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14"/>
  </p:notesMasterIdLst>
  <p:handoutMasterIdLst>
    <p:handoutMasterId r:id="rId15"/>
  </p:handoutMasterIdLst>
  <p:sldIdLst>
    <p:sldId id="472" r:id="rId3"/>
    <p:sldId id="481" r:id="rId4"/>
    <p:sldId id="482" r:id="rId5"/>
    <p:sldId id="462" r:id="rId6"/>
    <p:sldId id="484" r:id="rId7"/>
    <p:sldId id="485" r:id="rId8"/>
    <p:sldId id="486" r:id="rId9"/>
    <p:sldId id="487" r:id="rId10"/>
    <p:sldId id="476" r:id="rId11"/>
    <p:sldId id="478" r:id="rId12"/>
    <p:sldId id="488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nnie Barrett" initials="BB" lastIdx="1" clrIdx="0">
    <p:extLst>
      <p:ext uri="{19B8F6BF-5375-455C-9EA6-DF929625EA0E}">
        <p15:presenceInfo xmlns:p15="http://schemas.microsoft.com/office/powerpoint/2012/main" userId="S-1-5-21-2525071850-818645377-3966584971-5902" providerId="AD"/>
      </p:ext>
    </p:extLst>
  </p:cmAuthor>
  <p:cmAuthor id="2" name="Udall, Britt [CWBC]" initials="UB[" lastIdx="10" clrIdx="1">
    <p:extLst>
      <p:ext uri="{19B8F6BF-5375-455C-9EA6-DF929625EA0E}">
        <p15:presenceInfo xmlns:p15="http://schemas.microsoft.com/office/powerpoint/2012/main" userId="S-1-5-21-4172170125-223816578-2443521385-2409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0"/>
    <a:srgbClr val="00C1D5"/>
    <a:srgbClr val="005EB8"/>
    <a:srgbClr val="FFCD00"/>
    <a:srgbClr val="89A84F"/>
    <a:srgbClr val="4DC58D"/>
    <a:srgbClr val="7C8416"/>
    <a:srgbClr val="BDC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4" autoAdjust="0"/>
    <p:restoredTop sz="83605" autoAdjust="0"/>
  </p:normalViewPr>
  <p:slideViewPr>
    <p:cSldViewPr snapToGrid="0" snapToObjects="1">
      <p:cViewPr varScale="1">
        <p:scale>
          <a:sx n="56" d="100"/>
          <a:sy n="56" d="100"/>
        </p:scale>
        <p:origin x="916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24E313-3DB1-42AA-A11F-6DC762B862A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1E49AFD-8009-4778-BC69-F240CBBB4598}">
      <dgm:prSet phldrT="[Text]"/>
      <dgm:spPr/>
      <dgm:t>
        <a:bodyPr/>
        <a:lstStyle/>
        <a:p>
          <a:r>
            <a:rPr lang="en-US" dirty="0"/>
            <a:t> </a:t>
          </a:r>
          <a:endParaRPr lang="en-CA" dirty="0"/>
        </a:p>
      </dgm:t>
    </dgm:pt>
    <dgm:pt modelId="{B26FDA61-78C3-4793-A9E8-2C2E975988C7}" type="parTrans" cxnId="{F24AEDCC-DB97-4B60-A6A6-84CE8E89733D}">
      <dgm:prSet/>
      <dgm:spPr/>
      <dgm:t>
        <a:bodyPr/>
        <a:lstStyle/>
        <a:p>
          <a:endParaRPr lang="en-CA"/>
        </a:p>
      </dgm:t>
    </dgm:pt>
    <dgm:pt modelId="{CE580030-FEC5-4A7C-877B-D225CBACF14A}" type="sibTrans" cxnId="{F24AEDCC-DB97-4B60-A6A6-84CE8E89733D}">
      <dgm:prSet/>
      <dgm:spPr/>
      <dgm:t>
        <a:bodyPr/>
        <a:lstStyle/>
        <a:p>
          <a:endParaRPr lang="en-CA"/>
        </a:p>
      </dgm:t>
    </dgm:pt>
    <dgm:pt modelId="{733C404C-F92D-4C70-AE5E-4DD9DF5E6D84}">
      <dgm:prSet phldrT="[Text]"/>
      <dgm:spPr/>
      <dgm:t>
        <a:bodyPr/>
        <a:lstStyle/>
        <a:p>
          <a:r>
            <a:rPr lang="en-US" dirty="0"/>
            <a:t> </a:t>
          </a:r>
          <a:endParaRPr lang="en-CA" dirty="0"/>
        </a:p>
      </dgm:t>
    </dgm:pt>
    <dgm:pt modelId="{EFCAA64F-C2E0-4F28-A94B-EDCBF7FD0A5F}" type="parTrans" cxnId="{4C0A8D2B-6679-40BC-A91D-3D656E52CC79}">
      <dgm:prSet/>
      <dgm:spPr/>
      <dgm:t>
        <a:bodyPr/>
        <a:lstStyle/>
        <a:p>
          <a:endParaRPr lang="en-CA"/>
        </a:p>
      </dgm:t>
    </dgm:pt>
    <dgm:pt modelId="{698F95A2-86C8-4A83-AC6F-1BA22802CA95}" type="sibTrans" cxnId="{4C0A8D2B-6679-40BC-A91D-3D656E52CC79}">
      <dgm:prSet/>
      <dgm:spPr/>
      <dgm:t>
        <a:bodyPr/>
        <a:lstStyle/>
        <a:p>
          <a:endParaRPr lang="en-CA"/>
        </a:p>
      </dgm:t>
    </dgm:pt>
    <dgm:pt modelId="{329A36F1-0D10-45AB-A3BD-F7664DBBE8D7}">
      <dgm:prSet phldrT="[Text]" custT="1"/>
      <dgm:spPr/>
      <dgm:t>
        <a:bodyPr/>
        <a:lstStyle/>
        <a:p>
          <a:r>
            <a:rPr lang="en-CA" sz="2000" dirty="0">
              <a:latin typeface="Roboto Light"/>
            </a:rPr>
            <a:t>Increase the number of pediatric clinical studies that provide opportunities for individuals of diverse language backgrounds to participate</a:t>
          </a:r>
        </a:p>
      </dgm:t>
    </dgm:pt>
    <dgm:pt modelId="{A0BDCF03-8CDB-4978-8CBE-8EC9D63B4FD1}" type="parTrans" cxnId="{0AC4BFA4-17C2-470F-9282-B6D12D933E51}">
      <dgm:prSet/>
      <dgm:spPr/>
      <dgm:t>
        <a:bodyPr/>
        <a:lstStyle/>
        <a:p>
          <a:endParaRPr lang="en-CA"/>
        </a:p>
      </dgm:t>
    </dgm:pt>
    <dgm:pt modelId="{BE6378C1-C2F0-4571-B8CF-A4A9A882F954}" type="sibTrans" cxnId="{0AC4BFA4-17C2-470F-9282-B6D12D933E51}">
      <dgm:prSet/>
      <dgm:spPr/>
      <dgm:t>
        <a:bodyPr/>
        <a:lstStyle/>
        <a:p>
          <a:endParaRPr lang="en-CA"/>
        </a:p>
      </dgm:t>
    </dgm:pt>
    <dgm:pt modelId="{90A50F3E-CEC0-46CC-B092-6E5903548DA3}">
      <dgm:prSet phldrT="[Text]"/>
      <dgm:spPr/>
      <dgm:t>
        <a:bodyPr/>
        <a:lstStyle/>
        <a:p>
          <a:r>
            <a:rPr lang="en-US" dirty="0"/>
            <a:t> </a:t>
          </a:r>
          <a:endParaRPr lang="en-CA" dirty="0"/>
        </a:p>
      </dgm:t>
    </dgm:pt>
    <dgm:pt modelId="{FACD93D6-D3FA-4144-ABD3-F1A0FA7D688E}" type="parTrans" cxnId="{5EE4BBD5-2D56-46BF-84A7-9ABC5D543535}">
      <dgm:prSet/>
      <dgm:spPr/>
      <dgm:t>
        <a:bodyPr/>
        <a:lstStyle/>
        <a:p>
          <a:endParaRPr lang="en-CA"/>
        </a:p>
      </dgm:t>
    </dgm:pt>
    <dgm:pt modelId="{FFDA8563-E41E-4EF6-9FB5-41F08DD35F8B}" type="sibTrans" cxnId="{5EE4BBD5-2D56-46BF-84A7-9ABC5D543535}">
      <dgm:prSet/>
      <dgm:spPr/>
      <dgm:t>
        <a:bodyPr/>
        <a:lstStyle/>
        <a:p>
          <a:endParaRPr lang="en-CA"/>
        </a:p>
      </dgm:t>
    </dgm:pt>
    <dgm:pt modelId="{5AB8E5A6-5E33-4CD0-8799-6E944B6004BC}">
      <dgm:prSet phldrT="[Text]" custT="1"/>
      <dgm:spPr/>
      <dgm:t>
        <a:bodyPr/>
        <a:lstStyle/>
        <a:p>
          <a:r>
            <a:rPr lang="en-CA" sz="2000" dirty="0">
              <a:latin typeface="Roboto Light"/>
            </a:rPr>
            <a:t>To ensure research output is generalizable to an inclusive population and that evidence-based care is provided in a just and respectful manner to all peoples</a:t>
          </a:r>
        </a:p>
      </dgm:t>
    </dgm:pt>
    <dgm:pt modelId="{42A8030F-9AE4-42A8-88E8-E5441A3002E5}" type="parTrans" cxnId="{2E3D6C42-6772-4BC6-8185-92B3AA339814}">
      <dgm:prSet/>
      <dgm:spPr/>
      <dgm:t>
        <a:bodyPr/>
        <a:lstStyle/>
        <a:p>
          <a:endParaRPr lang="en-CA"/>
        </a:p>
      </dgm:t>
    </dgm:pt>
    <dgm:pt modelId="{5F024B86-B151-49AB-A9EA-E1AD457987A7}" type="sibTrans" cxnId="{2E3D6C42-6772-4BC6-8185-92B3AA339814}">
      <dgm:prSet/>
      <dgm:spPr/>
      <dgm:t>
        <a:bodyPr/>
        <a:lstStyle/>
        <a:p>
          <a:endParaRPr lang="en-CA"/>
        </a:p>
      </dgm:t>
    </dgm:pt>
    <dgm:pt modelId="{7438078D-A263-47D0-B08E-41BE3C371B23}">
      <dgm:prSet phldrT="[Text]"/>
      <dgm:spPr/>
      <dgm:t>
        <a:bodyPr/>
        <a:lstStyle/>
        <a:p>
          <a:r>
            <a:rPr lang="en-US" dirty="0"/>
            <a:t> </a:t>
          </a:r>
          <a:endParaRPr lang="en-CA" dirty="0"/>
        </a:p>
      </dgm:t>
    </dgm:pt>
    <dgm:pt modelId="{7D0CED86-9981-46DF-AB0C-58D76408BA9C}" type="parTrans" cxnId="{71485C28-F926-44B7-B0B7-B0ADEE821D3A}">
      <dgm:prSet/>
      <dgm:spPr/>
      <dgm:t>
        <a:bodyPr/>
        <a:lstStyle/>
        <a:p>
          <a:endParaRPr lang="en-CA"/>
        </a:p>
      </dgm:t>
    </dgm:pt>
    <dgm:pt modelId="{3BF67631-7546-42B7-8586-3F51A473154B}" type="sibTrans" cxnId="{71485C28-F926-44B7-B0B7-B0ADEE821D3A}">
      <dgm:prSet/>
      <dgm:spPr/>
      <dgm:t>
        <a:bodyPr/>
        <a:lstStyle/>
        <a:p>
          <a:endParaRPr lang="en-CA"/>
        </a:p>
      </dgm:t>
    </dgm:pt>
    <dgm:pt modelId="{67F8284E-C6CF-493D-9DAF-2770CCD40E5A}">
      <dgm:prSet phldrT="[Text]" custT="1"/>
      <dgm:spPr/>
      <dgm:t>
        <a:bodyPr/>
        <a:lstStyle/>
        <a:p>
          <a:r>
            <a:rPr lang="en-CA" sz="2000" dirty="0">
              <a:latin typeface="Roboto Light"/>
            </a:rPr>
            <a:t>To transform the research culture to be more diverse, inclusive and equitable</a:t>
          </a:r>
        </a:p>
      </dgm:t>
    </dgm:pt>
    <dgm:pt modelId="{0896CAB2-F028-4205-A715-2F2F1D4781D6}" type="parTrans" cxnId="{80A6E1AA-0C6D-420D-A37E-68F59F7DDF2D}">
      <dgm:prSet/>
      <dgm:spPr/>
      <dgm:t>
        <a:bodyPr/>
        <a:lstStyle/>
        <a:p>
          <a:endParaRPr lang="en-CA"/>
        </a:p>
      </dgm:t>
    </dgm:pt>
    <dgm:pt modelId="{37FD8E3B-DE56-4B28-82D1-ACB5369094EA}" type="sibTrans" cxnId="{80A6E1AA-0C6D-420D-A37E-68F59F7DDF2D}">
      <dgm:prSet/>
      <dgm:spPr/>
      <dgm:t>
        <a:bodyPr/>
        <a:lstStyle/>
        <a:p>
          <a:endParaRPr lang="en-CA"/>
        </a:p>
      </dgm:t>
    </dgm:pt>
    <dgm:pt modelId="{3398E51A-5DC1-4D0B-A214-3ACA571A191C}">
      <dgm:prSet phldrT="[Text]" custT="1"/>
      <dgm:spPr/>
      <dgm:t>
        <a:bodyPr/>
        <a:lstStyle/>
        <a:p>
          <a:r>
            <a:rPr lang="en-CA" sz="2000" dirty="0">
              <a:latin typeface="Roboto Light"/>
            </a:rPr>
            <a:t>To understand the barriers and facilitators to participation in research among LEP patients and families at BC Children’s</a:t>
          </a:r>
        </a:p>
      </dgm:t>
    </dgm:pt>
    <dgm:pt modelId="{ABC0D54F-CB3F-4F9D-9341-556445E72175}" type="parTrans" cxnId="{2AA2F52A-69C8-4216-9AFE-C8235D6A27FF}">
      <dgm:prSet/>
      <dgm:spPr/>
      <dgm:t>
        <a:bodyPr/>
        <a:lstStyle/>
        <a:p>
          <a:endParaRPr lang="en-US"/>
        </a:p>
      </dgm:t>
    </dgm:pt>
    <dgm:pt modelId="{C3EC4723-1DA6-45E1-AD26-43593C9BABD4}" type="sibTrans" cxnId="{2AA2F52A-69C8-4216-9AFE-C8235D6A27FF}">
      <dgm:prSet/>
      <dgm:spPr/>
      <dgm:t>
        <a:bodyPr/>
        <a:lstStyle/>
        <a:p>
          <a:endParaRPr lang="en-US"/>
        </a:p>
      </dgm:t>
    </dgm:pt>
    <dgm:pt modelId="{C8B7AE7B-A547-4F6A-BD2E-2DA6EFAB933A}" type="pres">
      <dgm:prSet presAssocID="{0024E313-3DB1-42AA-A11F-6DC762B862A3}" presName="linearFlow" presStyleCnt="0">
        <dgm:presLayoutVars>
          <dgm:dir/>
          <dgm:animLvl val="lvl"/>
          <dgm:resizeHandles val="exact"/>
        </dgm:presLayoutVars>
      </dgm:prSet>
      <dgm:spPr/>
    </dgm:pt>
    <dgm:pt modelId="{6BC8FBF6-4BE8-43B4-80C8-5B682495644B}" type="pres">
      <dgm:prSet presAssocID="{81E49AFD-8009-4778-BC69-F240CBBB4598}" presName="composite" presStyleCnt="0"/>
      <dgm:spPr/>
    </dgm:pt>
    <dgm:pt modelId="{6F05945F-2209-404B-9DF5-04F1C8406A9F}" type="pres">
      <dgm:prSet presAssocID="{81E49AFD-8009-4778-BC69-F240CBBB459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6162BF-7744-4EBA-BD6C-8A1A8133E1E3}" type="pres">
      <dgm:prSet presAssocID="{81E49AFD-8009-4778-BC69-F240CBBB4598}" presName="descendantText" presStyleLbl="alignAcc1" presStyleIdx="0" presStyleCnt="4">
        <dgm:presLayoutVars>
          <dgm:bulletEnabled val="1"/>
        </dgm:presLayoutVars>
      </dgm:prSet>
      <dgm:spPr/>
    </dgm:pt>
    <dgm:pt modelId="{1BD85BCB-0842-4DD9-824D-A2389FDACC35}" type="pres">
      <dgm:prSet presAssocID="{CE580030-FEC5-4A7C-877B-D225CBACF14A}" presName="sp" presStyleCnt="0"/>
      <dgm:spPr/>
    </dgm:pt>
    <dgm:pt modelId="{93F28A0A-54CF-4DDD-82DD-B30799E380B1}" type="pres">
      <dgm:prSet presAssocID="{733C404C-F92D-4C70-AE5E-4DD9DF5E6D84}" presName="composite" presStyleCnt="0"/>
      <dgm:spPr/>
    </dgm:pt>
    <dgm:pt modelId="{7E0689DB-59D0-46D0-A9F0-A9120C5D1856}" type="pres">
      <dgm:prSet presAssocID="{733C404C-F92D-4C70-AE5E-4DD9DF5E6D8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292290E-33FA-4406-A250-47EA58B98B24}" type="pres">
      <dgm:prSet presAssocID="{733C404C-F92D-4C70-AE5E-4DD9DF5E6D84}" presName="descendantText" presStyleLbl="alignAcc1" presStyleIdx="1" presStyleCnt="4">
        <dgm:presLayoutVars>
          <dgm:bulletEnabled val="1"/>
        </dgm:presLayoutVars>
      </dgm:prSet>
      <dgm:spPr/>
    </dgm:pt>
    <dgm:pt modelId="{9C434380-C23F-4EC6-BA30-8761053AFFB7}" type="pres">
      <dgm:prSet presAssocID="{698F95A2-86C8-4A83-AC6F-1BA22802CA95}" presName="sp" presStyleCnt="0"/>
      <dgm:spPr/>
    </dgm:pt>
    <dgm:pt modelId="{729A5C0D-A06E-4769-8C96-48F0AFF525FA}" type="pres">
      <dgm:prSet presAssocID="{90A50F3E-CEC0-46CC-B092-6E5903548DA3}" presName="composite" presStyleCnt="0"/>
      <dgm:spPr/>
    </dgm:pt>
    <dgm:pt modelId="{1F7664DF-7928-41AA-A286-A37FD94C7D28}" type="pres">
      <dgm:prSet presAssocID="{90A50F3E-CEC0-46CC-B092-6E5903548DA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6DD4927-60D7-4888-A6D8-E8DAFC8ADC93}" type="pres">
      <dgm:prSet presAssocID="{90A50F3E-CEC0-46CC-B092-6E5903548DA3}" presName="descendantText" presStyleLbl="alignAcc1" presStyleIdx="2" presStyleCnt="4">
        <dgm:presLayoutVars>
          <dgm:bulletEnabled val="1"/>
        </dgm:presLayoutVars>
      </dgm:prSet>
      <dgm:spPr/>
    </dgm:pt>
    <dgm:pt modelId="{B6A183EE-0D1A-4BE1-A639-494F4D8C4C7C}" type="pres">
      <dgm:prSet presAssocID="{FFDA8563-E41E-4EF6-9FB5-41F08DD35F8B}" presName="sp" presStyleCnt="0"/>
      <dgm:spPr/>
    </dgm:pt>
    <dgm:pt modelId="{DECA5E34-CDDA-41AF-B031-929CEAB33BF9}" type="pres">
      <dgm:prSet presAssocID="{7438078D-A263-47D0-B08E-41BE3C371B23}" presName="composite" presStyleCnt="0"/>
      <dgm:spPr/>
    </dgm:pt>
    <dgm:pt modelId="{4AAAB3FE-A0BE-4A39-8BF0-E8FCCD8D5C55}" type="pres">
      <dgm:prSet presAssocID="{7438078D-A263-47D0-B08E-41BE3C371B2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2B2B373-C2D7-4579-BE83-EE08B64274D1}" type="pres">
      <dgm:prSet presAssocID="{7438078D-A263-47D0-B08E-41BE3C371B2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6489F08-3F58-427D-9C4C-199AD063130A}" type="presOf" srcId="{5AB8E5A6-5E33-4CD0-8799-6E944B6004BC}" destId="{A2B2B373-C2D7-4579-BE83-EE08B64274D1}" srcOrd="0" destOrd="0" presId="urn:microsoft.com/office/officeart/2005/8/layout/chevron2"/>
    <dgm:cxn modelId="{71485C28-F926-44B7-B0B7-B0ADEE821D3A}" srcId="{0024E313-3DB1-42AA-A11F-6DC762B862A3}" destId="{7438078D-A263-47D0-B08E-41BE3C371B23}" srcOrd="3" destOrd="0" parTransId="{7D0CED86-9981-46DF-AB0C-58D76408BA9C}" sibTransId="{3BF67631-7546-42B7-8586-3F51A473154B}"/>
    <dgm:cxn modelId="{2AA2F52A-69C8-4216-9AFE-C8235D6A27FF}" srcId="{81E49AFD-8009-4778-BC69-F240CBBB4598}" destId="{3398E51A-5DC1-4D0B-A214-3ACA571A191C}" srcOrd="0" destOrd="0" parTransId="{ABC0D54F-CB3F-4F9D-9341-556445E72175}" sibTransId="{C3EC4723-1DA6-45E1-AD26-43593C9BABD4}"/>
    <dgm:cxn modelId="{4C0A8D2B-6679-40BC-A91D-3D656E52CC79}" srcId="{0024E313-3DB1-42AA-A11F-6DC762B862A3}" destId="{733C404C-F92D-4C70-AE5E-4DD9DF5E6D84}" srcOrd="1" destOrd="0" parTransId="{EFCAA64F-C2E0-4F28-A94B-EDCBF7FD0A5F}" sibTransId="{698F95A2-86C8-4A83-AC6F-1BA22802CA95}"/>
    <dgm:cxn modelId="{2E3D6C42-6772-4BC6-8185-92B3AA339814}" srcId="{7438078D-A263-47D0-B08E-41BE3C371B23}" destId="{5AB8E5A6-5E33-4CD0-8799-6E944B6004BC}" srcOrd="0" destOrd="0" parTransId="{42A8030F-9AE4-42A8-88E8-E5441A3002E5}" sibTransId="{5F024B86-B151-49AB-A9EA-E1AD457987A7}"/>
    <dgm:cxn modelId="{97D59C46-32F2-4E13-A079-763A82BA4676}" type="presOf" srcId="{329A36F1-0D10-45AB-A3BD-F7664DBBE8D7}" destId="{A292290E-33FA-4406-A250-47EA58B98B24}" srcOrd="0" destOrd="0" presId="urn:microsoft.com/office/officeart/2005/8/layout/chevron2"/>
    <dgm:cxn modelId="{34E3524D-880C-462D-84A7-252A96EB9EA6}" type="presOf" srcId="{7438078D-A263-47D0-B08E-41BE3C371B23}" destId="{4AAAB3FE-A0BE-4A39-8BF0-E8FCCD8D5C55}" srcOrd="0" destOrd="0" presId="urn:microsoft.com/office/officeart/2005/8/layout/chevron2"/>
    <dgm:cxn modelId="{3393F952-E1F6-4850-8D05-DB18E88BDF4D}" type="presOf" srcId="{0024E313-3DB1-42AA-A11F-6DC762B862A3}" destId="{C8B7AE7B-A547-4F6A-BD2E-2DA6EFAB933A}" srcOrd="0" destOrd="0" presId="urn:microsoft.com/office/officeart/2005/8/layout/chevron2"/>
    <dgm:cxn modelId="{7F7B2886-C8FB-41B2-8881-63B4419D93D0}" type="presOf" srcId="{3398E51A-5DC1-4D0B-A214-3ACA571A191C}" destId="{646162BF-7744-4EBA-BD6C-8A1A8133E1E3}" srcOrd="0" destOrd="0" presId="urn:microsoft.com/office/officeart/2005/8/layout/chevron2"/>
    <dgm:cxn modelId="{0AC4BFA4-17C2-470F-9282-B6D12D933E51}" srcId="{733C404C-F92D-4C70-AE5E-4DD9DF5E6D84}" destId="{329A36F1-0D10-45AB-A3BD-F7664DBBE8D7}" srcOrd="0" destOrd="0" parTransId="{A0BDCF03-8CDB-4978-8CBE-8EC9D63B4FD1}" sibTransId="{BE6378C1-C2F0-4571-B8CF-A4A9A882F954}"/>
    <dgm:cxn modelId="{80A6E1AA-0C6D-420D-A37E-68F59F7DDF2D}" srcId="{90A50F3E-CEC0-46CC-B092-6E5903548DA3}" destId="{67F8284E-C6CF-493D-9DAF-2770CCD40E5A}" srcOrd="0" destOrd="0" parTransId="{0896CAB2-F028-4205-A715-2F2F1D4781D6}" sibTransId="{37FD8E3B-DE56-4B28-82D1-ACB5369094EA}"/>
    <dgm:cxn modelId="{C38C98B3-3561-4A96-BDF3-08E376500627}" type="presOf" srcId="{81E49AFD-8009-4778-BC69-F240CBBB4598}" destId="{6F05945F-2209-404B-9DF5-04F1C8406A9F}" srcOrd="0" destOrd="0" presId="urn:microsoft.com/office/officeart/2005/8/layout/chevron2"/>
    <dgm:cxn modelId="{D7C3E3C7-92C7-4501-A1D6-0E3322A6CADE}" type="presOf" srcId="{733C404C-F92D-4C70-AE5E-4DD9DF5E6D84}" destId="{7E0689DB-59D0-46D0-A9F0-A9120C5D1856}" srcOrd="0" destOrd="0" presId="urn:microsoft.com/office/officeart/2005/8/layout/chevron2"/>
    <dgm:cxn modelId="{F24AEDCC-DB97-4B60-A6A6-84CE8E89733D}" srcId="{0024E313-3DB1-42AA-A11F-6DC762B862A3}" destId="{81E49AFD-8009-4778-BC69-F240CBBB4598}" srcOrd="0" destOrd="0" parTransId="{B26FDA61-78C3-4793-A9E8-2C2E975988C7}" sibTransId="{CE580030-FEC5-4A7C-877B-D225CBACF14A}"/>
    <dgm:cxn modelId="{5EE4BBD5-2D56-46BF-84A7-9ABC5D543535}" srcId="{0024E313-3DB1-42AA-A11F-6DC762B862A3}" destId="{90A50F3E-CEC0-46CC-B092-6E5903548DA3}" srcOrd="2" destOrd="0" parTransId="{FACD93D6-D3FA-4144-ABD3-F1A0FA7D688E}" sibTransId="{FFDA8563-E41E-4EF6-9FB5-41F08DD35F8B}"/>
    <dgm:cxn modelId="{B7DECFDE-4DE2-46BA-81F0-A05E0CDEE55E}" type="presOf" srcId="{90A50F3E-CEC0-46CC-B092-6E5903548DA3}" destId="{1F7664DF-7928-41AA-A286-A37FD94C7D28}" srcOrd="0" destOrd="0" presId="urn:microsoft.com/office/officeart/2005/8/layout/chevron2"/>
    <dgm:cxn modelId="{1BFC95E2-7438-46B9-BBE6-309876527736}" type="presOf" srcId="{67F8284E-C6CF-493D-9DAF-2770CCD40E5A}" destId="{16DD4927-60D7-4888-A6D8-E8DAFC8ADC93}" srcOrd="0" destOrd="0" presId="urn:microsoft.com/office/officeart/2005/8/layout/chevron2"/>
    <dgm:cxn modelId="{83169786-224B-4441-903C-ACBB6C5880ED}" type="presParOf" srcId="{C8B7AE7B-A547-4F6A-BD2E-2DA6EFAB933A}" destId="{6BC8FBF6-4BE8-43B4-80C8-5B682495644B}" srcOrd="0" destOrd="0" presId="urn:microsoft.com/office/officeart/2005/8/layout/chevron2"/>
    <dgm:cxn modelId="{BFB1B3A3-3541-4663-A9D7-13D8C300DCE5}" type="presParOf" srcId="{6BC8FBF6-4BE8-43B4-80C8-5B682495644B}" destId="{6F05945F-2209-404B-9DF5-04F1C8406A9F}" srcOrd="0" destOrd="0" presId="urn:microsoft.com/office/officeart/2005/8/layout/chevron2"/>
    <dgm:cxn modelId="{04B79B47-51A1-4BFA-AF41-296F835E2E2F}" type="presParOf" srcId="{6BC8FBF6-4BE8-43B4-80C8-5B682495644B}" destId="{646162BF-7744-4EBA-BD6C-8A1A8133E1E3}" srcOrd="1" destOrd="0" presId="urn:microsoft.com/office/officeart/2005/8/layout/chevron2"/>
    <dgm:cxn modelId="{B9542839-4BE9-48F0-9479-3D0F851F8D35}" type="presParOf" srcId="{C8B7AE7B-A547-4F6A-BD2E-2DA6EFAB933A}" destId="{1BD85BCB-0842-4DD9-824D-A2389FDACC35}" srcOrd="1" destOrd="0" presId="urn:microsoft.com/office/officeart/2005/8/layout/chevron2"/>
    <dgm:cxn modelId="{47E4CE56-88FB-4067-A668-780A03A6E5C5}" type="presParOf" srcId="{C8B7AE7B-A547-4F6A-BD2E-2DA6EFAB933A}" destId="{93F28A0A-54CF-4DDD-82DD-B30799E380B1}" srcOrd="2" destOrd="0" presId="urn:microsoft.com/office/officeart/2005/8/layout/chevron2"/>
    <dgm:cxn modelId="{F70633DC-E9DB-45F4-BF06-872AEEAD2057}" type="presParOf" srcId="{93F28A0A-54CF-4DDD-82DD-B30799E380B1}" destId="{7E0689DB-59D0-46D0-A9F0-A9120C5D1856}" srcOrd="0" destOrd="0" presId="urn:microsoft.com/office/officeart/2005/8/layout/chevron2"/>
    <dgm:cxn modelId="{1A188658-0436-448C-81EB-3C36A224AF42}" type="presParOf" srcId="{93F28A0A-54CF-4DDD-82DD-B30799E380B1}" destId="{A292290E-33FA-4406-A250-47EA58B98B24}" srcOrd="1" destOrd="0" presId="urn:microsoft.com/office/officeart/2005/8/layout/chevron2"/>
    <dgm:cxn modelId="{9135253E-704D-4B8D-A7B1-CAB9F9CEA434}" type="presParOf" srcId="{C8B7AE7B-A547-4F6A-BD2E-2DA6EFAB933A}" destId="{9C434380-C23F-4EC6-BA30-8761053AFFB7}" srcOrd="3" destOrd="0" presId="urn:microsoft.com/office/officeart/2005/8/layout/chevron2"/>
    <dgm:cxn modelId="{049E39BB-EF76-40FA-ACFF-A644F5B27234}" type="presParOf" srcId="{C8B7AE7B-A547-4F6A-BD2E-2DA6EFAB933A}" destId="{729A5C0D-A06E-4769-8C96-48F0AFF525FA}" srcOrd="4" destOrd="0" presId="urn:microsoft.com/office/officeart/2005/8/layout/chevron2"/>
    <dgm:cxn modelId="{37CF1A84-3FB5-4E2D-AAFB-CAE1B84C8BEE}" type="presParOf" srcId="{729A5C0D-A06E-4769-8C96-48F0AFF525FA}" destId="{1F7664DF-7928-41AA-A286-A37FD94C7D28}" srcOrd="0" destOrd="0" presId="urn:microsoft.com/office/officeart/2005/8/layout/chevron2"/>
    <dgm:cxn modelId="{9D1E055A-7A00-49ED-B52F-BD1517BAD997}" type="presParOf" srcId="{729A5C0D-A06E-4769-8C96-48F0AFF525FA}" destId="{16DD4927-60D7-4888-A6D8-E8DAFC8ADC93}" srcOrd="1" destOrd="0" presId="urn:microsoft.com/office/officeart/2005/8/layout/chevron2"/>
    <dgm:cxn modelId="{1C1B7180-D3CA-41C9-99BF-64B74CCE5B14}" type="presParOf" srcId="{C8B7AE7B-A547-4F6A-BD2E-2DA6EFAB933A}" destId="{B6A183EE-0D1A-4BE1-A639-494F4D8C4C7C}" srcOrd="5" destOrd="0" presId="urn:microsoft.com/office/officeart/2005/8/layout/chevron2"/>
    <dgm:cxn modelId="{B0E9330C-DB06-4798-BC49-3C7FE9EC6E60}" type="presParOf" srcId="{C8B7AE7B-A547-4F6A-BD2E-2DA6EFAB933A}" destId="{DECA5E34-CDDA-41AF-B031-929CEAB33BF9}" srcOrd="6" destOrd="0" presId="urn:microsoft.com/office/officeart/2005/8/layout/chevron2"/>
    <dgm:cxn modelId="{D5B60829-2BA2-4633-A21C-49AA7DE8CF82}" type="presParOf" srcId="{DECA5E34-CDDA-41AF-B031-929CEAB33BF9}" destId="{4AAAB3FE-A0BE-4A39-8BF0-E8FCCD8D5C55}" srcOrd="0" destOrd="0" presId="urn:microsoft.com/office/officeart/2005/8/layout/chevron2"/>
    <dgm:cxn modelId="{E16CF393-573B-4954-BB23-29C8260E8C1E}" type="presParOf" srcId="{DECA5E34-CDDA-41AF-B031-929CEAB33BF9}" destId="{A2B2B373-C2D7-4579-BE83-EE08B64274D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EBEFBC-AAAE-4623-AE1D-572A1EEC5C1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E7B7BE-90FE-447C-923B-65C70BB5F435}">
      <dgm:prSet phldrT="[Text]" custT="1"/>
      <dgm:spPr/>
      <dgm:t>
        <a:bodyPr/>
        <a:lstStyle/>
        <a:p>
          <a:r>
            <a:rPr lang="en-US" sz="1700" b="1" dirty="0"/>
            <a:t>Willingness to Participate:</a:t>
          </a:r>
          <a:endParaRPr lang="en-CA" sz="1700" b="1" dirty="0"/>
        </a:p>
      </dgm:t>
    </dgm:pt>
    <dgm:pt modelId="{E664F855-217C-4AE6-BD4D-A453838B161D}" type="parTrans" cxnId="{6A141202-EC98-4E72-AE46-3709BD74BBF0}">
      <dgm:prSet/>
      <dgm:spPr/>
      <dgm:t>
        <a:bodyPr/>
        <a:lstStyle/>
        <a:p>
          <a:endParaRPr lang="en-CA"/>
        </a:p>
      </dgm:t>
    </dgm:pt>
    <dgm:pt modelId="{13DF50A3-D8F9-4FA1-99A7-5AE578EEE917}" type="sibTrans" cxnId="{6A141202-EC98-4E72-AE46-3709BD74BBF0}">
      <dgm:prSet/>
      <dgm:spPr/>
      <dgm:t>
        <a:bodyPr/>
        <a:lstStyle/>
        <a:p>
          <a:endParaRPr lang="en-CA"/>
        </a:p>
      </dgm:t>
    </dgm:pt>
    <dgm:pt modelId="{08F212B7-5481-4650-8036-821D8377CC2C}">
      <dgm:prSet phldrT="[Text]" custT="1"/>
      <dgm:spPr/>
      <dgm:t>
        <a:bodyPr/>
        <a:lstStyle/>
        <a:p>
          <a:r>
            <a:rPr lang="en-US" sz="1700" b="1" dirty="0"/>
            <a:t>Barriers to Participation: </a:t>
          </a:r>
          <a:endParaRPr lang="en-CA" sz="1700" b="1" dirty="0"/>
        </a:p>
      </dgm:t>
    </dgm:pt>
    <dgm:pt modelId="{1AFD4A0A-8DC7-4B0C-BF66-81391B59DDE9}" type="parTrans" cxnId="{E6ADE256-2F1B-43F2-8965-489A6F27C031}">
      <dgm:prSet/>
      <dgm:spPr/>
      <dgm:t>
        <a:bodyPr/>
        <a:lstStyle/>
        <a:p>
          <a:endParaRPr lang="en-CA"/>
        </a:p>
      </dgm:t>
    </dgm:pt>
    <dgm:pt modelId="{BFE8190D-2766-4933-959B-B8FCF642C372}" type="sibTrans" cxnId="{E6ADE256-2F1B-43F2-8965-489A6F27C031}">
      <dgm:prSet/>
      <dgm:spPr/>
      <dgm:t>
        <a:bodyPr/>
        <a:lstStyle/>
        <a:p>
          <a:endParaRPr lang="en-CA"/>
        </a:p>
      </dgm:t>
    </dgm:pt>
    <dgm:pt modelId="{34E8556E-DFEF-48D5-8227-0C71AE191C38}">
      <dgm:prSet phldrT="[Text]" custT="1"/>
      <dgm:spPr/>
      <dgm:t>
        <a:bodyPr/>
        <a:lstStyle/>
        <a:p>
          <a:r>
            <a:rPr lang="en-US" sz="1700" b="1" dirty="0"/>
            <a:t>Solutions to Improve Inclusion: </a:t>
          </a:r>
          <a:endParaRPr lang="en-CA" sz="1700" b="1" dirty="0"/>
        </a:p>
      </dgm:t>
    </dgm:pt>
    <dgm:pt modelId="{E1069CD2-9912-458F-92AD-7D92AAD60CD6}" type="parTrans" cxnId="{BB22D83D-6205-4D99-96E4-570D12AB699A}">
      <dgm:prSet/>
      <dgm:spPr/>
      <dgm:t>
        <a:bodyPr/>
        <a:lstStyle/>
        <a:p>
          <a:endParaRPr lang="en-CA"/>
        </a:p>
      </dgm:t>
    </dgm:pt>
    <dgm:pt modelId="{12F18705-4FF5-4B0C-B531-E036FD2A6369}" type="sibTrans" cxnId="{BB22D83D-6205-4D99-96E4-570D12AB699A}">
      <dgm:prSet/>
      <dgm:spPr/>
      <dgm:t>
        <a:bodyPr/>
        <a:lstStyle/>
        <a:p>
          <a:endParaRPr lang="en-CA"/>
        </a:p>
      </dgm:t>
    </dgm:pt>
    <dgm:pt modelId="{C5F98B11-5050-48D4-ABDA-3F887FA7CC92}">
      <dgm:prSet phldrT="[Text]" custT="1"/>
      <dgm:spPr/>
      <dgm:t>
        <a:bodyPr/>
        <a:lstStyle/>
        <a:p>
          <a:r>
            <a:rPr lang="en-US" sz="1600" dirty="0"/>
            <a:t>Positive motivations for participating in research, such as altruism and a desire for answers</a:t>
          </a:r>
          <a:endParaRPr lang="en-CA" sz="1600" dirty="0"/>
        </a:p>
      </dgm:t>
    </dgm:pt>
    <dgm:pt modelId="{E36E21C4-2DAA-4B93-9122-53F99065761A}" type="parTrans" cxnId="{C45E7FC8-A992-4E4B-AD58-19287172FC66}">
      <dgm:prSet/>
      <dgm:spPr/>
      <dgm:t>
        <a:bodyPr/>
        <a:lstStyle/>
        <a:p>
          <a:endParaRPr lang="en-CA"/>
        </a:p>
      </dgm:t>
    </dgm:pt>
    <dgm:pt modelId="{3FA67F89-6FBB-4C53-B67D-E9A8E024956B}" type="sibTrans" cxnId="{C45E7FC8-A992-4E4B-AD58-19287172FC66}">
      <dgm:prSet/>
      <dgm:spPr/>
      <dgm:t>
        <a:bodyPr/>
        <a:lstStyle/>
        <a:p>
          <a:endParaRPr lang="en-CA"/>
        </a:p>
      </dgm:t>
    </dgm:pt>
    <dgm:pt modelId="{F039CF24-C3F4-41E3-AC82-FE5003961963}">
      <dgm:prSet phldrT="[Text]" custT="1"/>
      <dgm:spPr/>
      <dgm:t>
        <a:bodyPr/>
        <a:lstStyle/>
        <a:p>
          <a:r>
            <a:rPr lang="en-CA" sz="1600" dirty="0"/>
            <a:t>Language challenges</a:t>
          </a:r>
        </a:p>
      </dgm:t>
    </dgm:pt>
    <dgm:pt modelId="{62BA61E3-B2C3-4FCF-A8BE-686A3307AF49}" type="parTrans" cxnId="{2D629349-30C2-4E1C-89C0-0253B2214FA4}">
      <dgm:prSet/>
      <dgm:spPr/>
      <dgm:t>
        <a:bodyPr/>
        <a:lstStyle/>
        <a:p>
          <a:endParaRPr lang="en-CA"/>
        </a:p>
      </dgm:t>
    </dgm:pt>
    <dgm:pt modelId="{2C1EF819-2450-4A1A-95D3-FDC30B679DEC}" type="sibTrans" cxnId="{2D629349-30C2-4E1C-89C0-0253B2214FA4}">
      <dgm:prSet/>
      <dgm:spPr/>
      <dgm:t>
        <a:bodyPr/>
        <a:lstStyle/>
        <a:p>
          <a:endParaRPr lang="en-CA"/>
        </a:p>
      </dgm:t>
    </dgm:pt>
    <dgm:pt modelId="{8DC1E48F-B532-4D03-9A83-C4FE13F632B6}">
      <dgm:prSet custT="1"/>
      <dgm:spPr/>
      <dgm:t>
        <a:bodyPr/>
        <a:lstStyle/>
        <a:p>
          <a:r>
            <a:rPr lang="en-CA" sz="1600" dirty="0"/>
            <a:t>Lack of cultural under-standing</a:t>
          </a:r>
        </a:p>
      </dgm:t>
    </dgm:pt>
    <dgm:pt modelId="{06AC036C-3882-40F9-A5FB-0C6DC46EB6F7}" type="parTrans" cxnId="{DAF2AA58-1D91-482D-8452-D82F094B4484}">
      <dgm:prSet/>
      <dgm:spPr/>
      <dgm:t>
        <a:bodyPr/>
        <a:lstStyle/>
        <a:p>
          <a:endParaRPr lang="en-CA"/>
        </a:p>
      </dgm:t>
    </dgm:pt>
    <dgm:pt modelId="{4BBD24E4-0313-4E24-BA3C-EA84E86B3A20}" type="sibTrans" cxnId="{DAF2AA58-1D91-482D-8452-D82F094B4484}">
      <dgm:prSet/>
      <dgm:spPr/>
      <dgm:t>
        <a:bodyPr/>
        <a:lstStyle/>
        <a:p>
          <a:endParaRPr lang="en-CA"/>
        </a:p>
      </dgm:t>
    </dgm:pt>
    <dgm:pt modelId="{B01D6D74-4011-45B4-9318-C287A02C9135}">
      <dgm:prSet custT="1"/>
      <dgm:spPr/>
      <dgm:t>
        <a:bodyPr/>
        <a:lstStyle/>
        <a:p>
          <a:r>
            <a:rPr lang="en-CA" sz="1600" dirty="0"/>
            <a:t>Confidentiality concerns</a:t>
          </a:r>
        </a:p>
      </dgm:t>
    </dgm:pt>
    <dgm:pt modelId="{92DC3F7B-12D8-46B5-A1FD-FF29A62EE18F}" type="parTrans" cxnId="{FF4AE2A4-DFDA-4B24-94BA-68B87FEB72FA}">
      <dgm:prSet/>
      <dgm:spPr/>
      <dgm:t>
        <a:bodyPr/>
        <a:lstStyle/>
        <a:p>
          <a:endParaRPr lang="en-CA"/>
        </a:p>
      </dgm:t>
    </dgm:pt>
    <dgm:pt modelId="{3FBF3888-971F-45E4-8EE0-C11141F2D2CD}" type="sibTrans" cxnId="{FF4AE2A4-DFDA-4B24-94BA-68B87FEB72FA}">
      <dgm:prSet/>
      <dgm:spPr/>
      <dgm:t>
        <a:bodyPr/>
        <a:lstStyle/>
        <a:p>
          <a:endParaRPr lang="en-CA"/>
        </a:p>
      </dgm:t>
    </dgm:pt>
    <dgm:pt modelId="{114BCCE8-BBC5-4C5A-B83B-146C8576DC9A}">
      <dgm:prSet custT="1"/>
      <dgm:spPr/>
      <dgm:t>
        <a:bodyPr/>
        <a:lstStyle/>
        <a:p>
          <a:r>
            <a:rPr lang="en-US" sz="1600" dirty="0"/>
            <a:t>Logistical issues - time &amp; location constraints</a:t>
          </a:r>
          <a:endParaRPr lang="en-CA" sz="1600" dirty="0"/>
        </a:p>
      </dgm:t>
    </dgm:pt>
    <dgm:pt modelId="{047E9693-6129-4A1E-86C9-286A7CCE38DD}" type="parTrans" cxnId="{B7C82CC6-B25D-4342-87FF-5C624767C92E}">
      <dgm:prSet/>
      <dgm:spPr/>
      <dgm:t>
        <a:bodyPr/>
        <a:lstStyle/>
        <a:p>
          <a:endParaRPr lang="en-CA"/>
        </a:p>
      </dgm:t>
    </dgm:pt>
    <dgm:pt modelId="{BB6AF386-F95B-494D-B9DD-371B4516BB91}" type="sibTrans" cxnId="{B7C82CC6-B25D-4342-87FF-5C624767C92E}">
      <dgm:prSet/>
      <dgm:spPr/>
      <dgm:t>
        <a:bodyPr/>
        <a:lstStyle/>
        <a:p>
          <a:endParaRPr lang="en-CA"/>
        </a:p>
      </dgm:t>
    </dgm:pt>
    <dgm:pt modelId="{D5E9713A-DE5F-4F45-BF36-ED44A6E3E0F0}">
      <dgm:prSet phldrT="[Text]" custT="1"/>
      <dgm:spPr/>
      <dgm:t>
        <a:bodyPr/>
        <a:lstStyle/>
        <a:p>
          <a:r>
            <a:rPr lang="en-CA" sz="1600" dirty="0"/>
            <a:t>Relationship and trust-building</a:t>
          </a:r>
        </a:p>
      </dgm:t>
    </dgm:pt>
    <dgm:pt modelId="{E463C7B8-DE58-4040-8986-7AB0AE5FF3CF}" type="parTrans" cxnId="{17A0EC7C-622E-4D15-A952-D53A34D56904}">
      <dgm:prSet/>
      <dgm:spPr/>
      <dgm:t>
        <a:bodyPr/>
        <a:lstStyle/>
        <a:p>
          <a:endParaRPr lang="en-CA"/>
        </a:p>
      </dgm:t>
    </dgm:pt>
    <dgm:pt modelId="{5657C2EF-9165-493B-956B-5DB696F8BB18}" type="sibTrans" cxnId="{17A0EC7C-622E-4D15-A952-D53A34D56904}">
      <dgm:prSet/>
      <dgm:spPr/>
      <dgm:t>
        <a:bodyPr/>
        <a:lstStyle/>
        <a:p>
          <a:endParaRPr lang="en-CA"/>
        </a:p>
      </dgm:t>
    </dgm:pt>
    <dgm:pt modelId="{84E471EB-25F9-4A33-8866-D82205EC5DDF}">
      <dgm:prSet custT="1"/>
      <dgm:spPr/>
      <dgm:t>
        <a:bodyPr/>
        <a:lstStyle/>
        <a:p>
          <a:r>
            <a:rPr lang="en-CA" sz="1600" dirty="0"/>
            <a:t>Cultural awareness</a:t>
          </a:r>
        </a:p>
      </dgm:t>
    </dgm:pt>
    <dgm:pt modelId="{27993707-83AE-46DA-A442-5AC8C557CD42}" type="parTrans" cxnId="{C02C4AF0-0F8F-4B7A-B63E-AAF7D139E77C}">
      <dgm:prSet/>
      <dgm:spPr/>
      <dgm:t>
        <a:bodyPr/>
        <a:lstStyle/>
        <a:p>
          <a:endParaRPr lang="en-CA"/>
        </a:p>
      </dgm:t>
    </dgm:pt>
    <dgm:pt modelId="{F4A5726A-932F-4C8F-A434-004AD7A0BFB1}" type="sibTrans" cxnId="{C02C4AF0-0F8F-4B7A-B63E-AAF7D139E77C}">
      <dgm:prSet/>
      <dgm:spPr/>
      <dgm:t>
        <a:bodyPr/>
        <a:lstStyle/>
        <a:p>
          <a:endParaRPr lang="en-CA"/>
        </a:p>
      </dgm:t>
    </dgm:pt>
    <dgm:pt modelId="{028D0AE9-A28F-4426-92B8-0AF718A175C8}">
      <dgm:prSet custT="1"/>
      <dgm:spPr/>
      <dgm:t>
        <a:bodyPr/>
        <a:lstStyle/>
        <a:p>
          <a:r>
            <a:rPr lang="en-CA" sz="1600" dirty="0"/>
            <a:t>Trauma-informed approaches</a:t>
          </a:r>
        </a:p>
      </dgm:t>
    </dgm:pt>
    <dgm:pt modelId="{95E82844-26FF-4F22-8328-B99D3E82FD25}" type="parTrans" cxnId="{599F26B2-CE35-411A-A3B8-65AE80E28A55}">
      <dgm:prSet/>
      <dgm:spPr/>
      <dgm:t>
        <a:bodyPr/>
        <a:lstStyle/>
        <a:p>
          <a:endParaRPr lang="en-CA"/>
        </a:p>
      </dgm:t>
    </dgm:pt>
    <dgm:pt modelId="{C4B0D426-CCDF-4542-BEEC-1B7124B54857}" type="sibTrans" cxnId="{599F26B2-CE35-411A-A3B8-65AE80E28A55}">
      <dgm:prSet/>
      <dgm:spPr/>
      <dgm:t>
        <a:bodyPr/>
        <a:lstStyle/>
        <a:p>
          <a:endParaRPr lang="en-CA"/>
        </a:p>
      </dgm:t>
    </dgm:pt>
    <dgm:pt modelId="{16C2ACA2-0FEA-4503-B87D-F5CFB5B578EF}">
      <dgm:prSet phldrT="[Text]" custT="1"/>
      <dgm:spPr/>
      <dgm:t>
        <a:bodyPr/>
        <a:lstStyle/>
        <a:p>
          <a:r>
            <a:rPr lang="en-US" sz="1600" dirty="0"/>
            <a:t>Negative experiences when don’t receive study results</a:t>
          </a:r>
        </a:p>
        <a:p>
          <a:endParaRPr lang="en-CA" sz="1100" dirty="0"/>
        </a:p>
      </dgm:t>
    </dgm:pt>
    <dgm:pt modelId="{5B23F174-939F-45EC-AD02-DBC57492112E}" type="parTrans" cxnId="{DE2BBC8F-82A3-4830-BD79-866B8351641C}">
      <dgm:prSet/>
      <dgm:spPr/>
      <dgm:t>
        <a:bodyPr/>
        <a:lstStyle/>
        <a:p>
          <a:endParaRPr lang="en-US"/>
        </a:p>
      </dgm:t>
    </dgm:pt>
    <dgm:pt modelId="{F5F93544-1CB9-402B-9EB6-FF722FC23F58}" type="sibTrans" cxnId="{DE2BBC8F-82A3-4830-BD79-866B8351641C}">
      <dgm:prSet/>
      <dgm:spPr/>
      <dgm:t>
        <a:bodyPr/>
        <a:lstStyle/>
        <a:p>
          <a:endParaRPr lang="en-US"/>
        </a:p>
      </dgm:t>
    </dgm:pt>
    <dgm:pt modelId="{DBE1E72E-C028-4FBC-9E2A-087B70E9A306}">
      <dgm:prSet phldrT="[Text]" custT="1"/>
      <dgm:spPr/>
      <dgm:t>
        <a:bodyPr/>
        <a:lstStyle/>
        <a:p>
          <a:r>
            <a:rPr lang="en-CA" sz="1600" dirty="0"/>
            <a:t>Trust</a:t>
          </a:r>
        </a:p>
      </dgm:t>
    </dgm:pt>
    <dgm:pt modelId="{44BB5D9A-B6AA-4B89-8E7F-3C43BC3DE9CA}" type="parTrans" cxnId="{68F77A0A-5C8C-401A-AA86-0976A4245D04}">
      <dgm:prSet/>
      <dgm:spPr/>
      <dgm:t>
        <a:bodyPr/>
        <a:lstStyle/>
        <a:p>
          <a:endParaRPr lang="en-US"/>
        </a:p>
      </dgm:t>
    </dgm:pt>
    <dgm:pt modelId="{62B5D12E-641F-4FB8-8412-A72C391CCD19}" type="sibTrans" cxnId="{68F77A0A-5C8C-401A-AA86-0976A4245D04}">
      <dgm:prSet/>
      <dgm:spPr/>
      <dgm:t>
        <a:bodyPr/>
        <a:lstStyle/>
        <a:p>
          <a:endParaRPr lang="en-US"/>
        </a:p>
      </dgm:t>
    </dgm:pt>
    <dgm:pt modelId="{DFD69342-1E79-463C-AB82-BC7EAF8ABB9E}">
      <dgm:prSet custT="1"/>
      <dgm:spPr/>
      <dgm:t>
        <a:bodyPr/>
        <a:lstStyle/>
        <a:p>
          <a:r>
            <a:rPr lang="en-CA" sz="1600" dirty="0"/>
            <a:t>Discrimination</a:t>
          </a:r>
        </a:p>
      </dgm:t>
    </dgm:pt>
    <dgm:pt modelId="{3E158AC3-59E2-448C-82A3-6A00A1E00604}" type="parTrans" cxnId="{732601AE-4A37-4DA9-8920-40A4931E01C0}">
      <dgm:prSet/>
      <dgm:spPr/>
      <dgm:t>
        <a:bodyPr/>
        <a:lstStyle/>
        <a:p>
          <a:endParaRPr lang="en-US"/>
        </a:p>
      </dgm:t>
    </dgm:pt>
    <dgm:pt modelId="{ADD33B50-1FC9-42EF-89AB-A8A23DE7E1A3}" type="sibTrans" cxnId="{732601AE-4A37-4DA9-8920-40A4931E01C0}">
      <dgm:prSet/>
      <dgm:spPr/>
      <dgm:t>
        <a:bodyPr/>
        <a:lstStyle/>
        <a:p>
          <a:endParaRPr lang="en-US"/>
        </a:p>
      </dgm:t>
    </dgm:pt>
    <dgm:pt modelId="{ABDB6551-7CD9-4736-AFC4-D0DB022418F8}">
      <dgm:prSet phldrT="[Text]" custT="1"/>
      <dgm:spPr/>
      <dgm:t>
        <a:bodyPr/>
        <a:lstStyle/>
        <a:p>
          <a:r>
            <a:rPr lang="en-CA" sz="1600" dirty="0"/>
            <a:t>Community partnerships</a:t>
          </a:r>
        </a:p>
      </dgm:t>
    </dgm:pt>
    <dgm:pt modelId="{9199C83C-C805-4ED9-9DA8-68C97007D6E3}" type="parTrans" cxnId="{B9541C40-8B72-4FC2-BBED-50B39633D704}">
      <dgm:prSet/>
      <dgm:spPr/>
      <dgm:t>
        <a:bodyPr/>
        <a:lstStyle/>
        <a:p>
          <a:endParaRPr lang="en-US"/>
        </a:p>
      </dgm:t>
    </dgm:pt>
    <dgm:pt modelId="{65D57CC4-9CF2-47B8-85DB-E0AAE5110A37}" type="sibTrans" cxnId="{B9541C40-8B72-4FC2-BBED-50B39633D704}">
      <dgm:prSet/>
      <dgm:spPr/>
      <dgm:t>
        <a:bodyPr/>
        <a:lstStyle/>
        <a:p>
          <a:endParaRPr lang="en-US"/>
        </a:p>
      </dgm:t>
    </dgm:pt>
    <dgm:pt modelId="{8EDBB9D3-7421-4FD6-AC2A-E30332F06D71}">
      <dgm:prSet phldrT="[Text]" custT="1"/>
      <dgm:spPr/>
      <dgm:t>
        <a:bodyPr/>
        <a:lstStyle/>
        <a:p>
          <a:r>
            <a:rPr lang="en-CA" sz="1600" dirty="0"/>
            <a:t>Enhancing research literacy</a:t>
          </a:r>
        </a:p>
      </dgm:t>
    </dgm:pt>
    <dgm:pt modelId="{2C075949-CDCD-4D40-B044-A7CE78CA654C}" type="parTrans" cxnId="{F51829AC-E41A-42E2-B40D-DCA72A94B750}">
      <dgm:prSet/>
      <dgm:spPr/>
      <dgm:t>
        <a:bodyPr/>
        <a:lstStyle/>
        <a:p>
          <a:endParaRPr lang="en-US"/>
        </a:p>
      </dgm:t>
    </dgm:pt>
    <dgm:pt modelId="{5D635C45-A30D-43C8-96E3-9AC63FAEBF18}" type="sibTrans" cxnId="{F51829AC-E41A-42E2-B40D-DCA72A94B750}">
      <dgm:prSet/>
      <dgm:spPr/>
      <dgm:t>
        <a:bodyPr/>
        <a:lstStyle/>
        <a:p>
          <a:endParaRPr lang="en-US"/>
        </a:p>
      </dgm:t>
    </dgm:pt>
    <dgm:pt modelId="{90D454B4-763F-4496-B513-C285E8ABB0B9}">
      <dgm:prSet custT="1"/>
      <dgm:spPr/>
      <dgm:t>
        <a:bodyPr/>
        <a:lstStyle/>
        <a:p>
          <a:r>
            <a:rPr lang="en-CA" sz="1600" dirty="0"/>
            <a:t>Fair reimbursement</a:t>
          </a:r>
        </a:p>
      </dgm:t>
    </dgm:pt>
    <dgm:pt modelId="{6CE6943B-F356-44C7-82FD-DA39AF8AAA3A}" type="parTrans" cxnId="{2E4F0F3C-6C86-45B5-8BDE-4DE8660CDC2B}">
      <dgm:prSet/>
      <dgm:spPr/>
      <dgm:t>
        <a:bodyPr/>
        <a:lstStyle/>
        <a:p>
          <a:endParaRPr lang="en-US"/>
        </a:p>
      </dgm:t>
    </dgm:pt>
    <dgm:pt modelId="{C07EFEE4-BC42-4A72-8947-B061433B7190}" type="sibTrans" cxnId="{2E4F0F3C-6C86-45B5-8BDE-4DE8660CDC2B}">
      <dgm:prSet/>
      <dgm:spPr/>
      <dgm:t>
        <a:bodyPr/>
        <a:lstStyle/>
        <a:p>
          <a:endParaRPr lang="en-US"/>
        </a:p>
      </dgm:t>
    </dgm:pt>
    <dgm:pt modelId="{EB3F282D-B0A4-462D-B97D-1F2806078372}" type="pres">
      <dgm:prSet presAssocID="{69EBEFBC-AAAE-4623-AE1D-572A1EEC5C18}" presName="Name0" presStyleCnt="0">
        <dgm:presLayoutVars>
          <dgm:dir/>
          <dgm:resizeHandles val="exact"/>
        </dgm:presLayoutVars>
      </dgm:prSet>
      <dgm:spPr/>
    </dgm:pt>
    <dgm:pt modelId="{812F40F6-96AA-4D0B-8F52-38BAF11B51E6}" type="pres">
      <dgm:prSet presAssocID="{69EBEFBC-AAAE-4623-AE1D-572A1EEC5C18}" presName="bkgdShp" presStyleLbl="alignAccFollowNode1" presStyleIdx="0" presStyleCnt="1" custLinFactNeighborX="-1886" custLinFactNeighborY="-175"/>
      <dgm:spPr/>
    </dgm:pt>
    <dgm:pt modelId="{11E824E7-78A5-4042-94FA-7563FEDEBA5F}" type="pres">
      <dgm:prSet presAssocID="{69EBEFBC-AAAE-4623-AE1D-572A1EEC5C18}" presName="linComp" presStyleCnt="0"/>
      <dgm:spPr/>
    </dgm:pt>
    <dgm:pt modelId="{E0503DB8-1D9B-49E3-842E-10B32DD9DFD0}" type="pres">
      <dgm:prSet presAssocID="{67E7B7BE-90FE-447C-923B-65C70BB5F435}" presName="compNode" presStyleCnt="0"/>
      <dgm:spPr/>
    </dgm:pt>
    <dgm:pt modelId="{AAFDA0B6-10EE-4245-BE4C-753557728C0E}" type="pres">
      <dgm:prSet presAssocID="{67E7B7BE-90FE-447C-923B-65C70BB5F435}" presName="node" presStyleLbl="node1" presStyleIdx="0" presStyleCnt="3" custScaleY="95485" custLinFactNeighborY="-3136">
        <dgm:presLayoutVars>
          <dgm:bulletEnabled val="1"/>
        </dgm:presLayoutVars>
      </dgm:prSet>
      <dgm:spPr/>
    </dgm:pt>
    <dgm:pt modelId="{CF5D5368-8E38-4B43-BEC0-690137E8FF8D}" type="pres">
      <dgm:prSet presAssocID="{67E7B7BE-90FE-447C-923B-65C70BB5F435}" presName="invisiNode" presStyleLbl="node1" presStyleIdx="0" presStyleCnt="3"/>
      <dgm:spPr/>
    </dgm:pt>
    <dgm:pt modelId="{8728F4B6-D6A4-4133-9160-B6E030DA94D4}" type="pres">
      <dgm:prSet presAssocID="{67E7B7BE-90FE-447C-923B-65C70BB5F435}" presName="imagNode" presStyleLbl="fgImgPlace1" presStyleIdx="0" presStyleCnt="3" custLinFactNeighborY="-2235"/>
      <dgm:spPr>
        <a:blipFill rotWithShape="1">
          <a:blip xmlns:r="http://schemas.openxmlformats.org/officeDocument/2006/relationships" r:embed="rId1"/>
          <a:srcRect/>
          <a:stretch>
            <a:fillRect t="-26000" b="-26000"/>
          </a:stretch>
        </a:blipFill>
      </dgm:spPr>
      <dgm:extLst>
        <a:ext uri="{E40237B7-FDA0-4F09-8148-C483321AD2D9}">
          <dgm14:cNvPr xmlns:dgm14="http://schemas.microsoft.com/office/drawing/2010/diagram" id="0" name="" descr="Bright ladder against dull ladders"/>
        </a:ext>
      </dgm:extLst>
    </dgm:pt>
    <dgm:pt modelId="{379AEE9D-AC06-4BD1-8D1E-F4E9C0D2C528}" type="pres">
      <dgm:prSet presAssocID="{13DF50A3-D8F9-4FA1-99A7-5AE578EEE917}" presName="sibTrans" presStyleLbl="sibTrans2D1" presStyleIdx="0" presStyleCnt="0"/>
      <dgm:spPr/>
    </dgm:pt>
    <dgm:pt modelId="{CD863580-AEA9-4058-9DED-8E101371144E}" type="pres">
      <dgm:prSet presAssocID="{08F212B7-5481-4650-8036-821D8377CC2C}" presName="compNode" presStyleCnt="0"/>
      <dgm:spPr/>
    </dgm:pt>
    <dgm:pt modelId="{2164DDF6-4B00-457C-8C3B-76F5E866DA99}" type="pres">
      <dgm:prSet presAssocID="{08F212B7-5481-4650-8036-821D8377CC2C}" presName="node" presStyleLbl="node1" presStyleIdx="1" presStyleCnt="3" custScaleY="95485" custLinFactNeighborY="-3136">
        <dgm:presLayoutVars>
          <dgm:bulletEnabled val="1"/>
        </dgm:presLayoutVars>
      </dgm:prSet>
      <dgm:spPr/>
    </dgm:pt>
    <dgm:pt modelId="{1FF2BF54-8E58-45C4-AD78-8D41D77F252C}" type="pres">
      <dgm:prSet presAssocID="{08F212B7-5481-4650-8036-821D8377CC2C}" presName="invisiNode" presStyleLbl="node1" presStyleIdx="1" presStyleCnt="3"/>
      <dgm:spPr/>
    </dgm:pt>
    <dgm:pt modelId="{0F5BE023-CB94-412F-83F4-5B37C92562B2}" type="pres">
      <dgm:prSet presAssocID="{08F212B7-5481-4650-8036-821D8377CC2C}" presName="imagNode" presStyleLbl="fgImgPlace1" presStyleIdx="1" presStyleCnt="3" custLinFactNeighborY="-2235"/>
      <dgm:spPr>
        <a:blipFill rotWithShape="1">
          <a:blip xmlns:r="http://schemas.openxmlformats.org/officeDocument/2006/relationships" r:embed="rId2"/>
          <a:srcRect/>
          <a:stretch>
            <a:fillRect t="-27000" b="-27000"/>
          </a:stretch>
        </a:blipFill>
      </dgm:spPr>
    </dgm:pt>
    <dgm:pt modelId="{5799D9E0-2E66-4D1D-99BD-48327FF03A2F}" type="pres">
      <dgm:prSet presAssocID="{BFE8190D-2766-4933-959B-B8FCF642C372}" presName="sibTrans" presStyleLbl="sibTrans2D1" presStyleIdx="0" presStyleCnt="0"/>
      <dgm:spPr/>
    </dgm:pt>
    <dgm:pt modelId="{CD600E97-C772-403F-8BDE-02225EBE77FB}" type="pres">
      <dgm:prSet presAssocID="{34E8556E-DFEF-48D5-8227-0C71AE191C38}" presName="compNode" presStyleCnt="0"/>
      <dgm:spPr/>
    </dgm:pt>
    <dgm:pt modelId="{587AC12F-D13C-4C3D-9EA1-4B986ADF3E1B}" type="pres">
      <dgm:prSet presAssocID="{34E8556E-DFEF-48D5-8227-0C71AE191C38}" presName="node" presStyleLbl="node1" presStyleIdx="2" presStyleCnt="3" custScaleY="95485" custLinFactNeighborY="-3136">
        <dgm:presLayoutVars>
          <dgm:bulletEnabled val="1"/>
        </dgm:presLayoutVars>
      </dgm:prSet>
      <dgm:spPr/>
    </dgm:pt>
    <dgm:pt modelId="{678F0EBB-6494-4BCE-80CC-B300F8305E55}" type="pres">
      <dgm:prSet presAssocID="{34E8556E-DFEF-48D5-8227-0C71AE191C38}" presName="invisiNode" presStyleLbl="node1" presStyleIdx="2" presStyleCnt="3"/>
      <dgm:spPr/>
    </dgm:pt>
    <dgm:pt modelId="{517AE317-65DE-40BB-B8DF-40D276B595C8}" type="pres">
      <dgm:prSet presAssocID="{34E8556E-DFEF-48D5-8227-0C71AE191C38}" presName="imagNode" presStyleLbl="fgImgPlace1" presStyleIdx="2" presStyleCnt="3" custLinFactNeighborY="-2235"/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Vintage bulbs with one on"/>
        </a:ext>
      </dgm:extLst>
    </dgm:pt>
  </dgm:ptLst>
  <dgm:cxnLst>
    <dgm:cxn modelId="{6A141202-EC98-4E72-AE46-3709BD74BBF0}" srcId="{69EBEFBC-AAAE-4623-AE1D-572A1EEC5C18}" destId="{67E7B7BE-90FE-447C-923B-65C70BB5F435}" srcOrd="0" destOrd="0" parTransId="{E664F855-217C-4AE6-BD4D-A453838B161D}" sibTransId="{13DF50A3-D8F9-4FA1-99A7-5AE578EEE917}"/>
    <dgm:cxn modelId="{531DEC05-852C-4695-82DD-02D81522A5BA}" type="presOf" srcId="{84E471EB-25F9-4A33-8866-D82205EC5DDF}" destId="{587AC12F-D13C-4C3D-9EA1-4B986ADF3E1B}" srcOrd="0" destOrd="4" presId="urn:microsoft.com/office/officeart/2005/8/layout/pList2"/>
    <dgm:cxn modelId="{68F77A0A-5C8C-401A-AA86-0976A4245D04}" srcId="{08F212B7-5481-4650-8036-821D8377CC2C}" destId="{DBE1E72E-C028-4FBC-9E2A-087B70E9A306}" srcOrd="0" destOrd="0" parTransId="{44BB5D9A-B6AA-4B89-8E7F-3C43BC3DE9CA}" sibTransId="{62B5D12E-641F-4FB8-8412-A72C391CCD19}"/>
    <dgm:cxn modelId="{77EE9016-31C8-456B-AB48-83C6173982CD}" type="presOf" srcId="{028D0AE9-A28F-4426-92B8-0AF718A175C8}" destId="{587AC12F-D13C-4C3D-9EA1-4B986ADF3E1B}" srcOrd="0" destOrd="5" presId="urn:microsoft.com/office/officeart/2005/8/layout/pList2"/>
    <dgm:cxn modelId="{80A16E1E-1102-42E2-A35A-1AC067C11F0F}" type="presOf" srcId="{114BCCE8-BBC5-4C5A-B83B-146C8576DC9A}" destId="{2164DDF6-4B00-457C-8C3B-76F5E866DA99}" srcOrd="0" destOrd="6" presId="urn:microsoft.com/office/officeart/2005/8/layout/pList2"/>
    <dgm:cxn modelId="{1D7DC42A-1A26-49ED-B6A6-C8766859FB8F}" type="presOf" srcId="{8EDBB9D3-7421-4FD6-AC2A-E30332F06D71}" destId="{587AC12F-D13C-4C3D-9EA1-4B986ADF3E1B}" srcOrd="0" destOrd="3" presId="urn:microsoft.com/office/officeart/2005/8/layout/pList2"/>
    <dgm:cxn modelId="{2E4F0F3C-6C86-45B5-8BDE-4DE8660CDC2B}" srcId="{34E8556E-DFEF-48D5-8227-0C71AE191C38}" destId="{90D454B4-763F-4496-B513-C285E8ABB0B9}" srcOrd="5" destOrd="0" parTransId="{6CE6943B-F356-44C7-82FD-DA39AF8AAA3A}" sibTransId="{C07EFEE4-BC42-4A72-8947-B061433B7190}"/>
    <dgm:cxn modelId="{BB22D83D-6205-4D99-96E4-570D12AB699A}" srcId="{69EBEFBC-AAAE-4623-AE1D-572A1EEC5C18}" destId="{34E8556E-DFEF-48D5-8227-0C71AE191C38}" srcOrd="2" destOrd="0" parTransId="{E1069CD2-9912-458F-92AD-7D92AAD60CD6}" sibTransId="{12F18705-4FF5-4B0C-B531-E036FD2A6369}"/>
    <dgm:cxn modelId="{B9541C40-8B72-4FC2-BBED-50B39633D704}" srcId="{34E8556E-DFEF-48D5-8227-0C71AE191C38}" destId="{ABDB6551-7CD9-4736-AFC4-D0DB022418F8}" srcOrd="1" destOrd="0" parTransId="{9199C83C-C805-4ED9-9DA8-68C97007D6E3}" sibTransId="{65D57CC4-9CF2-47B8-85DB-E0AAE5110A37}"/>
    <dgm:cxn modelId="{AA2DBC42-D8C0-4E96-AF7C-8DBD1957E0CF}" type="presOf" srcId="{C5F98B11-5050-48D4-ABDA-3F887FA7CC92}" destId="{AAFDA0B6-10EE-4245-BE4C-753557728C0E}" srcOrd="0" destOrd="1" presId="urn:microsoft.com/office/officeart/2005/8/layout/pList2"/>
    <dgm:cxn modelId="{5D185B67-6230-4293-829E-F703190ADD6A}" type="presOf" srcId="{BFE8190D-2766-4933-959B-B8FCF642C372}" destId="{5799D9E0-2E66-4D1D-99BD-48327FF03A2F}" srcOrd="0" destOrd="0" presId="urn:microsoft.com/office/officeart/2005/8/layout/pList2"/>
    <dgm:cxn modelId="{2D629349-30C2-4E1C-89C0-0253B2214FA4}" srcId="{08F212B7-5481-4650-8036-821D8377CC2C}" destId="{F039CF24-C3F4-41E3-AC82-FE5003961963}" srcOrd="1" destOrd="0" parTransId="{62BA61E3-B2C3-4FCF-A8BE-686A3307AF49}" sibTransId="{2C1EF819-2450-4A1A-95D3-FDC30B679DEC}"/>
    <dgm:cxn modelId="{38124C6A-F714-4FC2-912D-6AC0821BE7B5}" type="presOf" srcId="{16C2ACA2-0FEA-4503-B87D-F5CFB5B578EF}" destId="{AAFDA0B6-10EE-4245-BE4C-753557728C0E}" srcOrd="0" destOrd="2" presId="urn:microsoft.com/office/officeart/2005/8/layout/pList2"/>
    <dgm:cxn modelId="{13E38D6A-E614-4E1C-A1F4-AFE3B31BADEB}" type="presOf" srcId="{DFD69342-1E79-463C-AB82-BC7EAF8ABB9E}" destId="{2164DDF6-4B00-457C-8C3B-76F5E866DA99}" srcOrd="0" destOrd="4" presId="urn:microsoft.com/office/officeart/2005/8/layout/pList2"/>
    <dgm:cxn modelId="{F876E251-A1BA-407B-9BF7-5D0359C98A2E}" type="presOf" srcId="{67E7B7BE-90FE-447C-923B-65C70BB5F435}" destId="{AAFDA0B6-10EE-4245-BE4C-753557728C0E}" srcOrd="0" destOrd="0" presId="urn:microsoft.com/office/officeart/2005/8/layout/pList2"/>
    <dgm:cxn modelId="{E6ADE256-2F1B-43F2-8965-489A6F27C031}" srcId="{69EBEFBC-AAAE-4623-AE1D-572A1EEC5C18}" destId="{08F212B7-5481-4650-8036-821D8377CC2C}" srcOrd="1" destOrd="0" parTransId="{1AFD4A0A-8DC7-4B0C-BF66-81391B59DDE9}" sibTransId="{BFE8190D-2766-4933-959B-B8FCF642C372}"/>
    <dgm:cxn modelId="{DAF2AA58-1D91-482D-8452-D82F094B4484}" srcId="{08F212B7-5481-4650-8036-821D8377CC2C}" destId="{8DC1E48F-B532-4D03-9A83-C4FE13F632B6}" srcOrd="2" destOrd="0" parTransId="{06AC036C-3882-40F9-A5FB-0C6DC46EB6F7}" sibTransId="{4BBD24E4-0313-4E24-BA3C-EA84E86B3A20}"/>
    <dgm:cxn modelId="{67EE4C7A-A4D6-47ED-A274-7BD38834B059}" type="presOf" srcId="{34E8556E-DFEF-48D5-8227-0C71AE191C38}" destId="{587AC12F-D13C-4C3D-9EA1-4B986ADF3E1B}" srcOrd="0" destOrd="0" presId="urn:microsoft.com/office/officeart/2005/8/layout/pList2"/>
    <dgm:cxn modelId="{17A0EC7C-622E-4D15-A952-D53A34D56904}" srcId="{34E8556E-DFEF-48D5-8227-0C71AE191C38}" destId="{D5E9713A-DE5F-4F45-BF36-ED44A6E3E0F0}" srcOrd="0" destOrd="0" parTransId="{E463C7B8-DE58-4040-8986-7AB0AE5FF3CF}" sibTransId="{5657C2EF-9165-493B-956B-5DB696F8BB18}"/>
    <dgm:cxn modelId="{C7D34A89-9F44-4CB9-A01C-148DF8396618}" type="presOf" srcId="{D5E9713A-DE5F-4F45-BF36-ED44A6E3E0F0}" destId="{587AC12F-D13C-4C3D-9EA1-4B986ADF3E1B}" srcOrd="0" destOrd="1" presId="urn:microsoft.com/office/officeart/2005/8/layout/pList2"/>
    <dgm:cxn modelId="{44A2158B-486B-4513-A855-AB2639C20D30}" type="presOf" srcId="{B01D6D74-4011-45B4-9318-C287A02C9135}" destId="{2164DDF6-4B00-457C-8C3B-76F5E866DA99}" srcOrd="0" destOrd="5" presId="urn:microsoft.com/office/officeart/2005/8/layout/pList2"/>
    <dgm:cxn modelId="{D65A2D8D-EE7E-48FF-B19D-D390D68D0697}" type="presOf" srcId="{F039CF24-C3F4-41E3-AC82-FE5003961963}" destId="{2164DDF6-4B00-457C-8C3B-76F5E866DA99}" srcOrd="0" destOrd="2" presId="urn:microsoft.com/office/officeart/2005/8/layout/pList2"/>
    <dgm:cxn modelId="{DE2BBC8F-82A3-4830-BD79-866B8351641C}" srcId="{67E7B7BE-90FE-447C-923B-65C70BB5F435}" destId="{16C2ACA2-0FEA-4503-B87D-F5CFB5B578EF}" srcOrd="1" destOrd="0" parTransId="{5B23F174-939F-45EC-AD02-DBC57492112E}" sibTransId="{F5F93544-1CB9-402B-9EB6-FF722FC23F58}"/>
    <dgm:cxn modelId="{372CA49D-8F29-4F05-A5EB-67D348DF62E1}" type="presOf" srcId="{69EBEFBC-AAAE-4623-AE1D-572A1EEC5C18}" destId="{EB3F282D-B0A4-462D-B97D-1F2806078372}" srcOrd="0" destOrd="0" presId="urn:microsoft.com/office/officeart/2005/8/layout/pList2"/>
    <dgm:cxn modelId="{FF4AE2A4-DFDA-4B24-94BA-68B87FEB72FA}" srcId="{08F212B7-5481-4650-8036-821D8377CC2C}" destId="{B01D6D74-4011-45B4-9318-C287A02C9135}" srcOrd="4" destOrd="0" parTransId="{92DC3F7B-12D8-46B5-A1FD-FF29A62EE18F}" sibTransId="{3FBF3888-971F-45E4-8EE0-C11141F2D2CD}"/>
    <dgm:cxn modelId="{F51829AC-E41A-42E2-B40D-DCA72A94B750}" srcId="{34E8556E-DFEF-48D5-8227-0C71AE191C38}" destId="{8EDBB9D3-7421-4FD6-AC2A-E30332F06D71}" srcOrd="2" destOrd="0" parTransId="{2C075949-CDCD-4D40-B044-A7CE78CA654C}" sibTransId="{5D635C45-A30D-43C8-96E3-9AC63FAEBF18}"/>
    <dgm:cxn modelId="{732601AE-4A37-4DA9-8920-40A4931E01C0}" srcId="{08F212B7-5481-4650-8036-821D8377CC2C}" destId="{DFD69342-1E79-463C-AB82-BC7EAF8ABB9E}" srcOrd="3" destOrd="0" parTransId="{3E158AC3-59E2-448C-82A3-6A00A1E00604}" sibTransId="{ADD33B50-1FC9-42EF-89AB-A8A23DE7E1A3}"/>
    <dgm:cxn modelId="{599F26B2-CE35-411A-A3B8-65AE80E28A55}" srcId="{34E8556E-DFEF-48D5-8227-0C71AE191C38}" destId="{028D0AE9-A28F-4426-92B8-0AF718A175C8}" srcOrd="4" destOrd="0" parTransId="{95E82844-26FF-4F22-8328-B99D3E82FD25}" sibTransId="{C4B0D426-CCDF-4542-BEEC-1B7124B54857}"/>
    <dgm:cxn modelId="{7553F7B3-8DC0-457C-9799-AFE7644C02EE}" type="presOf" srcId="{DBE1E72E-C028-4FBC-9E2A-087B70E9A306}" destId="{2164DDF6-4B00-457C-8C3B-76F5E866DA99}" srcOrd="0" destOrd="1" presId="urn:microsoft.com/office/officeart/2005/8/layout/pList2"/>
    <dgm:cxn modelId="{1A8015BC-E787-4968-AB43-8B129CC016B8}" type="presOf" srcId="{8DC1E48F-B532-4D03-9A83-C4FE13F632B6}" destId="{2164DDF6-4B00-457C-8C3B-76F5E866DA99}" srcOrd="0" destOrd="3" presId="urn:microsoft.com/office/officeart/2005/8/layout/pList2"/>
    <dgm:cxn modelId="{B7C82CC6-B25D-4342-87FF-5C624767C92E}" srcId="{08F212B7-5481-4650-8036-821D8377CC2C}" destId="{114BCCE8-BBC5-4C5A-B83B-146C8576DC9A}" srcOrd="5" destOrd="0" parTransId="{047E9693-6129-4A1E-86C9-286A7CCE38DD}" sibTransId="{BB6AF386-F95B-494D-B9DD-371B4516BB91}"/>
    <dgm:cxn modelId="{C45E7FC8-A992-4E4B-AD58-19287172FC66}" srcId="{67E7B7BE-90FE-447C-923B-65C70BB5F435}" destId="{C5F98B11-5050-48D4-ABDA-3F887FA7CC92}" srcOrd="0" destOrd="0" parTransId="{E36E21C4-2DAA-4B93-9122-53F99065761A}" sibTransId="{3FA67F89-6FBB-4C53-B67D-E9A8E024956B}"/>
    <dgm:cxn modelId="{102C13CE-5F69-4DB8-B86D-6AC57D384384}" type="presOf" srcId="{08F212B7-5481-4650-8036-821D8377CC2C}" destId="{2164DDF6-4B00-457C-8C3B-76F5E866DA99}" srcOrd="0" destOrd="0" presId="urn:microsoft.com/office/officeart/2005/8/layout/pList2"/>
    <dgm:cxn modelId="{5BEF58CF-DD9B-4AC2-A245-8B575DE1BEBF}" type="presOf" srcId="{13DF50A3-D8F9-4FA1-99A7-5AE578EEE917}" destId="{379AEE9D-AC06-4BD1-8D1E-F4E9C0D2C528}" srcOrd="0" destOrd="0" presId="urn:microsoft.com/office/officeart/2005/8/layout/pList2"/>
    <dgm:cxn modelId="{9960CED3-A4C9-4B2C-BB71-42D00017E434}" type="presOf" srcId="{ABDB6551-7CD9-4736-AFC4-D0DB022418F8}" destId="{587AC12F-D13C-4C3D-9EA1-4B986ADF3E1B}" srcOrd="0" destOrd="2" presId="urn:microsoft.com/office/officeart/2005/8/layout/pList2"/>
    <dgm:cxn modelId="{C02C4AF0-0F8F-4B7A-B63E-AAF7D139E77C}" srcId="{34E8556E-DFEF-48D5-8227-0C71AE191C38}" destId="{84E471EB-25F9-4A33-8866-D82205EC5DDF}" srcOrd="3" destOrd="0" parTransId="{27993707-83AE-46DA-A442-5AC8C557CD42}" sibTransId="{F4A5726A-932F-4C8F-A434-004AD7A0BFB1}"/>
    <dgm:cxn modelId="{5AD2EBFE-AC5C-4D33-AC1B-BAE62CC703F4}" type="presOf" srcId="{90D454B4-763F-4496-B513-C285E8ABB0B9}" destId="{587AC12F-D13C-4C3D-9EA1-4B986ADF3E1B}" srcOrd="0" destOrd="6" presId="urn:microsoft.com/office/officeart/2005/8/layout/pList2"/>
    <dgm:cxn modelId="{A74A7BBE-F7D5-464D-B50C-B933B70144FA}" type="presParOf" srcId="{EB3F282D-B0A4-462D-B97D-1F2806078372}" destId="{812F40F6-96AA-4D0B-8F52-38BAF11B51E6}" srcOrd="0" destOrd="0" presId="urn:microsoft.com/office/officeart/2005/8/layout/pList2"/>
    <dgm:cxn modelId="{0F021309-A14C-4FC3-A1BE-3C69A141BC37}" type="presParOf" srcId="{EB3F282D-B0A4-462D-B97D-1F2806078372}" destId="{11E824E7-78A5-4042-94FA-7563FEDEBA5F}" srcOrd="1" destOrd="0" presId="urn:microsoft.com/office/officeart/2005/8/layout/pList2"/>
    <dgm:cxn modelId="{976BC297-7D63-4618-896E-5A2D7C37CB79}" type="presParOf" srcId="{11E824E7-78A5-4042-94FA-7563FEDEBA5F}" destId="{E0503DB8-1D9B-49E3-842E-10B32DD9DFD0}" srcOrd="0" destOrd="0" presId="urn:microsoft.com/office/officeart/2005/8/layout/pList2"/>
    <dgm:cxn modelId="{E214E777-DFBC-4A5E-862A-AEEBE43C678A}" type="presParOf" srcId="{E0503DB8-1D9B-49E3-842E-10B32DD9DFD0}" destId="{AAFDA0B6-10EE-4245-BE4C-753557728C0E}" srcOrd="0" destOrd="0" presId="urn:microsoft.com/office/officeart/2005/8/layout/pList2"/>
    <dgm:cxn modelId="{0E503011-FA67-4F9A-84C9-D75DF09FB34A}" type="presParOf" srcId="{E0503DB8-1D9B-49E3-842E-10B32DD9DFD0}" destId="{CF5D5368-8E38-4B43-BEC0-690137E8FF8D}" srcOrd="1" destOrd="0" presId="urn:microsoft.com/office/officeart/2005/8/layout/pList2"/>
    <dgm:cxn modelId="{66E5A67A-42F8-415E-AFAA-574841464576}" type="presParOf" srcId="{E0503DB8-1D9B-49E3-842E-10B32DD9DFD0}" destId="{8728F4B6-D6A4-4133-9160-B6E030DA94D4}" srcOrd="2" destOrd="0" presId="urn:microsoft.com/office/officeart/2005/8/layout/pList2"/>
    <dgm:cxn modelId="{B3BDD16F-44D9-4CF0-BA73-D7FF57D1F73D}" type="presParOf" srcId="{11E824E7-78A5-4042-94FA-7563FEDEBA5F}" destId="{379AEE9D-AC06-4BD1-8D1E-F4E9C0D2C528}" srcOrd="1" destOrd="0" presId="urn:microsoft.com/office/officeart/2005/8/layout/pList2"/>
    <dgm:cxn modelId="{3FBF0DA7-4F32-43D5-A4E9-9FF3C6A34BBB}" type="presParOf" srcId="{11E824E7-78A5-4042-94FA-7563FEDEBA5F}" destId="{CD863580-AEA9-4058-9DED-8E101371144E}" srcOrd="2" destOrd="0" presId="urn:microsoft.com/office/officeart/2005/8/layout/pList2"/>
    <dgm:cxn modelId="{8DCC739F-EA5E-4EC3-8C62-859926C102B0}" type="presParOf" srcId="{CD863580-AEA9-4058-9DED-8E101371144E}" destId="{2164DDF6-4B00-457C-8C3B-76F5E866DA99}" srcOrd="0" destOrd="0" presId="urn:microsoft.com/office/officeart/2005/8/layout/pList2"/>
    <dgm:cxn modelId="{A5E60C77-824F-4DF7-A79D-B69F6F0942A9}" type="presParOf" srcId="{CD863580-AEA9-4058-9DED-8E101371144E}" destId="{1FF2BF54-8E58-45C4-AD78-8D41D77F252C}" srcOrd="1" destOrd="0" presId="urn:microsoft.com/office/officeart/2005/8/layout/pList2"/>
    <dgm:cxn modelId="{D14C4B34-5758-4600-8052-0070064D9D82}" type="presParOf" srcId="{CD863580-AEA9-4058-9DED-8E101371144E}" destId="{0F5BE023-CB94-412F-83F4-5B37C92562B2}" srcOrd="2" destOrd="0" presId="urn:microsoft.com/office/officeart/2005/8/layout/pList2"/>
    <dgm:cxn modelId="{24B38542-5A7D-4921-9071-919FB67A63C2}" type="presParOf" srcId="{11E824E7-78A5-4042-94FA-7563FEDEBA5F}" destId="{5799D9E0-2E66-4D1D-99BD-48327FF03A2F}" srcOrd="3" destOrd="0" presId="urn:microsoft.com/office/officeart/2005/8/layout/pList2"/>
    <dgm:cxn modelId="{4F1664F5-AB26-42F1-BC0E-E3B8B4A847BE}" type="presParOf" srcId="{11E824E7-78A5-4042-94FA-7563FEDEBA5F}" destId="{CD600E97-C772-403F-8BDE-02225EBE77FB}" srcOrd="4" destOrd="0" presId="urn:microsoft.com/office/officeart/2005/8/layout/pList2"/>
    <dgm:cxn modelId="{ED35D5A6-799E-4E60-8D78-FB4AFE4E0C3E}" type="presParOf" srcId="{CD600E97-C772-403F-8BDE-02225EBE77FB}" destId="{587AC12F-D13C-4C3D-9EA1-4B986ADF3E1B}" srcOrd="0" destOrd="0" presId="urn:microsoft.com/office/officeart/2005/8/layout/pList2"/>
    <dgm:cxn modelId="{7244AE1D-0A18-4C31-AF18-041B3B84E4B2}" type="presParOf" srcId="{CD600E97-C772-403F-8BDE-02225EBE77FB}" destId="{678F0EBB-6494-4BCE-80CC-B300F8305E55}" srcOrd="1" destOrd="0" presId="urn:microsoft.com/office/officeart/2005/8/layout/pList2"/>
    <dgm:cxn modelId="{96DF5D2D-23EE-425A-BEE8-10A05D7003C1}" type="presParOf" srcId="{CD600E97-C772-403F-8BDE-02225EBE77FB}" destId="{517AE317-65DE-40BB-B8DF-40D276B595C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5945F-2209-404B-9DF5-04F1C8406A9F}">
      <dsp:nvSpPr>
        <dsp:cNvPr id="0" name=""/>
        <dsp:cNvSpPr/>
      </dsp:nvSpPr>
      <dsp:spPr>
        <a:xfrm rot="5400000">
          <a:off x="-189867" y="192588"/>
          <a:ext cx="1265783" cy="8860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  <a:endParaRPr lang="en-CA" sz="2600" kern="1200" dirty="0"/>
        </a:p>
      </dsp:txBody>
      <dsp:txXfrm rot="-5400000">
        <a:off x="1" y="445744"/>
        <a:ext cx="886048" cy="379735"/>
      </dsp:txXfrm>
    </dsp:sp>
    <dsp:sp modelId="{646162BF-7744-4EBA-BD6C-8A1A8133E1E3}">
      <dsp:nvSpPr>
        <dsp:cNvPr id="0" name=""/>
        <dsp:cNvSpPr/>
      </dsp:nvSpPr>
      <dsp:spPr>
        <a:xfrm rot="5400000">
          <a:off x="5603769" y="-4715000"/>
          <a:ext cx="822759" cy="10258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>
              <a:latin typeface="Roboto Light"/>
            </a:rPr>
            <a:t>To understand the barriers and facilitators to participation in research among LEP patients and families at BC Children’s</a:t>
          </a:r>
        </a:p>
      </dsp:txBody>
      <dsp:txXfrm rot="-5400000">
        <a:off x="886048" y="42885"/>
        <a:ext cx="10218037" cy="742431"/>
      </dsp:txXfrm>
    </dsp:sp>
    <dsp:sp modelId="{7E0689DB-59D0-46D0-A9F0-A9120C5D1856}">
      <dsp:nvSpPr>
        <dsp:cNvPr id="0" name=""/>
        <dsp:cNvSpPr/>
      </dsp:nvSpPr>
      <dsp:spPr>
        <a:xfrm rot="5400000">
          <a:off x="-189867" y="1311896"/>
          <a:ext cx="1265783" cy="8860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  <a:endParaRPr lang="en-CA" sz="2600" kern="1200" dirty="0"/>
        </a:p>
      </dsp:txBody>
      <dsp:txXfrm rot="-5400000">
        <a:off x="1" y="1565052"/>
        <a:ext cx="886048" cy="379735"/>
      </dsp:txXfrm>
    </dsp:sp>
    <dsp:sp modelId="{A292290E-33FA-4406-A250-47EA58B98B24}">
      <dsp:nvSpPr>
        <dsp:cNvPr id="0" name=""/>
        <dsp:cNvSpPr/>
      </dsp:nvSpPr>
      <dsp:spPr>
        <a:xfrm rot="5400000">
          <a:off x="5603769" y="-3595692"/>
          <a:ext cx="822759" cy="10258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>
              <a:latin typeface="Roboto Light"/>
            </a:rPr>
            <a:t>Increase the number of pediatric clinical studies that provide opportunities for individuals of diverse language backgrounds to participate</a:t>
          </a:r>
        </a:p>
      </dsp:txBody>
      <dsp:txXfrm rot="-5400000">
        <a:off x="886048" y="1162193"/>
        <a:ext cx="10218037" cy="742431"/>
      </dsp:txXfrm>
    </dsp:sp>
    <dsp:sp modelId="{1F7664DF-7928-41AA-A286-A37FD94C7D28}">
      <dsp:nvSpPr>
        <dsp:cNvPr id="0" name=""/>
        <dsp:cNvSpPr/>
      </dsp:nvSpPr>
      <dsp:spPr>
        <a:xfrm rot="5400000">
          <a:off x="-189867" y="2431204"/>
          <a:ext cx="1265783" cy="8860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  <a:endParaRPr lang="en-CA" sz="2600" kern="1200" dirty="0"/>
        </a:p>
      </dsp:txBody>
      <dsp:txXfrm rot="-5400000">
        <a:off x="1" y="2684360"/>
        <a:ext cx="886048" cy="379735"/>
      </dsp:txXfrm>
    </dsp:sp>
    <dsp:sp modelId="{16DD4927-60D7-4888-A6D8-E8DAFC8ADC93}">
      <dsp:nvSpPr>
        <dsp:cNvPr id="0" name=""/>
        <dsp:cNvSpPr/>
      </dsp:nvSpPr>
      <dsp:spPr>
        <a:xfrm rot="5400000">
          <a:off x="5603769" y="-2476383"/>
          <a:ext cx="822759" cy="10258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>
              <a:latin typeface="Roboto Light"/>
            </a:rPr>
            <a:t>To transform the research culture to be more diverse, inclusive and equitable</a:t>
          </a:r>
        </a:p>
      </dsp:txBody>
      <dsp:txXfrm rot="-5400000">
        <a:off x="886048" y="2281502"/>
        <a:ext cx="10218037" cy="742431"/>
      </dsp:txXfrm>
    </dsp:sp>
    <dsp:sp modelId="{4AAAB3FE-A0BE-4A39-8BF0-E8FCCD8D5C55}">
      <dsp:nvSpPr>
        <dsp:cNvPr id="0" name=""/>
        <dsp:cNvSpPr/>
      </dsp:nvSpPr>
      <dsp:spPr>
        <a:xfrm rot="5400000">
          <a:off x="-189867" y="3550513"/>
          <a:ext cx="1265783" cy="8860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  <a:endParaRPr lang="en-CA" sz="2600" kern="1200" dirty="0"/>
        </a:p>
      </dsp:txBody>
      <dsp:txXfrm rot="-5400000">
        <a:off x="1" y="3803669"/>
        <a:ext cx="886048" cy="379735"/>
      </dsp:txXfrm>
    </dsp:sp>
    <dsp:sp modelId="{A2B2B373-C2D7-4579-BE83-EE08B64274D1}">
      <dsp:nvSpPr>
        <dsp:cNvPr id="0" name=""/>
        <dsp:cNvSpPr/>
      </dsp:nvSpPr>
      <dsp:spPr>
        <a:xfrm rot="5400000">
          <a:off x="5603769" y="-1357075"/>
          <a:ext cx="822759" cy="10258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>
              <a:latin typeface="Roboto Light"/>
            </a:rPr>
            <a:t>To ensure research output is generalizable to an inclusive population and that evidence-based care is provided in a just and respectful manner to all peoples</a:t>
          </a:r>
        </a:p>
      </dsp:txBody>
      <dsp:txXfrm rot="-5400000">
        <a:off x="886048" y="3400810"/>
        <a:ext cx="10218037" cy="742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F40F6-96AA-4D0B-8F52-38BAF11B51E6}">
      <dsp:nvSpPr>
        <dsp:cNvPr id="0" name=""/>
        <dsp:cNvSpPr/>
      </dsp:nvSpPr>
      <dsp:spPr>
        <a:xfrm>
          <a:off x="0" y="10263"/>
          <a:ext cx="11608836" cy="199370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8F4B6-D6A4-4133-9160-B6E030DA94D4}">
      <dsp:nvSpPr>
        <dsp:cNvPr id="0" name=""/>
        <dsp:cNvSpPr/>
      </dsp:nvSpPr>
      <dsp:spPr>
        <a:xfrm>
          <a:off x="348265" y="274407"/>
          <a:ext cx="3410095" cy="14620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DA0B6-10EE-4245-BE4C-753557728C0E}">
      <dsp:nvSpPr>
        <dsp:cNvPr id="0" name=""/>
        <dsp:cNvSpPr/>
      </dsp:nvSpPr>
      <dsp:spPr>
        <a:xfrm rot="10800000">
          <a:off x="348265" y="2013556"/>
          <a:ext cx="3410095" cy="23267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Willingness to Participate:</a:t>
          </a:r>
          <a:endParaRPr lang="en-CA" sz="17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Positive motivations for participating in research, such as altruism and a desire for answers</a:t>
          </a:r>
          <a:endParaRPr lang="en-C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Negative experiences when don’t receive study results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1100" kern="1200" dirty="0"/>
        </a:p>
      </dsp:txBody>
      <dsp:txXfrm rot="10800000">
        <a:off x="419820" y="2013556"/>
        <a:ext cx="3266985" cy="2255178"/>
      </dsp:txXfrm>
    </dsp:sp>
    <dsp:sp modelId="{0F5BE023-CB94-412F-83F4-5B37C92562B2}">
      <dsp:nvSpPr>
        <dsp:cNvPr id="0" name=""/>
        <dsp:cNvSpPr/>
      </dsp:nvSpPr>
      <dsp:spPr>
        <a:xfrm>
          <a:off x="4099370" y="274407"/>
          <a:ext cx="3410095" cy="14620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7000" b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4DDF6-4B00-457C-8C3B-76F5E866DA99}">
      <dsp:nvSpPr>
        <dsp:cNvPr id="0" name=""/>
        <dsp:cNvSpPr/>
      </dsp:nvSpPr>
      <dsp:spPr>
        <a:xfrm rot="10800000">
          <a:off x="4099370" y="2013556"/>
          <a:ext cx="3410095" cy="23267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Barriers to Participation: </a:t>
          </a:r>
          <a:endParaRPr lang="en-CA" sz="17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Trust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Language challenges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Lack of cultural under-standing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Discrimination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Confidentiality concerns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Logistical issues - time &amp; location constraints</a:t>
          </a:r>
          <a:endParaRPr lang="en-CA" sz="1600" kern="1200" dirty="0"/>
        </a:p>
      </dsp:txBody>
      <dsp:txXfrm rot="10800000">
        <a:off x="4170925" y="2013556"/>
        <a:ext cx="3266985" cy="2255178"/>
      </dsp:txXfrm>
    </dsp:sp>
    <dsp:sp modelId="{517AE317-65DE-40BB-B8DF-40D276B595C8}">
      <dsp:nvSpPr>
        <dsp:cNvPr id="0" name=""/>
        <dsp:cNvSpPr/>
      </dsp:nvSpPr>
      <dsp:spPr>
        <a:xfrm>
          <a:off x="7850476" y="274407"/>
          <a:ext cx="3410095" cy="14620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AC12F-D13C-4C3D-9EA1-4B986ADF3E1B}">
      <dsp:nvSpPr>
        <dsp:cNvPr id="0" name=""/>
        <dsp:cNvSpPr/>
      </dsp:nvSpPr>
      <dsp:spPr>
        <a:xfrm rot="10800000">
          <a:off x="7850476" y="2013556"/>
          <a:ext cx="3410095" cy="23267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Solutions to Improve Inclusion: </a:t>
          </a:r>
          <a:endParaRPr lang="en-CA" sz="17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Relationship and trust-building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Community partnerships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Enhancing research literacy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Cultural awareness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Trauma-informed approaches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/>
            <a:t>Fair reimbursement</a:t>
          </a:r>
        </a:p>
      </dsp:txBody>
      <dsp:txXfrm rot="10800000">
        <a:off x="7922031" y="2013556"/>
        <a:ext cx="3266985" cy="2255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DA9061-1032-45A5-9ACB-F5767FBD1EC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99E2AD-57F5-4252-B23A-CDB09D72A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1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7ED54-825F-4C3F-B6D8-57F11060C2A8}" type="datetimeFigureOut">
              <a:rPr lang="en-CA" smtClean="0"/>
              <a:t>2024-11-06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E90B2E-2EA1-4697-9420-40391F525C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13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7658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409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OVERALL</a:t>
            </a:r>
            <a:r>
              <a:rPr lang="en-CA" baseline="0" dirty="0"/>
              <a:t> GOALS &amp; OBJECTIVES OF THE LARGER PROJECT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95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MANUSCRIPT #1</a:t>
            </a:r>
            <a:r>
              <a:rPr lang="en-CA" baseline="0" dirty="0"/>
              <a:t> (KEVIN)</a:t>
            </a:r>
            <a:r>
              <a:rPr lang="en-CA" dirty="0"/>
              <a:t> – REB</a:t>
            </a:r>
            <a:r>
              <a:rPr lang="en-CA" baseline="0" dirty="0"/>
              <a:t> REVIEW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573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7F7F7F"/>
                </a:solidFill>
                <a:latin typeface="Roboto Light"/>
              </a:rPr>
              <a:t>Semi-structured interviews with C&amp;W research teams &amp; hospital leadership </a:t>
            </a:r>
            <a:r>
              <a:rPr lang="en-US" sz="1200" i="1" dirty="0">
                <a:solidFill>
                  <a:srgbClr val="7F7F7F"/>
                </a:solidFill>
                <a:latin typeface="Roboto Light"/>
              </a:rPr>
              <a:t>- complete</a:t>
            </a:r>
            <a:endParaRPr lang="en-US" sz="1200" dirty="0">
              <a:solidFill>
                <a:srgbClr val="7F7F7F"/>
              </a:solidFill>
              <a:latin typeface="Roboto Light"/>
            </a:endParaRPr>
          </a:p>
          <a:p>
            <a:pPr marL="1257276" lvl="2" indent="-342900">
              <a:spcBef>
                <a:spcPts val="0"/>
              </a:spcBef>
              <a:buFont typeface="+mj-lt"/>
              <a:buAutoNum type="arabicPeriod"/>
            </a:pPr>
            <a:r>
              <a:rPr lang="en-US" sz="1200" b="1" dirty="0">
                <a:solidFill>
                  <a:srgbClr val="7F7F7F"/>
                </a:solidFill>
                <a:latin typeface="Roboto Light"/>
              </a:rPr>
              <a:t>Lack of translation/interpretation resources</a:t>
            </a:r>
            <a:endParaRPr lang="en-US" sz="1200" dirty="0">
              <a:solidFill>
                <a:srgbClr val="7F7F7F"/>
              </a:solidFill>
              <a:latin typeface="Roboto Light"/>
            </a:endParaRPr>
          </a:p>
          <a:p>
            <a:pPr marL="1257276" lvl="2" indent="-342900">
              <a:spcBef>
                <a:spcPts val="0"/>
              </a:spcBef>
              <a:buFont typeface="+mj-lt"/>
              <a:buAutoNum type="arabicPeriod"/>
            </a:pPr>
            <a:r>
              <a:rPr lang="en-US" sz="1200" b="1" dirty="0">
                <a:solidFill>
                  <a:srgbClr val="7F7F7F"/>
                </a:solidFill>
                <a:latin typeface="Roboto Light"/>
              </a:rPr>
              <a:t>Unclear Best Practices </a:t>
            </a:r>
          </a:p>
          <a:p>
            <a:pPr marL="1257276" lvl="2" indent="-342900">
              <a:spcBef>
                <a:spcPts val="0"/>
              </a:spcBef>
              <a:buFont typeface="+mj-lt"/>
              <a:buAutoNum type="arabicPeriod"/>
            </a:pPr>
            <a:r>
              <a:rPr lang="en-US" sz="1200" b="1" dirty="0">
                <a:solidFill>
                  <a:srgbClr val="7F7F7F"/>
                </a:solidFill>
                <a:latin typeface="Roboto Light"/>
              </a:rPr>
              <a:t>Doubts about translation quality</a:t>
            </a:r>
            <a:endParaRPr lang="en-US" sz="1200" dirty="0">
              <a:solidFill>
                <a:srgbClr val="7F7F7F"/>
              </a:solidFill>
              <a:latin typeface="Roboto Light"/>
            </a:endParaRPr>
          </a:p>
          <a:p>
            <a:pPr marL="1257276" lvl="2" indent="-342900">
              <a:spcBef>
                <a:spcPts val="0"/>
              </a:spcBef>
              <a:buFont typeface="+mj-lt"/>
              <a:buAutoNum type="arabicPeriod"/>
            </a:pPr>
            <a:r>
              <a:rPr lang="en-US" sz="1200" b="1" dirty="0">
                <a:solidFill>
                  <a:srgbClr val="7F7F7F"/>
                </a:solidFill>
                <a:latin typeface="Roboto Light"/>
              </a:rPr>
              <a:t>Low prioritization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/>
          </a:p>
          <a:p>
            <a:pPr marL="1257253" lvl="2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7F7F7F"/>
                </a:solidFill>
                <a:latin typeface="Roboto Light"/>
              </a:rPr>
              <a:t>Increased funding/resources</a:t>
            </a:r>
          </a:p>
          <a:p>
            <a:pPr marL="1257253" lvl="2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7F7F7F"/>
                </a:solidFill>
                <a:latin typeface="Roboto Light"/>
              </a:rPr>
              <a:t>Cultural competence and best practice training</a:t>
            </a:r>
          </a:p>
          <a:p>
            <a:pPr marL="1257253" lvl="2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7F7F7F"/>
                </a:solidFill>
                <a:latin typeface="Roboto Light"/>
              </a:rPr>
              <a:t>Community partnerships, </a:t>
            </a:r>
          </a:p>
          <a:p>
            <a:pPr marL="1257253" lvl="2" indent="-3429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7F7F7F"/>
                </a:solidFill>
                <a:latin typeface="Roboto Light"/>
              </a:rPr>
              <a:t>Language-inclusive design. 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F7F7F"/>
                </a:solidFill>
                <a:latin typeface="Roboto Light"/>
              </a:rPr>
              <a:t>Recognizing and addressing multi-level barriers can promote fully representative and equitable research participation for populations with LEP.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083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673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MANUSCRIPT #4</a:t>
            </a:r>
            <a:r>
              <a:rPr lang="en-CA" baseline="0" dirty="0"/>
              <a:t> (ALYSSA)</a:t>
            </a:r>
            <a:r>
              <a:rPr lang="en-CA" dirty="0"/>
              <a:t> – NATIONAL SURVEY WITH RESEARCHERS in Child health (facilitated by MICYRN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137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58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INTRO TO PILOT ACTIVITIES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90B2E-2EA1-4697-9420-40391F525C2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61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3DD76-03C2-40FA-91F3-EF3DA8D842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2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56744" y="3475668"/>
            <a:ext cx="9144000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38200" y="5999902"/>
            <a:ext cx="9144000" cy="57056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83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332523"/>
            <a:ext cx="5157787" cy="463966"/>
          </a:xfrm>
        </p:spPr>
        <p:txBody>
          <a:bodyPr anchor="b"/>
          <a:lstStyle>
            <a:lvl1pPr marL="0" indent="0">
              <a:buNone/>
              <a:defRPr sz="2400" b="1" i="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79833"/>
            <a:ext cx="5157787" cy="3309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332523"/>
            <a:ext cx="5183188" cy="463966"/>
          </a:xfrm>
        </p:spPr>
        <p:txBody>
          <a:bodyPr anchor="b"/>
          <a:lstStyle>
            <a:lvl1pPr marL="0" indent="0">
              <a:buNone/>
              <a:defRPr sz="2400" b="1" i="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79833"/>
            <a:ext cx="5183188" cy="3309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482935"/>
            <a:ext cx="10515600" cy="5581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95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39614"/>
            <a:ext cx="3932237" cy="9278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39614"/>
            <a:ext cx="6172200" cy="42214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67466"/>
            <a:ext cx="3932237" cy="3301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58063"/>
            <a:ext cx="3932237" cy="13929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618593"/>
            <a:ext cx="6172200" cy="42424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1026"/>
            <a:ext cx="3932237" cy="3317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618593"/>
            <a:ext cx="2628900" cy="45583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618593"/>
            <a:ext cx="7734300" cy="455837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56744" y="3475668"/>
            <a:ext cx="9144000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38200" y="5999908"/>
            <a:ext cx="9144000" cy="57056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4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6744" y="3475668"/>
            <a:ext cx="9144000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999908"/>
            <a:ext cx="9144000" cy="57056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29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7375"/>
            <a:ext cx="10515600" cy="43695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9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56744" y="3475668"/>
            <a:ext cx="9144000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38200" y="5999902"/>
            <a:ext cx="9144000" cy="57056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3" y="185836"/>
            <a:ext cx="833057" cy="717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981513"/>
            <a:ext cx="12192000" cy="5876488"/>
          </a:xfrm>
          <a:custGeom>
            <a:avLst/>
            <a:gdLst>
              <a:gd name="connsiteX0" fmla="*/ 0 w 12192000"/>
              <a:gd name="connsiteY0" fmla="*/ 0 h 5876488"/>
              <a:gd name="connsiteX1" fmla="*/ 11212566 w 12192000"/>
              <a:gd name="connsiteY1" fmla="*/ 0 h 5876488"/>
              <a:gd name="connsiteX2" fmla="*/ 12192000 w 12192000"/>
              <a:gd name="connsiteY2" fmla="*/ 979434 h 5876488"/>
              <a:gd name="connsiteX3" fmla="*/ 12192000 w 12192000"/>
              <a:gd name="connsiteY3" fmla="*/ 5876488 h 5876488"/>
              <a:gd name="connsiteX4" fmla="*/ 0 w 12192000"/>
              <a:gd name="connsiteY4" fmla="*/ 5876488 h 5876488"/>
              <a:gd name="connsiteX5" fmla="*/ 0 w 12192000"/>
              <a:gd name="connsiteY5" fmla="*/ 0 h 5876488"/>
              <a:gd name="connsiteX0" fmla="*/ 0 w 12192000"/>
              <a:gd name="connsiteY0" fmla="*/ 0 h 5876488"/>
              <a:gd name="connsiteX1" fmla="*/ 11212566 w 12192000"/>
              <a:gd name="connsiteY1" fmla="*/ 0 h 5876488"/>
              <a:gd name="connsiteX2" fmla="*/ 12183611 w 12192000"/>
              <a:gd name="connsiteY2" fmla="*/ 6311 h 5876488"/>
              <a:gd name="connsiteX3" fmla="*/ 12192000 w 12192000"/>
              <a:gd name="connsiteY3" fmla="*/ 5876488 h 5876488"/>
              <a:gd name="connsiteX4" fmla="*/ 0 w 12192000"/>
              <a:gd name="connsiteY4" fmla="*/ 5876488 h 5876488"/>
              <a:gd name="connsiteX5" fmla="*/ 0 w 12192000"/>
              <a:gd name="connsiteY5" fmla="*/ 0 h 5876488"/>
              <a:gd name="connsiteX0" fmla="*/ 0 w 12192000"/>
              <a:gd name="connsiteY0" fmla="*/ 0 h 5876488"/>
              <a:gd name="connsiteX1" fmla="*/ 2890687 w 12192000"/>
              <a:gd name="connsiteY1" fmla="*/ 0 h 5876488"/>
              <a:gd name="connsiteX2" fmla="*/ 12183611 w 12192000"/>
              <a:gd name="connsiteY2" fmla="*/ 6311 h 5876488"/>
              <a:gd name="connsiteX3" fmla="*/ 12192000 w 12192000"/>
              <a:gd name="connsiteY3" fmla="*/ 5876488 h 5876488"/>
              <a:gd name="connsiteX4" fmla="*/ 0 w 12192000"/>
              <a:gd name="connsiteY4" fmla="*/ 5876488 h 5876488"/>
              <a:gd name="connsiteX5" fmla="*/ 0 w 12192000"/>
              <a:gd name="connsiteY5" fmla="*/ 0 h 5876488"/>
              <a:gd name="connsiteX0" fmla="*/ 0 w 12192000"/>
              <a:gd name="connsiteY0" fmla="*/ 243281 h 5876488"/>
              <a:gd name="connsiteX1" fmla="*/ 2890687 w 12192000"/>
              <a:gd name="connsiteY1" fmla="*/ 0 h 5876488"/>
              <a:gd name="connsiteX2" fmla="*/ 12183611 w 12192000"/>
              <a:gd name="connsiteY2" fmla="*/ 6311 h 5876488"/>
              <a:gd name="connsiteX3" fmla="*/ 12192000 w 12192000"/>
              <a:gd name="connsiteY3" fmla="*/ 5876488 h 5876488"/>
              <a:gd name="connsiteX4" fmla="*/ 0 w 12192000"/>
              <a:gd name="connsiteY4" fmla="*/ 5876488 h 5876488"/>
              <a:gd name="connsiteX5" fmla="*/ 0 w 12192000"/>
              <a:gd name="connsiteY5" fmla="*/ 243281 h 5876488"/>
              <a:gd name="connsiteX0" fmla="*/ 10510 w 12192000"/>
              <a:gd name="connsiteY0" fmla="*/ 1543 h 5876488"/>
              <a:gd name="connsiteX1" fmla="*/ 2890687 w 12192000"/>
              <a:gd name="connsiteY1" fmla="*/ 0 h 5876488"/>
              <a:gd name="connsiteX2" fmla="*/ 12183611 w 12192000"/>
              <a:gd name="connsiteY2" fmla="*/ 6311 h 5876488"/>
              <a:gd name="connsiteX3" fmla="*/ 12192000 w 12192000"/>
              <a:gd name="connsiteY3" fmla="*/ 5876488 h 5876488"/>
              <a:gd name="connsiteX4" fmla="*/ 0 w 12192000"/>
              <a:gd name="connsiteY4" fmla="*/ 5876488 h 5876488"/>
              <a:gd name="connsiteX5" fmla="*/ 10510 w 12192000"/>
              <a:gd name="connsiteY5" fmla="*/ 1543 h 5876488"/>
              <a:gd name="connsiteX0" fmla="*/ 10510 w 12192000"/>
              <a:gd name="connsiteY0" fmla="*/ 1543 h 5876488"/>
              <a:gd name="connsiteX1" fmla="*/ 9133832 w 12192000"/>
              <a:gd name="connsiteY1" fmla="*/ 0 h 5876488"/>
              <a:gd name="connsiteX2" fmla="*/ 12183611 w 12192000"/>
              <a:gd name="connsiteY2" fmla="*/ 6311 h 5876488"/>
              <a:gd name="connsiteX3" fmla="*/ 12192000 w 12192000"/>
              <a:gd name="connsiteY3" fmla="*/ 5876488 h 5876488"/>
              <a:gd name="connsiteX4" fmla="*/ 0 w 12192000"/>
              <a:gd name="connsiteY4" fmla="*/ 5876488 h 5876488"/>
              <a:gd name="connsiteX5" fmla="*/ 10510 w 12192000"/>
              <a:gd name="connsiteY5" fmla="*/ 1543 h 5876488"/>
              <a:gd name="connsiteX0" fmla="*/ 10510 w 12192000"/>
              <a:gd name="connsiteY0" fmla="*/ 1543 h 5876488"/>
              <a:gd name="connsiteX1" fmla="*/ 9133832 w 12192000"/>
              <a:gd name="connsiteY1" fmla="*/ 0 h 5876488"/>
              <a:gd name="connsiteX2" fmla="*/ 12183611 w 12192000"/>
              <a:gd name="connsiteY2" fmla="*/ 227029 h 5876488"/>
              <a:gd name="connsiteX3" fmla="*/ 12192000 w 12192000"/>
              <a:gd name="connsiteY3" fmla="*/ 5876488 h 5876488"/>
              <a:gd name="connsiteX4" fmla="*/ 0 w 12192000"/>
              <a:gd name="connsiteY4" fmla="*/ 5876488 h 5876488"/>
              <a:gd name="connsiteX5" fmla="*/ 10510 w 12192000"/>
              <a:gd name="connsiteY5" fmla="*/ 1543 h 587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876488">
                <a:moveTo>
                  <a:pt x="10510" y="1543"/>
                </a:moveTo>
                <a:lnTo>
                  <a:pt x="9133832" y="0"/>
                </a:lnTo>
                <a:lnTo>
                  <a:pt x="12183611" y="227029"/>
                </a:lnTo>
                <a:cubicBezTo>
                  <a:pt x="12186407" y="2183755"/>
                  <a:pt x="12189204" y="3919762"/>
                  <a:pt x="12192000" y="5876488"/>
                </a:cubicBezTo>
                <a:lnTo>
                  <a:pt x="0" y="5876488"/>
                </a:lnTo>
                <a:cubicBezTo>
                  <a:pt x="3503" y="3918173"/>
                  <a:pt x="7007" y="1959858"/>
                  <a:pt x="10510" y="1543"/>
                </a:cubicBezTo>
                <a:close/>
              </a:path>
            </a:pathLst>
          </a:cu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5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3150"/>
            <a:ext cx="10515600" cy="38338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13734"/>
            <a:ext cx="10515600" cy="352425"/>
          </a:xfrm>
        </p:spPr>
        <p:txBody>
          <a:bodyPr anchor="t">
            <a:noAutofit/>
          </a:bodyPr>
          <a:lstStyle>
            <a:lvl1pPr marL="0" indent="0">
              <a:buNone/>
              <a:defRPr sz="1600" b="1" i="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3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" y="967352"/>
            <a:ext cx="4981575" cy="5890648"/>
          </a:xfrm>
          <a:custGeom>
            <a:avLst/>
            <a:gdLst>
              <a:gd name="connsiteX0" fmla="*/ 0 w 4981575"/>
              <a:gd name="connsiteY0" fmla="*/ 0 h 5880100"/>
              <a:gd name="connsiteX1" fmla="*/ 4151296 w 4981575"/>
              <a:gd name="connsiteY1" fmla="*/ 0 h 5880100"/>
              <a:gd name="connsiteX2" fmla="*/ 4981575 w 4981575"/>
              <a:gd name="connsiteY2" fmla="*/ 830279 h 5880100"/>
              <a:gd name="connsiteX3" fmla="*/ 4981575 w 4981575"/>
              <a:gd name="connsiteY3" fmla="*/ 5880100 h 5880100"/>
              <a:gd name="connsiteX4" fmla="*/ 0 w 4981575"/>
              <a:gd name="connsiteY4" fmla="*/ 5880100 h 5880100"/>
              <a:gd name="connsiteX5" fmla="*/ 0 w 4981575"/>
              <a:gd name="connsiteY5" fmla="*/ 0 h 5880100"/>
              <a:gd name="connsiteX0" fmla="*/ 10510 w 4981575"/>
              <a:gd name="connsiteY0" fmla="*/ 735724 h 5880100"/>
              <a:gd name="connsiteX1" fmla="*/ 4151296 w 4981575"/>
              <a:gd name="connsiteY1" fmla="*/ 0 h 5880100"/>
              <a:gd name="connsiteX2" fmla="*/ 4981575 w 4981575"/>
              <a:gd name="connsiteY2" fmla="*/ 830279 h 5880100"/>
              <a:gd name="connsiteX3" fmla="*/ 4981575 w 4981575"/>
              <a:gd name="connsiteY3" fmla="*/ 5880100 h 5880100"/>
              <a:gd name="connsiteX4" fmla="*/ 0 w 4981575"/>
              <a:gd name="connsiteY4" fmla="*/ 5880100 h 5880100"/>
              <a:gd name="connsiteX5" fmla="*/ 10510 w 4981575"/>
              <a:gd name="connsiteY5" fmla="*/ 735724 h 5880100"/>
              <a:gd name="connsiteX0" fmla="*/ 10510 w 4981575"/>
              <a:gd name="connsiteY0" fmla="*/ 252248 h 5880100"/>
              <a:gd name="connsiteX1" fmla="*/ 4151296 w 4981575"/>
              <a:gd name="connsiteY1" fmla="*/ 0 h 5880100"/>
              <a:gd name="connsiteX2" fmla="*/ 4981575 w 4981575"/>
              <a:gd name="connsiteY2" fmla="*/ 830279 h 5880100"/>
              <a:gd name="connsiteX3" fmla="*/ 4981575 w 4981575"/>
              <a:gd name="connsiteY3" fmla="*/ 5880100 h 5880100"/>
              <a:gd name="connsiteX4" fmla="*/ 0 w 4981575"/>
              <a:gd name="connsiteY4" fmla="*/ 5880100 h 5880100"/>
              <a:gd name="connsiteX5" fmla="*/ 10510 w 4981575"/>
              <a:gd name="connsiteY5" fmla="*/ 252248 h 5880100"/>
              <a:gd name="connsiteX0" fmla="*/ 10510 w 4981575"/>
              <a:gd name="connsiteY0" fmla="*/ 241737 h 5869589"/>
              <a:gd name="connsiteX1" fmla="*/ 2879544 w 4981575"/>
              <a:gd name="connsiteY1" fmla="*/ 0 h 5869589"/>
              <a:gd name="connsiteX2" fmla="*/ 4981575 w 4981575"/>
              <a:gd name="connsiteY2" fmla="*/ 819768 h 5869589"/>
              <a:gd name="connsiteX3" fmla="*/ 4981575 w 4981575"/>
              <a:gd name="connsiteY3" fmla="*/ 5869589 h 5869589"/>
              <a:gd name="connsiteX4" fmla="*/ 0 w 4981575"/>
              <a:gd name="connsiteY4" fmla="*/ 5869589 h 5869589"/>
              <a:gd name="connsiteX5" fmla="*/ 10510 w 4981575"/>
              <a:gd name="connsiteY5" fmla="*/ 241737 h 5869589"/>
              <a:gd name="connsiteX0" fmla="*/ 10510 w 4981575"/>
              <a:gd name="connsiteY0" fmla="*/ 252286 h 5880138"/>
              <a:gd name="connsiteX1" fmla="*/ 2879544 w 4981575"/>
              <a:gd name="connsiteY1" fmla="*/ 10549 h 5880138"/>
              <a:gd name="connsiteX2" fmla="*/ 4981575 w 4981575"/>
              <a:gd name="connsiteY2" fmla="*/ 0 h 5880138"/>
              <a:gd name="connsiteX3" fmla="*/ 4981575 w 4981575"/>
              <a:gd name="connsiteY3" fmla="*/ 5880138 h 5880138"/>
              <a:gd name="connsiteX4" fmla="*/ 0 w 4981575"/>
              <a:gd name="connsiteY4" fmla="*/ 5880138 h 5880138"/>
              <a:gd name="connsiteX5" fmla="*/ 10510 w 4981575"/>
              <a:gd name="connsiteY5" fmla="*/ 252286 h 5880138"/>
              <a:gd name="connsiteX0" fmla="*/ 35 w 5233858"/>
              <a:gd name="connsiteY0" fmla="*/ 683210 h 5880138"/>
              <a:gd name="connsiteX1" fmla="*/ 3131827 w 5233858"/>
              <a:gd name="connsiteY1" fmla="*/ 10549 h 5880138"/>
              <a:gd name="connsiteX2" fmla="*/ 5233858 w 5233858"/>
              <a:gd name="connsiteY2" fmla="*/ 0 h 5880138"/>
              <a:gd name="connsiteX3" fmla="*/ 5233858 w 5233858"/>
              <a:gd name="connsiteY3" fmla="*/ 5880138 h 5880138"/>
              <a:gd name="connsiteX4" fmla="*/ 252283 w 5233858"/>
              <a:gd name="connsiteY4" fmla="*/ 5880138 h 5880138"/>
              <a:gd name="connsiteX5" fmla="*/ 35 w 5233858"/>
              <a:gd name="connsiteY5" fmla="*/ 683210 h 5880138"/>
              <a:gd name="connsiteX0" fmla="*/ 1012 w 4982587"/>
              <a:gd name="connsiteY0" fmla="*/ 241776 h 5880138"/>
              <a:gd name="connsiteX1" fmla="*/ 2880556 w 4982587"/>
              <a:gd name="connsiteY1" fmla="*/ 10549 h 5880138"/>
              <a:gd name="connsiteX2" fmla="*/ 4982587 w 4982587"/>
              <a:gd name="connsiteY2" fmla="*/ 0 h 5880138"/>
              <a:gd name="connsiteX3" fmla="*/ 4982587 w 4982587"/>
              <a:gd name="connsiteY3" fmla="*/ 5880138 h 5880138"/>
              <a:gd name="connsiteX4" fmla="*/ 1012 w 4982587"/>
              <a:gd name="connsiteY4" fmla="*/ 5880138 h 5880138"/>
              <a:gd name="connsiteX5" fmla="*/ 1012 w 4982587"/>
              <a:gd name="connsiteY5" fmla="*/ 241776 h 5880138"/>
              <a:gd name="connsiteX0" fmla="*/ 1012 w 4982587"/>
              <a:gd name="connsiteY0" fmla="*/ 252286 h 5890648"/>
              <a:gd name="connsiteX1" fmla="*/ 2880556 w 4982587"/>
              <a:gd name="connsiteY1" fmla="*/ 21059 h 5890648"/>
              <a:gd name="connsiteX2" fmla="*/ 4972076 w 4982587"/>
              <a:gd name="connsiteY2" fmla="*/ 0 h 5890648"/>
              <a:gd name="connsiteX3" fmla="*/ 4982587 w 4982587"/>
              <a:gd name="connsiteY3" fmla="*/ 5890648 h 5890648"/>
              <a:gd name="connsiteX4" fmla="*/ 1012 w 4982587"/>
              <a:gd name="connsiteY4" fmla="*/ 5890648 h 5890648"/>
              <a:gd name="connsiteX5" fmla="*/ 1012 w 4982587"/>
              <a:gd name="connsiteY5" fmla="*/ 252286 h 5890648"/>
              <a:gd name="connsiteX0" fmla="*/ 10511 w 4981575"/>
              <a:gd name="connsiteY0" fmla="*/ 21058 h 5890648"/>
              <a:gd name="connsiteX1" fmla="*/ 2879544 w 4981575"/>
              <a:gd name="connsiteY1" fmla="*/ 21059 h 5890648"/>
              <a:gd name="connsiteX2" fmla="*/ 4971064 w 4981575"/>
              <a:gd name="connsiteY2" fmla="*/ 0 h 5890648"/>
              <a:gd name="connsiteX3" fmla="*/ 4981575 w 4981575"/>
              <a:gd name="connsiteY3" fmla="*/ 5890648 h 5890648"/>
              <a:gd name="connsiteX4" fmla="*/ 0 w 4981575"/>
              <a:gd name="connsiteY4" fmla="*/ 5890648 h 5890648"/>
              <a:gd name="connsiteX5" fmla="*/ 10511 w 4981575"/>
              <a:gd name="connsiteY5" fmla="*/ 21058 h 589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1575" h="5890648">
                <a:moveTo>
                  <a:pt x="10511" y="21058"/>
                </a:moveTo>
                <a:lnTo>
                  <a:pt x="2879544" y="21059"/>
                </a:lnTo>
                <a:lnTo>
                  <a:pt x="4971064" y="0"/>
                </a:lnTo>
                <a:cubicBezTo>
                  <a:pt x="4974568" y="1963549"/>
                  <a:pt x="4978071" y="3927099"/>
                  <a:pt x="4981575" y="5890648"/>
                </a:cubicBezTo>
                <a:lnTo>
                  <a:pt x="0" y="5890648"/>
                </a:lnTo>
                <a:cubicBezTo>
                  <a:pt x="3503" y="4175856"/>
                  <a:pt x="7008" y="1735850"/>
                  <a:pt x="10511" y="21058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565" y="1482935"/>
            <a:ext cx="5699235" cy="5581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4565" y="2375338"/>
            <a:ext cx="5699235" cy="38016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7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199313" y="955894"/>
            <a:ext cx="5024219" cy="5902106"/>
          </a:xfrm>
          <a:custGeom>
            <a:avLst/>
            <a:gdLst>
              <a:gd name="connsiteX0" fmla="*/ 0 w 4992687"/>
              <a:gd name="connsiteY0" fmla="*/ 0 h 5870575"/>
              <a:gd name="connsiteX1" fmla="*/ 4160556 w 4992687"/>
              <a:gd name="connsiteY1" fmla="*/ 0 h 5870575"/>
              <a:gd name="connsiteX2" fmla="*/ 4992687 w 4992687"/>
              <a:gd name="connsiteY2" fmla="*/ 832131 h 5870575"/>
              <a:gd name="connsiteX3" fmla="*/ 4992687 w 4992687"/>
              <a:gd name="connsiteY3" fmla="*/ 5870575 h 5870575"/>
              <a:gd name="connsiteX4" fmla="*/ 0 w 4992687"/>
              <a:gd name="connsiteY4" fmla="*/ 5870575 h 5870575"/>
              <a:gd name="connsiteX5" fmla="*/ 0 w 4992687"/>
              <a:gd name="connsiteY5" fmla="*/ 0 h 5870575"/>
              <a:gd name="connsiteX0" fmla="*/ 0 w 4992687"/>
              <a:gd name="connsiteY0" fmla="*/ 31531 h 5902106"/>
              <a:gd name="connsiteX1" fmla="*/ 2142570 w 4992687"/>
              <a:gd name="connsiteY1" fmla="*/ 0 h 5902106"/>
              <a:gd name="connsiteX2" fmla="*/ 4992687 w 4992687"/>
              <a:gd name="connsiteY2" fmla="*/ 863662 h 5902106"/>
              <a:gd name="connsiteX3" fmla="*/ 4992687 w 4992687"/>
              <a:gd name="connsiteY3" fmla="*/ 5902106 h 5902106"/>
              <a:gd name="connsiteX4" fmla="*/ 0 w 4992687"/>
              <a:gd name="connsiteY4" fmla="*/ 5902106 h 5902106"/>
              <a:gd name="connsiteX5" fmla="*/ 0 w 4992687"/>
              <a:gd name="connsiteY5" fmla="*/ 31531 h 5902106"/>
              <a:gd name="connsiteX0" fmla="*/ 0 w 5024218"/>
              <a:gd name="connsiteY0" fmla="*/ 31531 h 5902106"/>
              <a:gd name="connsiteX1" fmla="*/ 2142570 w 5024218"/>
              <a:gd name="connsiteY1" fmla="*/ 0 h 5902106"/>
              <a:gd name="connsiteX2" fmla="*/ 5024218 w 5024218"/>
              <a:gd name="connsiteY2" fmla="*/ 264572 h 5902106"/>
              <a:gd name="connsiteX3" fmla="*/ 4992687 w 5024218"/>
              <a:gd name="connsiteY3" fmla="*/ 5902106 h 5902106"/>
              <a:gd name="connsiteX4" fmla="*/ 0 w 5024218"/>
              <a:gd name="connsiteY4" fmla="*/ 5902106 h 5902106"/>
              <a:gd name="connsiteX5" fmla="*/ 0 w 5024218"/>
              <a:gd name="connsiteY5" fmla="*/ 31531 h 5902106"/>
              <a:gd name="connsiteX0" fmla="*/ 0 w 5024218"/>
              <a:gd name="connsiteY0" fmla="*/ 31531 h 5902106"/>
              <a:gd name="connsiteX1" fmla="*/ 1953383 w 5024218"/>
              <a:gd name="connsiteY1" fmla="*/ 0 h 5902106"/>
              <a:gd name="connsiteX2" fmla="*/ 5024218 w 5024218"/>
              <a:gd name="connsiteY2" fmla="*/ 264572 h 5902106"/>
              <a:gd name="connsiteX3" fmla="*/ 4992687 w 5024218"/>
              <a:gd name="connsiteY3" fmla="*/ 5902106 h 5902106"/>
              <a:gd name="connsiteX4" fmla="*/ 0 w 5024218"/>
              <a:gd name="connsiteY4" fmla="*/ 5902106 h 5902106"/>
              <a:gd name="connsiteX5" fmla="*/ 0 w 5024218"/>
              <a:gd name="connsiteY5" fmla="*/ 31531 h 59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4218" h="5902106">
                <a:moveTo>
                  <a:pt x="0" y="31531"/>
                </a:moveTo>
                <a:lnTo>
                  <a:pt x="1953383" y="0"/>
                </a:lnTo>
                <a:lnTo>
                  <a:pt x="5024218" y="264572"/>
                </a:lnTo>
                <a:lnTo>
                  <a:pt x="4992687" y="5902106"/>
                </a:lnTo>
                <a:lnTo>
                  <a:pt x="0" y="5902106"/>
                </a:lnTo>
                <a:lnTo>
                  <a:pt x="0" y="31531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82935"/>
            <a:ext cx="5699235" cy="5581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375338"/>
            <a:ext cx="5699235" cy="38016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035565"/>
            <a:ext cx="10515600" cy="2852737"/>
          </a:xfrm>
        </p:spPr>
        <p:txBody>
          <a:bodyPr anchor="b"/>
          <a:lstStyle>
            <a:lvl1pPr algn="ctr">
              <a:lnSpc>
                <a:spcPct val="100000"/>
              </a:lnSpc>
              <a:defRPr sz="54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”Don’t wait for the perfect moment, take the moment </a:t>
            </a:r>
            <a:br>
              <a:rPr lang="en-US" dirty="0"/>
            </a:br>
            <a:r>
              <a:rPr lang="en-US" dirty="0"/>
              <a:t>and make it perfect!”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31851" y="5087013"/>
            <a:ext cx="10515600" cy="668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0" i="0" kern="1200" baseline="0">
                <a:solidFill>
                  <a:srgbClr val="FF8200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JOHN DOE</a:t>
            </a:r>
          </a:p>
        </p:txBody>
      </p:sp>
    </p:spTree>
    <p:extLst>
      <p:ext uri="{BB962C8B-B14F-4D97-AF65-F5344CB8AC3E}">
        <p14:creationId xmlns:p14="http://schemas.microsoft.com/office/powerpoint/2010/main" val="8223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07369"/>
            <a:ext cx="5181600" cy="4369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07369"/>
            <a:ext cx="5181600" cy="4369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9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332523"/>
            <a:ext cx="5157787" cy="463966"/>
          </a:xfrm>
        </p:spPr>
        <p:txBody>
          <a:bodyPr anchor="b"/>
          <a:lstStyle>
            <a:lvl1pPr marL="0" indent="0">
              <a:buNone/>
              <a:defRPr sz="2400" b="1" i="0">
                <a:latin typeface="Roboto" charset="0"/>
                <a:ea typeface="Roboto" charset="0"/>
                <a:cs typeface="Roboto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79839"/>
            <a:ext cx="5157787" cy="3309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2332523"/>
            <a:ext cx="5183188" cy="463966"/>
          </a:xfrm>
        </p:spPr>
        <p:txBody>
          <a:bodyPr anchor="b"/>
          <a:lstStyle>
            <a:lvl1pPr marL="0" indent="0">
              <a:buNone/>
              <a:defRPr sz="2400" b="1" i="0">
                <a:latin typeface="Roboto" charset="0"/>
                <a:ea typeface="Roboto" charset="0"/>
                <a:cs typeface="Roboto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879839"/>
            <a:ext cx="5183188" cy="3309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482935"/>
            <a:ext cx="10515600" cy="5581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0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639614"/>
            <a:ext cx="3932237" cy="9278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39614"/>
            <a:ext cx="6172200" cy="42214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67472"/>
            <a:ext cx="3932237" cy="330152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6744" y="3475668"/>
            <a:ext cx="9144000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999902"/>
            <a:ext cx="9144000" cy="57056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58069"/>
            <a:ext cx="3932237" cy="13929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618593"/>
            <a:ext cx="6172200" cy="4242457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1032"/>
            <a:ext cx="3932237" cy="331796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1618593"/>
            <a:ext cx="2628900" cy="45583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1618593"/>
            <a:ext cx="7734300" cy="455837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56744" y="3475668"/>
            <a:ext cx="9144000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38200" y="5999908"/>
            <a:ext cx="9144000" cy="57056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4" y="185841"/>
            <a:ext cx="912973" cy="7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6800"/>
            <a:ext cx="10515600" cy="38401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4320"/>
            <a:ext cx="10515600" cy="33626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06652"/>
            <a:ext cx="10515600" cy="352425"/>
          </a:xfrm>
        </p:spPr>
        <p:txBody>
          <a:bodyPr anchor="t">
            <a:noAutofit/>
          </a:bodyPr>
          <a:lstStyle>
            <a:lvl1pPr marL="0" indent="0">
              <a:buNone/>
              <a:defRPr sz="1600" b="1" i="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6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566" y="1482935"/>
            <a:ext cx="5699234" cy="5581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4566" y="2375338"/>
            <a:ext cx="5699234" cy="38016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012" y="967352"/>
            <a:ext cx="4982587" cy="5890648"/>
          </a:xfrm>
          <a:custGeom>
            <a:avLst/>
            <a:gdLst>
              <a:gd name="connsiteX0" fmla="*/ 0 w 4981575"/>
              <a:gd name="connsiteY0" fmla="*/ 0 h 5880100"/>
              <a:gd name="connsiteX1" fmla="*/ 4151296 w 4981575"/>
              <a:gd name="connsiteY1" fmla="*/ 0 h 5880100"/>
              <a:gd name="connsiteX2" fmla="*/ 4981575 w 4981575"/>
              <a:gd name="connsiteY2" fmla="*/ 830279 h 5880100"/>
              <a:gd name="connsiteX3" fmla="*/ 4981575 w 4981575"/>
              <a:gd name="connsiteY3" fmla="*/ 5880100 h 5880100"/>
              <a:gd name="connsiteX4" fmla="*/ 0 w 4981575"/>
              <a:gd name="connsiteY4" fmla="*/ 5880100 h 5880100"/>
              <a:gd name="connsiteX5" fmla="*/ 0 w 4981575"/>
              <a:gd name="connsiteY5" fmla="*/ 0 h 5880100"/>
              <a:gd name="connsiteX0" fmla="*/ 10510 w 4981575"/>
              <a:gd name="connsiteY0" fmla="*/ 735724 h 5880100"/>
              <a:gd name="connsiteX1" fmla="*/ 4151296 w 4981575"/>
              <a:gd name="connsiteY1" fmla="*/ 0 h 5880100"/>
              <a:gd name="connsiteX2" fmla="*/ 4981575 w 4981575"/>
              <a:gd name="connsiteY2" fmla="*/ 830279 h 5880100"/>
              <a:gd name="connsiteX3" fmla="*/ 4981575 w 4981575"/>
              <a:gd name="connsiteY3" fmla="*/ 5880100 h 5880100"/>
              <a:gd name="connsiteX4" fmla="*/ 0 w 4981575"/>
              <a:gd name="connsiteY4" fmla="*/ 5880100 h 5880100"/>
              <a:gd name="connsiteX5" fmla="*/ 10510 w 4981575"/>
              <a:gd name="connsiteY5" fmla="*/ 735724 h 5880100"/>
              <a:gd name="connsiteX0" fmla="*/ 10510 w 4981575"/>
              <a:gd name="connsiteY0" fmla="*/ 252248 h 5880100"/>
              <a:gd name="connsiteX1" fmla="*/ 4151296 w 4981575"/>
              <a:gd name="connsiteY1" fmla="*/ 0 h 5880100"/>
              <a:gd name="connsiteX2" fmla="*/ 4981575 w 4981575"/>
              <a:gd name="connsiteY2" fmla="*/ 830279 h 5880100"/>
              <a:gd name="connsiteX3" fmla="*/ 4981575 w 4981575"/>
              <a:gd name="connsiteY3" fmla="*/ 5880100 h 5880100"/>
              <a:gd name="connsiteX4" fmla="*/ 0 w 4981575"/>
              <a:gd name="connsiteY4" fmla="*/ 5880100 h 5880100"/>
              <a:gd name="connsiteX5" fmla="*/ 10510 w 4981575"/>
              <a:gd name="connsiteY5" fmla="*/ 252248 h 5880100"/>
              <a:gd name="connsiteX0" fmla="*/ 10510 w 4981575"/>
              <a:gd name="connsiteY0" fmla="*/ 241737 h 5869589"/>
              <a:gd name="connsiteX1" fmla="*/ 2879544 w 4981575"/>
              <a:gd name="connsiteY1" fmla="*/ 0 h 5869589"/>
              <a:gd name="connsiteX2" fmla="*/ 4981575 w 4981575"/>
              <a:gd name="connsiteY2" fmla="*/ 819768 h 5869589"/>
              <a:gd name="connsiteX3" fmla="*/ 4981575 w 4981575"/>
              <a:gd name="connsiteY3" fmla="*/ 5869589 h 5869589"/>
              <a:gd name="connsiteX4" fmla="*/ 0 w 4981575"/>
              <a:gd name="connsiteY4" fmla="*/ 5869589 h 5869589"/>
              <a:gd name="connsiteX5" fmla="*/ 10510 w 4981575"/>
              <a:gd name="connsiteY5" fmla="*/ 241737 h 5869589"/>
              <a:gd name="connsiteX0" fmla="*/ 10510 w 4981575"/>
              <a:gd name="connsiteY0" fmla="*/ 252286 h 5880138"/>
              <a:gd name="connsiteX1" fmla="*/ 2879544 w 4981575"/>
              <a:gd name="connsiteY1" fmla="*/ 10549 h 5880138"/>
              <a:gd name="connsiteX2" fmla="*/ 4981575 w 4981575"/>
              <a:gd name="connsiteY2" fmla="*/ 0 h 5880138"/>
              <a:gd name="connsiteX3" fmla="*/ 4981575 w 4981575"/>
              <a:gd name="connsiteY3" fmla="*/ 5880138 h 5880138"/>
              <a:gd name="connsiteX4" fmla="*/ 0 w 4981575"/>
              <a:gd name="connsiteY4" fmla="*/ 5880138 h 5880138"/>
              <a:gd name="connsiteX5" fmla="*/ 10510 w 4981575"/>
              <a:gd name="connsiteY5" fmla="*/ 252286 h 5880138"/>
              <a:gd name="connsiteX0" fmla="*/ 35 w 5233858"/>
              <a:gd name="connsiteY0" fmla="*/ 683210 h 5880138"/>
              <a:gd name="connsiteX1" fmla="*/ 3131827 w 5233858"/>
              <a:gd name="connsiteY1" fmla="*/ 10549 h 5880138"/>
              <a:gd name="connsiteX2" fmla="*/ 5233858 w 5233858"/>
              <a:gd name="connsiteY2" fmla="*/ 0 h 5880138"/>
              <a:gd name="connsiteX3" fmla="*/ 5233858 w 5233858"/>
              <a:gd name="connsiteY3" fmla="*/ 5880138 h 5880138"/>
              <a:gd name="connsiteX4" fmla="*/ 252283 w 5233858"/>
              <a:gd name="connsiteY4" fmla="*/ 5880138 h 5880138"/>
              <a:gd name="connsiteX5" fmla="*/ 35 w 5233858"/>
              <a:gd name="connsiteY5" fmla="*/ 683210 h 5880138"/>
              <a:gd name="connsiteX0" fmla="*/ 1012 w 4982587"/>
              <a:gd name="connsiteY0" fmla="*/ 241776 h 5880138"/>
              <a:gd name="connsiteX1" fmla="*/ 2880556 w 4982587"/>
              <a:gd name="connsiteY1" fmla="*/ 10549 h 5880138"/>
              <a:gd name="connsiteX2" fmla="*/ 4982587 w 4982587"/>
              <a:gd name="connsiteY2" fmla="*/ 0 h 5880138"/>
              <a:gd name="connsiteX3" fmla="*/ 4982587 w 4982587"/>
              <a:gd name="connsiteY3" fmla="*/ 5880138 h 5880138"/>
              <a:gd name="connsiteX4" fmla="*/ 1012 w 4982587"/>
              <a:gd name="connsiteY4" fmla="*/ 5880138 h 5880138"/>
              <a:gd name="connsiteX5" fmla="*/ 1012 w 4982587"/>
              <a:gd name="connsiteY5" fmla="*/ 241776 h 5880138"/>
              <a:gd name="connsiteX0" fmla="*/ 1012 w 4982587"/>
              <a:gd name="connsiteY0" fmla="*/ 252286 h 5890648"/>
              <a:gd name="connsiteX1" fmla="*/ 2880556 w 4982587"/>
              <a:gd name="connsiteY1" fmla="*/ 21059 h 5890648"/>
              <a:gd name="connsiteX2" fmla="*/ 4972076 w 4982587"/>
              <a:gd name="connsiteY2" fmla="*/ 0 h 5890648"/>
              <a:gd name="connsiteX3" fmla="*/ 4982587 w 4982587"/>
              <a:gd name="connsiteY3" fmla="*/ 5890648 h 5890648"/>
              <a:gd name="connsiteX4" fmla="*/ 1012 w 4982587"/>
              <a:gd name="connsiteY4" fmla="*/ 5890648 h 5890648"/>
              <a:gd name="connsiteX5" fmla="*/ 1012 w 4982587"/>
              <a:gd name="connsiteY5" fmla="*/ 252286 h 589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2587" h="5890648">
                <a:moveTo>
                  <a:pt x="1012" y="252286"/>
                </a:moveTo>
                <a:lnTo>
                  <a:pt x="2880556" y="21059"/>
                </a:lnTo>
                <a:lnTo>
                  <a:pt x="4972076" y="0"/>
                </a:lnTo>
                <a:cubicBezTo>
                  <a:pt x="4975580" y="1963549"/>
                  <a:pt x="4979083" y="3927099"/>
                  <a:pt x="4982587" y="5890648"/>
                </a:cubicBezTo>
                <a:lnTo>
                  <a:pt x="1012" y="5890648"/>
                </a:lnTo>
                <a:cubicBezTo>
                  <a:pt x="4515" y="4175856"/>
                  <a:pt x="-2491" y="1967078"/>
                  <a:pt x="1012" y="252286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2935"/>
            <a:ext cx="5699234" cy="5581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5338"/>
            <a:ext cx="5699234" cy="38016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6CECF8-3AF4-7440-9887-D901E2B59E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199313" y="987425"/>
            <a:ext cx="4992687" cy="58705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035559"/>
            <a:ext cx="10515600" cy="2852737"/>
          </a:xfrm>
        </p:spPr>
        <p:txBody>
          <a:bodyPr anchor="b"/>
          <a:lstStyle>
            <a:lvl1pPr algn="ctr">
              <a:lnSpc>
                <a:spcPct val="100000"/>
              </a:lnSpc>
              <a:defRPr sz="5400" b="0" i="0" baseline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dirty="0"/>
              <a:t>”Don’t wait for the perfect moment, take the </a:t>
            </a:r>
            <a:r>
              <a:rPr lang="en-US"/>
              <a:t>moment </a:t>
            </a:r>
            <a:br>
              <a:rPr lang="en-US"/>
            </a:br>
            <a:r>
              <a:rPr lang="en-US"/>
              <a:t>and </a:t>
            </a:r>
            <a:r>
              <a:rPr lang="en-US" dirty="0"/>
              <a:t>make </a:t>
            </a:r>
            <a:r>
              <a:rPr lang="en-US"/>
              <a:t>it perfect!”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31850" y="5087007"/>
            <a:ext cx="10515600" cy="668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0" i="0" kern="1200" baseline="0">
                <a:solidFill>
                  <a:srgbClr val="FF8200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sz="24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JOHN DOE</a:t>
            </a:r>
          </a:p>
        </p:txBody>
      </p:sp>
    </p:spTree>
    <p:extLst>
      <p:ext uri="{BB962C8B-B14F-4D97-AF65-F5344CB8AC3E}">
        <p14:creationId xmlns:p14="http://schemas.microsoft.com/office/powerpoint/2010/main" val="6347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3807"/>
            <a:ext cx="5181600" cy="38331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3807"/>
            <a:ext cx="5181600" cy="3833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0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7.jp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82935"/>
            <a:ext cx="10515600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75338"/>
            <a:ext cx="10515600" cy="380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1" y="185836"/>
            <a:ext cx="832360" cy="7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4" r:id="rId4"/>
    <p:sldLayoutId id="2147483650" r:id="rId5"/>
    <p:sldLayoutId id="2147483662" r:id="rId6"/>
    <p:sldLayoutId id="214748366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F8200"/>
          </a:solidFill>
          <a:latin typeface="Roboto" charset="0"/>
          <a:ea typeface="Roboto" charset="0"/>
          <a:cs typeface="Roboto" charset="0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Clr>
          <a:srgbClr val="FF8200"/>
        </a:buClr>
        <a:buFont typeface=".AppleSystemUIFont" charset="-120"/>
        <a:buChar char="›"/>
        <a:defRPr sz="28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24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20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18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18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13" y="345434"/>
            <a:ext cx="9339263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07374"/>
            <a:ext cx="10515600" cy="4369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09" y="-36926"/>
            <a:ext cx="2284231" cy="123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7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Roboto" charset="0"/>
          <a:ea typeface="Roboto" charset="0"/>
          <a:cs typeface="Roboto" charset="0"/>
        </a:defRPr>
      </a:lvl1pPr>
    </p:titleStyle>
    <p:bodyStyle>
      <a:lvl1pPr marL="228589" indent="-228589" algn="l" defTabSz="914354" rtl="0" eaLnBrk="1" latinLnBrk="0" hangingPunct="1">
        <a:lnSpc>
          <a:spcPct val="140000"/>
        </a:lnSpc>
        <a:spcBef>
          <a:spcPts val="1000"/>
        </a:spcBef>
        <a:buClr>
          <a:srgbClr val="FF8200"/>
        </a:buClr>
        <a:buFont typeface=".AppleSystemUIFont" charset="-120"/>
        <a:buChar char="›"/>
        <a:defRPr sz="28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1pPr>
      <a:lvl2pPr marL="685766" indent="-228589" algn="l" defTabSz="914354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24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2pPr>
      <a:lvl3pPr marL="1142942" indent="-228589" algn="l" defTabSz="914354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20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3pPr>
      <a:lvl4pPr marL="1600120" indent="-228589" algn="l" defTabSz="914354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18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4pPr>
      <a:lvl5pPr marL="2057298" indent="-228589" algn="l" defTabSz="914354" rtl="0" eaLnBrk="1" latinLnBrk="0" hangingPunct="1">
        <a:lnSpc>
          <a:spcPct val="140000"/>
        </a:lnSpc>
        <a:spcBef>
          <a:spcPts val="500"/>
        </a:spcBef>
        <a:buClr>
          <a:srgbClr val="FF8200"/>
        </a:buClr>
        <a:buFont typeface=".AppleSystemUIFont" charset="-120"/>
        <a:buChar char="›"/>
        <a:defRPr sz="1800" b="0" i="0" kern="1200">
          <a:solidFill>
            <a:schemeClr val="tx1">
              <a:lumMod val="50000"/>
              <a:lumOff val="50000"/>
            </a:schemeClr>
          </a:solidFill>
          <a:latin typeface="Roboto Light" charset="0"/>
          <a:ea typeface="Roboto Light" charset="0"/>
          <a:cs typeface="Roboto Light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bcchr.ca/participate-research" TargetMode="Externa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hyperlink" Target="https://bcchr.ca/participate-research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CCD4-FE80-4DC2-80CB-6C860E3F8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475668"/>
            <a:ext cx="11353800" cy="2387600"/>
          </a:xfrm>
        </p:spPr>
        <p:txBody>
          <a:bodyPr/>
          <a:lstStyle/>
          <a:p>
            <a:r>
              <a:rPr lang="en-US" sz="4400" dirty="0">
                <a:latin typeface="Roboto"/>
              </a:rPr>
              <a:t>Improving Justice, Equity, Diversity, and Inclusion in Pediatric Research </a:t>
            </a:r>
            <a:br>
              <a:rPr lang="en-US" sz="4400" dirty="0">
                <a:latin typeface="Roboto"/>
              </a:rPr>
            </a:br>
            <a:r>
              <a:rPr lang="en-US" sz="4000" b="0" dirty="0">
                <a:latin typeface="Roboto"/>
              </a:rPr>
              <a:t>by Assessing </a:t>
            </a:r>
            <a:r>
              <a:rPr lang="en-CA" sz="4000" b="0" dirty="0">
                <a:latin typeface="Roboto"/>
              </a:rPr>
              <a:t>and Addressing Language Barriers</a:t>
            </a:r>
            <a:endParaRPr lang="en-CA" sz="44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6F8FF-B345-43F9-8C16-A1CE1E77B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999902"/>
            <a:ext cx="10820400" cy="570569"/>
          </a:xfrm>
        </p:spPr>
        <p:txBody>
          <a:bodyPr>
            <a:normAutofit fontScale="92500" lnSpcReduction="20000"/>
          </a:bodyPr>
          <a:lstStyle/>
          <a:p>
            <a:r>
              <a:rPr lang="en-US" sz="1400" dirty="0"/>
              <a:t>Dr. Quynh Doan</a:t>
            </a:r>
            <a:br>
              <a:rPr lang="en-US" sz="1400" dirty="0"/>
            </a:br>
            <a:r>
              <a:rPr lang="en-US" sz="1400" dirty="0"/>
              <a:t>Senior Executive Director, BC Children’s Hospital Research Institute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6673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916D92-4E0A-409E-91F6-56BAD062FC37}"/>
              </a:ext>
            </a:extLst>
          </p:cNvPr>
          <p:cNvSpPr/>
          <p:nvPr/>
        </p:nvSpPr>
        <p:spPr>
          <a:xfrm>
            <a:off x="0" y="1352638"/>
            <a:ext cx="741568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endParaRPr lang="en-US" sz="1600" i="1" dirty="0">
              <a:solidFill>
                <a:srgbClr val="7F7F7F"/>
              </a:solidFill>
              <a:latin typeface="Roboto Light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  <a:latin typeface="Roboto Light"/>
              </a:rPr>
              <a:t>Continue to Pilot the model amongst existing research teams/studies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7F7F7F"/>
                </a:solidFill>
                <a:latin typeface="Roboto Light"/>
              </a:rPr>
              <a:t>Evaluate the success of the pilot based on uptake, feasibility, cost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7F7F7F"/>
                </a:solidFill>
                <a:latin typeface="Roboto Light"/>
              </a:rPr>
              <a:t>Refine/edit the Resource Guide</a:t>
            </a:r>
            <a:br>
              <a:rPr lang="en-US" sz="1600" dirty="0">
                <a:solidFill>
                  <a:srgbClr val="7F7F7F"/>
                </a:solidFill>
                <a:latin typeface="Roboto Light"/>
              </a:rPr>
            </a:br>
            <a:endParaRPr lang="en-US" sz="1600" b="1" dirty="0">
              <a:solidFill>
                <a:srgbClr val="7F7F7F"/>
              </a:solidFill>
              <a:latin typeface="Roboto Light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  <a:latin typeface="Roboto Light"/>
              </a:rPr>
              <a:t>Review findings with Project Partners &amp; Patient Advisory group to determine future projects and next steps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7F7F7F"/>
              </a:solidFill>
              <a:latin typeface="Roboto Light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  <a:latin typeface="Roboto Light"/>
              </a:rPr>
              <a:t>Advocate for dedicated funding to support language accessibility for research</a:t>
            </a:r>
          </a:p>
          <a:p>
            <a:pPr lvl="1">
              <a:spcAft>
                <a:spcPts val="600"/>
              </a:spcAft>
            </a:pPr>
            <a:endParaRPr lang="en-US" sz="2000" b="1" dirty="0">
              <a:solidFill>
                <a:srgbClr val="7F7F7F"/>
              </a:solidFill>
              <a:latin typeface="Roboto Light"/>
            </a:endParaRP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BCBE2-00B1-454B-9746-53B794EA427F}"/>
              </a:ext>
            </a:extLst>
          </p:cNvPr>
          <p:cNvSpPr txBox="1">
            <a:spLocks/>
          </p:cNvSpPr>
          <p:nvPr/>
        </p:nvSpPr>
        <p:spPr>
          <a:xfrm>
            <a:off x="11284299" y="6356356"/>
            <a:ext cx="7536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E6CECF8-3AF4-7440-9887-D901E2B59EEA}" type="slidenum">
              <a:rPr lang="en-US" smtClean="0">
                <a:solidFill>
                  <a:schemeClr val="accent3"/>
                </a:solidFill>
              </a:rPr>
              <a:pPr algn="r"/>
              <a:t>10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8111AB-AA58-4006-A24A-B931CE86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344" y="306820"/>
            <a:ext cx="9339263" cy="5581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Next Steps for the Language Barriers Project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8" name="Picture 7" descr="Girl in classroom wearing backpack watching classmates">
            <a:extLst>
              <a:ext uri="{FF2B5EF4-FFF2-40B4-BE49-F238E27FC236}">
                <a16:creationId xmlns:a16="http://schemas.microsoft.com/office/drawing/2014/main" id="{915B1C23-A6B3-474A-81B9-874F87F97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31" r="6168"/>
          <a:stretch/>
        </p:blipFill>
        <p:spPr>
          <a:xfrm>
            <a:off x="7715154" y="1218756"/>
            <a:ext cx="4240404" cy="53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582" y="5233453"/>
            <a:ext cx="1712396" cy="1123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670" y="1192002"/>
            <a:ext cx="4469536" cy="558174"/>
          </a:xfrm>
        </p:spPr>
        <p:txBody>
          <a:bodyPr/>
          <a:lstStyle/>
          <a:p>
            <a:r>
              <a:rPr lang="en-CA" sz="2000" dirty="0"/>
              <a:t>Project Partners/Collaborators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34D40-DA4E-4D66-BC1E-83BF6E51E3D4}"/>
              </a:ext>
            </a:extLst>
          </p:cNvPr>
          <p:cNvSpPr/>
          <p:nvPr/>
        </p:nvSpPr>
        <p:spPr>
          <a:xfrm>
            <a:off x="4531158" y="1471089"/>
            <a:ext cx="3547510" cy="455509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Kiran Malli, Director, Provincial Language Services, PHSA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Alison Orth, Unit Director, Clinical Trials BC, Michael Smith Health Research BC 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Ellen Chesney, Chief Administrative Officer, PHSA Research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Holly Longstaff, Director Privacy and Access, PHSA Research and New Initiatives, C&amp;W REB Chair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Mary McKillop, Director, Patient Experience, BC Children’s &amp; Women’s Hospitals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Dr. Manish Sadarangani, Director, Vaccine Evaluation Centre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Linda Warner, Patient Engagement Advisor, BC Children’s Health Bridge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834D40-DA4E-4D66-BC1E-83BF6E51E3D4}"/>
              </a:ext>
            </a:extLst>
          </p:cNvPr>
          <p:cNvSpPr/>
          <p:nvPr/>
        </p:nvSpPr>
        <p:spPr>
          <a:xfrm>
            <a:off x="146709" y="1500576"/>
            <a:ext cx="4196691" cy="29136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Quynh Doan, Interim Senior Executive Director, BC Children’s Hospital Research Institute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Jennifer Claydon, Project Lead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Bonnie Barrett, Project Manager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Staff: Sarah Moreheart, Britt Udall, Sahajdeep Chhina, Cynthia Lee, Alima Suleimenova, Asli Ozer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Students: </a:t>
            </a:r>
            <a:r>
              <a:rPr lang="en-US" sz="1500" dirty="0" err="1">
                <a:solidFill>
                  <a:schemeClr val="bg1"/>
                </a:solidFill>
                <a:latin typeface="Roboto Light"/>
              </a:rPr>
              <a:t>Bachviet</a:t>
            </a:r>
            <a:r>
              <a:rPr lang="en-US" sz="1500" dirty="0">
                <a:solidFill>
                  <a:schemeClr val="bg1"/>
                </a:solidFill>
                <a:latin typeface="Roboto Light"/>
              </a:rPr>
              <a:t> Nguyen, Kevin An, </a:t>
            </a:r>
            <a:r>
              <a:rPr lang="en-US" sz="1500" dirty="0" err="1">
                <a:solidFill>
                  <a:schemeClr val="bg1"/>
                </a:solidFill>
                <a:latin typeface="Roboto Light"/>
              </a:rPr>
              <a:t>Jiawan</a:t>
            </a:r>
            <a:r>
              <a:rPr lang="en-US" sz="1500" dirty="0">
                <a:solidFill>
                  <a:schemeClr val="bg1"/>
                </a:solidFill>
                <a:latin typeface="Roboto Light"/>
              </a:rPr>
              <a:t> (Belle) Zhao, Alisha Temirova, Miriam Niazi, Alyssa Chong, Zelyn Lee, Samantha </a:t>
            </a:r>
            <a:r>
              <a:rPr lang="en-US" sz="1500" dirty="0" err="1">
                <a:solidFill>
                  <a:schemeClr val="bg1"/>
                </a:solidFill>
                <a:latin typeface="Roboto Light"/>
              </a:rPr>
              <a:t>Pawer</a:t>
            </a:r>
            <a:endParaRPr lang="en-US" sz="1500" dirty="0">
              <a:solidFill>
                <a:schemeClr val="bg1"/>
              </a:solidFill>
              <a:latin typeface="Roboto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6709" y="985302"/>
            <a:ext cx="4469536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CA" sz="2000" dirty="0"/>
              <a:t>BCCH Local Project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834D40-DA4E-4D66-BC1E-83BF6E51E3D4}"/>
              </a:ext>
            </a:extLst>
          </p:cNvPr>
          <p:cNvSpPr/>
          <p:nvPr/>
        </p:nvSpPr>
        <p:spPr>
          <a:xfrm>
            <a:off x="172621" y="4929468"/>
            <a:ext cx="4144866" cy="11439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UBC Faculty of Medicine, Strategic Investment Fund – Respect, Equity, Diversity &amp; Inclusion Stream</a:t>
            </a:r>
          </a:p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BC Children’s Hospital Foundation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6709" y="4433707"/>
            <a:ext cx="3369259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CA" sz="2000" dirty="0"/>
              <a:t>Funders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49ED1443-048D-4203-8FE8-FB1977FDB8FB}"/>
              </a:ext>
            </a:extLst>
          </p:cNvPr>
          <p:cNvSpPr txBox="1">
            <a:spLocks/>
          </p:cNvSpPr>
          <p:nvPr/>
        </p:nvSpPr>
        <p:spPr>
          <a:xfrm>
            <a:off x="198534" y="223988"/>
            <a:ext cx="9339263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CA" dirty="0">
                <a:solidFill>
                  <a:schemeClr val="bg1"/>
                </a:solidFill>
              </a:rPr>
              <a:t>Project Partners &amp; Acknowledgements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12070" y="985302"/>
            <a:ext cx="4469536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CA" sz="2000" dirty="0"/>
              <a:t>Project Advisory Committee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51512" y="1003475"/>
            <a:ext cx="4469536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CA" sz="2000" dirty="0"/>
              <a:t>Patient Advisory Committee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834D40-DA4E-4D66-BC1E-83BF6E51E3D4}"/>
              </a:ext>
            </a:extLst>
          </p:cNvPr>
          <p:cNvSpPr/>
          <p:nvPr/>
        </p:nvSpPr>
        <p:spPr>
          <a:xfrm>
            <a:off x="8416201" y="1531587"/>
            <a:ext cx="3547510" cy="3231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Diana, Ani, Lama, Juliane, Mia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834D40-DA4E-4D66-BC1E-83BF6E51E3D4}"/>
              </a:ext>
            </a:extLst>
          </p:cNvPr>
          <p:cNvSpPr/>
          <p:nvPr/>
        </p:nvSpPr>
        <p:spPr>
          <a:xfrm>
            <a:off x="8416201" y="2686039"/>
            <a:ext cx="3547510" cy="206723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dirty="0">
                <a:solidFill>
                  <a:schemeClr val="bg1"/>
                </a:solidFill>
                <a:latin typeface="Roboto Light"/>
              </a:rPr>
              <a:t>Riya </a:t>
            </a:r>
            <a:r>
              <a:rPr lang="en-US" sz="1600" dirty="0" err="1">
                <a:solidFill>
                  <a:schemeClr val="bg1"/>
                </a:solidFill>
                <a:latin typeface="Roboto Light"/>
              </a:rPr>
              <a:t>Virdi</a:t>
            </a:r>
            <a:r>
              <a:rPr lang="en-US" sz="1600" dirty="0">
                <a:solidFill>
                  <a:schemeClr val="bg1"/>
                </a:solidFill>
                <a:latin typeface="Roboto Light"/>
              </a:rPr>
              <a:t> &amp; Lynda Li, </a:t>
            </a:r>
            <a:r>
              <a:rPr lang="en-US" b="1" dirty="0">
                <a:solidFill>
                  <a:schemeClr val="bg1"/>
                </a:solidFill>
                <a:latin typeface="Roboto Light"/>
              </a:rPr>
              <a:t>Volentia Health Care Translation,</a:t>
            </a:r>
            <a:r>
              <a:rPr lang="en-US" sz="1600" dirty="0">
                <a:solidFill>
                  <a:schemeClr val="bg1"/>
                </a:solidFill>
                <a:latin typeface="Roboto Light"/>
              </a:rPr>
              <a:t> University of British Columbia, Vancouver</a:t>
            </a:r>
          </a:p>
          <a:p>
            <a:pPr>
              <a:spcAft>
                <a:spcPts val="1000"/>
              </a:spcAft>
            </a:pPr>
            <a:r>
              <a:rPr lang="en-US" sz="1600" dirty="0">
                <a:solidFill>
                  <a:schemeClr val="bg1"/>
                </a:solidFill>
                <a:latin typeface="Roboto Light"/>
              </a:rPr>
              <a:t>Tanja </a:t>
            </a:r>
            <a:r>
              <a:rPr lang="en-US" sz="1600" dirty="0" err="1">
                <a:solidFill>
                  <a:schemeClr val="bg1"/>
                </a:solidFill>
                <a:latin typeface="Roboto Light"/>
              </a:rPr>
              <a:t>Krzman</a:t>
            </a:r>
            <a:r>
              <a:rPr lang="en-US" sz="1600" dirty="0">
                <a:solidFill>
                  <a:schemeClr val="bg1"/>
                </a:solidFill>
                <a:latin typeface="Roboto Light"/>
              </a:rPr>
              <a:t> and Diane Nixdorf, </a:t>
            </a:r>
            <a:r>
              <a:rPr lang="en-US" b="1" dirty="0">
                <a:solidFill>
                  <a:schemeClr val="bg1"/>
                </a:solidFill>
                <a:latin typeface="Roboto Light"/>
              </a:rPr>
              <a:t>MOSAIC Settlement and Employment Services</a:t>
            </a:r>
            <a:r>
              <a:rPr lang="en-US" sz="1600" dirty="0">
                <a:solidFill>
                  <a:schemeClr val="bg1"/>
                </a:solidFill>
                <a:latin typeface="Roboto Light"/>
              </a:rPr>
              <a:t>, Vancouver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416201" y="2096865"/>
            <a:ext cx="4469536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820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CA" sz="2000" dirty="0"/>
              <a:t>Community Partnerships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2437F2-19BB-4146-8D72-114BDF991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09" y="6184332"/>
            <a:ext cx="3516812" cy="592071"/>
          </a:xfrm>
          <a:prstGeom prst="rect">
            <a:avLst/>
          </a:prstGeom>
        </p:spPr>
      </p:pic>
      <p:pic>
        <p:nvPicPr>
          <p:cNvPr id="1026" name="Picture 2" descr="BCCH_Logo_RG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091" y="6102735"/>
            <a:ext cx="802979" cy="6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201" y="4947848"/>
            <a:ext cx="1856938" cy="9250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2834D40-DA4E-4D66-BC1E-83BF6E51E3D4}"/>
              </a:ext>
            </a:extLst>
          </p:cNvPr>
          <p:cNvSpPr/>
          <p:nvPr/>
        </p:nvSpPr>
        <p:spPr>
          <a:xfrm>
            <a:off x="4557640" y="6330798"/>
            <a:ext cx="7500248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500" dirty="0">
                <a:solidFill>
                  <a:schemeClr val="bg1"/>
                </a:solidFill>
                <a:latin typeface="Roboto Light"/>
              </a:rPr>
              <a:t>For more information or to be added to our mailing list, contact: </a:t>
            </a:r>
            <a:r>
              <a:rPr lang="en-US" sz="1500" b="1" dirty="0">
                <a:solidFill>
                  <a:schemeClr val="bg1"/>
                </a:solidFill>
                <a:latin typeface="Roboto Light"/>
              </a:rPr>
              <a:t>jclaydon@bcchr.ca </a:t>
            </a:r>
          </a:p>
        </p:txBody>
      </p:sp>
    </p:spTree>
    <p:extLst>
      <p:ext uri="{BB962C8B-B14F-4D97-AF65-F5344CB8AC3E}">
        <p14:creationId xmlns:p14="http://schemas.microsoft.com/office/powerpoint/2010/main" val="10597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11AB-AA58-4006-A24A-B931CE86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B4BCC-8454-4146-8471-CFB9AD8C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13" y="1235948"/>
            <a:ext cx="8231544" cy="5485534"/>
          </a:xfrm>
        </p:spPr>
        <p:txBody>
          <a:bodyPr>
            <a:normAutofit fontScale="47500" lnSpcReduction="20000"/>
          </a:bodyPr>
          <a:lstStyle/>
          <a:p>
            <a:pPr marL="452438" lvl="2" indent="-342900" defTabSz="914400">
              <a:lnSpc>
                <a:spcPct val="17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CA" sz="38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Canadians indicated a willingness (68%) to participate in clinical trials</a:t>
            </a:r>
            <a:r>
              <a:rPr lang="en-CA" sz="3800" baseline="300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1</a:t>
            </a:r>
            <a:r>
              <a:rPr lang="en-CA" sz="38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 </a:t>
            </a:r>
          </a:p>
          <a:p>
            <a:pPr marL="452438" lvl="2" indent="-342900" defTabSz="914400">
              <a:lnSpc>
                <a:spcPct val="17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CA" sz="38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Families at BC Children’s Hospital demonstrated an even higher rate of willingness (85%) to participate in pediatric health research</a:t>
            </a:r>
            <a:r>
              <a:rPr lang="en-CA" sz="3800" baseline="300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2</a:t>
            </a:r>
          </a:p>
          <a:p>
            <a:pPr marL="452438" lvl="2" indent="-342900" defTabSz="914400">
              <a:lnSpc>
                <a:spcPct val="17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CA" sz="38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Patients with Limited English Proficiency (LEP) are less likely to be approached to participate in clinical research compared with English-speakers</a:t>
            </a:r>
            <a:r>
              <a:rPr lang="en-CA" sz="3800" baseline="300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3</a:t>
            </a:r>
          </a:p>
          <a:p>
            <a:pPr marL="452438" lvl="2" indent="-342900" defTabSz="914400">
              <a:lnSpc>
                <a:spcPct val="17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CA" sz="38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Studies show that pediatric patients from a minority background were more likely to participate in studies where language translation was available</a:t>
            </a:r>
            <a:r>
              <a:rPr lang="en-CA" sz="3800" baseline="30000" dirty="0">
                <a:solidFill>
                  <a:srgbClr val="7F7F7F"/>
                </a:solidFill>
                <a:latin typeface="Roboto Light"/>
                <a:ea typeface="+mn-ea"/>
                <a:cs typeface="+mn-cs"/>
              </a:rPr>
              <a:t>4</a:t>
            </a:r>
          </a:p>
          <a:p>
            <a:pPr marL="109538" lvl="2" indent="0" defTabSz="914400">
              <a:lnSpc>
                <a:spcPct val="170000"/>
              </a:lnSpc>
              <a:spcAft>
                <a:spcPts val="600"/>
              </a:spcAft>
              <a:buNone/>
            </a:pPr>
            <a:endParaRPr lang="en-CA" sz="3800" baseline="30000" dirty="0">
              <a:solidFill>
                <a:srgbClr val="7F7F7F"/>
              </a:solidFill>
              <a:latin typeface="Roboto Ligh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CA" sz="3800" i="1" dirty="0">
                <a:solidFill>
                  <a:schemeClr val="accent2">
                    <a:lumMod val="75000"/>
                  </a:schemeClr>
                </a:solidFill>
                <a:latin typeface="Roboto Light"/>
              </a:rPr>
              <a:t>Research lacking inclusiveness and diversity is unjust, ineffective, and not generalizable contributing to further population level health disparities</a:t>
            </a:r>
          </a:p>
        </p:txBody>
      </p:sp>
      <p:pic>
        <p:nvPicPr>
          <p:cNvPr id="5" name="Picture Placeholder 9" descr="Several hands raised and ready to answer a question">
            <a:extLst>
              <a:ext uri="{FF2B5EF4-FFF2-40B4-BE49-F238E27FC236}">
                <a16:creationId xmlns:a16="http://schemas.microsoft.com/office/drawing/2014/main" id="{23E22C3D-88C8-41AF-862E-475F53AA3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90" r="21590"/>
          <a:stretch>
            <a:fillRect/>
          </a:stretch>
        </p:blipFill>
        <p:spPr>
          <a:xfrm>
            <a:off x="8623159" y="1675545"/>
            <a:ext cx="3359499" cy="3946508"/>
          </a:xfrm>
          <a:custGeom>
            <a:avLst/>
            <a:gdLst>
              <a:gd name="connsiteX0" fmla="*/ 0 w 4992687"/>
              <a:gd name="connsiteY0" fmla="*/ 0 h 5870575"/>
              <a:gd name="connsiteX1" fmla="*/ 4160556 w 4992687"/>
              <a:gd name="connsiteY1" fmla="*/ 0 h 5870575"/>
              <a:gd name="connsiteX2" fmla="*/ 4992687 w 4992687"/>
              <a:gd name="connsiteY2" fmla="*/ 832131 h 5870575"/>
              <a:gd name="connsiteX3" fmla="*/ 4992687 w 4992687"/>
              <a:gd name="connsiteY3" fmla="*/ 5870575 h 5870575"/>
              <a:gd name="connsiteX4" fmla="*/ 0 w 4992687"/>
              <a:gd name="connsiteY4" fmla="*/ 5870575 h 5870575"/>
              <a:gd name="connsiteX5" fmla="*/ 0 w 4992687"/>
              <a:gd name="connsiteY5" fmla="*/ 0 h 5870575"/>
              <a:gd name="connsiteX0" fmla="*/ 0 w 4992687"/>
              <a:gd name="connsiteY0" fmla="*/ 31531 h 5902106"/>
              <a:gd name="connsiteX1" fmla="*/ 2142570 w 4992687"/>
              <a:gd name="connsiteY1" fmla="*/ 0 h 5902106"/>
              <a:gd name="connsiteX2" fmla="*/ 4992687 w 4992687"/>
              <a:gd name="connsiteY2" fmla="*/ 863662 h 5902106"/>
              <a:gd name="connsiteX3" fmla="*/ 4992687 w 4992687"/>
              <a:gd name="connsiteY3" fmla="*/ 5902106 h 5902106"/>
              <a:gd name="connsiteX4" fmla="*/ 0 w 4992687"/>
              <a:gd name="connsiteY4" fmla="*/ 5902106 h 5902106"/>
              <a:gd name="connsiteX5" fmla="*/ 0 w 4992687"/>
              <a:gd name="connsiteY5" fmla="*/ 31531 h 5902106"/>
              <a:gd name="connsiteX0" fmla="*/ 0 w 5024218"/>
              <a:gd name="connsiteY0" fmla="*/ 31531 h 5902106"/>
              <a:gd name="connsiteX1" fmla="*/ 2142570 w 5024218"/>
              <a:gd name="connsiteY1" fmla="*/ 0 h 5902106"/>
              <a:gd name="connsiteX2" fmla="*/ 5024218 w 5024218"/>
              <a:gd name="connsiteY2" fmla="*/ 264572 h 5902106"/>
              <a:gd name="connsiteX3" fmla="*/ 4992687 w 5024218"/>
              <a:gd name="connsiteY3" fmla="*/ 5902106 h 5902106"/>
              <a:gd name="connsiteX4" fmla="*/ 0 w 5024218"/>
              <a:gd name="connsiteY4" fmla="*/ 5902106 h 5902106"/>
              <a:gd name="connsiteX5" fmla="*/ 0 w 5024218"/>
              <a:gd name="connsiteY5" fmla="*/ 31531 h 5902106"/>
              <a:gd name="connsiteX0" fmla="*/ 0 w 5024218"/>
              <a:gd name="connsiteY0" fmla="*/ 31531 h 5902106"/>
              <a:gd name="connsiteX1" fmla="*/ 1953383 w 5024218"/>
              <a:gd name="connsiteY1" fmla="*/ 0 h 5902106"/>
              <a:gd name="connsiteX2" fmla="*/ 5024218 w 5024218"/>
              <a:gd name="connsiteY2" fmla="*/ 264572 h 5902106"/>
              <a:gd name="connsiteX3" fmla="*/ 4992687 w 5024218"/>
              <a:gd name="connsiteY3" fmla="*/ 5902106 h 5902106"/>
              <a:gd name="connsiteX4" fmla="*/ 0 w 5024218"/>
              <a:gd name="connsiteY4" fmla="*/ 5902106 h 5902106"/>
              <a:gd name="connsiteX5" fmla="*/ 0 w 5024218"/>
              <a:gd name="connsiteY5" fmla="*/ 31531 h 590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4218" h="5902106">
                <a:moveTo>
                  <a:pt x="0" y="31531"/>
                </a:moveTo>
                <a:lnTo>
                  <a:pt x="1953383" y="0"/>
                </a:lnTo>
                <a:lnTo>
                  <a:pt x="5024218" y="264572"/>
                </a:lnTo>
                <a:lnTo>
                  <a:pt x="4992687" y="5902106"/>
                </a:lnTo>
                <a:lnTo>
                  <a:pt x="0" y="5902106"/>
                </a:lnTo>
                <a:lnTo>
                  <a:pt x="0" y="315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98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11AB-AA58-4006-A24A-B931CE86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 and Objectives</a:t>
            </a:r>
            <a:endParaRPr lang="en-CA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3F82E37-6B45-4B4E-9828-D13248623E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8150" y="1619250"/>
          <a:ext cx="111442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72437F2-19BB-4146-8D72-114BDF991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584" y="5918199"/>
            <a:ext cx="5413654" cy="911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339BC-DD27-43F2-A8A6-7D671F2F1A7A}"/>
              </a:ext>
            </a:extLst>
          </p:cNvPr>
          <p:cNvSpPr txBox="1"/>
          <p:nvPr/>
        </p:nvSpPr>
        <p:spPr>
          <a:xfrm>
            <a:off x="7049963" y="6343289"/>
            <a:ext cx="5942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*Preliminary funding provided by a UBC SIF Grant</a:t>
            </a:r>
          </a:p>
        </p:txBody>
      </p:sp>
    </p:spTree>
    <p:extLst>
      <p:ext uri="{BB962C8B-B14F-4D97-AF65-F5344CB8AC3E}">
        <p14:creationId xmlns:p14="http://schemas.microsoft.com/office/powerpoint/2010/main" val="30269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3">
            <a:extLst>
              <a:ext uri="{FF2B5EF4-FFF2-40B4-BE49-F238E27FC236}">
                <a16:creationId xmlns:a16="http://schemas.microsoft.com/office/drawing/2014/main" id="{3DC7D46E-2255-4638-B23D-B6F3469F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79" y="2129699"/>
            <a:ext cx="5838721" cy="108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462" tIns="49234" rIns="98462" bIns="49234">
            <a:spAutoFit/>
          </a:bodyPr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lvl="0" indent="-207963" defTabSz="438912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144/878 (17%) explicitly excluded low English proficiency</a:t>
            </a:r>
          </a:p>
          <a:p>
            <a:pPr marL="261938" lvl="0" indent="-207963" defTabSz="438912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441/878 (50%) had no provisions for language barriers</a:t>
            </a:r>
          </a:p>
          <a:p>
            <a:pPr marL="261938" lvl="0" indent="-207963" defTabSz="438912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293/878 (33%) had at least partial 2</a:t>
            </a:r>
            <a:r>
              <a:rPr lang="en-CA" sz="1600" baseline="30000" dirty="0">
                <a:solidFill>
                  <a:srgbClr val="000000"/>
                </a:solidFill>
              </a:rPr>
              <a:t>nd</a:t>
            </a:r>
            <a:r>
              <a:rPr lang="en-CA" sz="1600" dirty="0">
                <a:solidFill>
                  <a:srgbClr val="000000"/>
                </a:solidFill>
              </a:rPr>
              <a:t> language provisions to facilitate informed consent processes</a:t>
            </a:r>
          </a:p>
        </p:txBody>
      </p: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BB1F8286-E0BE-4E3D-B1D3-BD0EF895C6FC}"/>
              </a:ext>
            </a:extLst>
          </p:cNvPr>
          <p:cNvSpPr/>
          <p:nvPr/>
        </p:nvSpPr>
        <p:spPr>
          <a:xfrm>
            <a:off x="257279" y="1571861"/>
            <a:ext cx="5838721" cy="457639"/>
          </a:xfrm>
          <a:prstGeom prst="roundRect">
            <a:avLst/>
          </a:prstGeom>
          <a:solidFill>
            <a:srgbClr val="86B7CE"/>
          </a:solidFill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7377" tIns="38688" rIns="77377" bIns="38688" rtlCol="0" anchor="ctr"/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3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/>
              </a:rPr>
              <a:t>Results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5" name="Rounded Rectangle 35">
            <a:extLst>
              <a:ext uri="{FF2B5EF4-FFF2-40B4-BE49-F238E27FC236}">
                <a16:creationId xmlns:a16="http://schemas.microsoft.com/office/drawing/2014/main" id="{3D834417-51B8-45C0-BB0B-225F1E847A73}"/>
              </a:ext>
            </a:extLst>
          </p:cNvPr>
          <p:cNvSpPr/>
          <p:nvPr/>
        </p:nvSpPr>
        <p:spPr>
          <a:xfrm>
            <a:off x="6471837" y="3267178"/>
            <a:ext cx="5611259" cy="457639"/>
          </a:xfrm>
          <a:prstGeom prst="roundRect">
            <a:avLst/>
          </a:prstGeom>
          <a:solidFill>
            <a:srgbClr val="86B7CE"/>
          </a:solidFill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7377" tIns="38688" rIns="77377" bIns="38688" rtlCol="0" anchor="ctr"/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3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/>
              </a:rPr>
              <a:t>Recommendations and Future Directions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EF22C911-4C58-46FA-8E2D-6E09286B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837" y="3946312"/>
            <a:ext cx="5566087" cy="296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462" tIns="49234" rIns="98462" bIns="49234">
            <a:spAutoFit/>
          </a:bodyPr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0000"/>
                </a:solidFill>
              </a:rPr>
              <a:t>Engage with research teams to determine barriers and facilitators to implementing effective 2nd language provisions</a:t>
            </a:r>
          </a:p>
          <a:p>
            <a:pPr marL="339725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0000"/>
                </a:solidFill>
              </a:rPr>
              <a:t>Standardize language provision requirements and institutional support for professional translation and interpretation</a:t>
            </a:r>
          </a:p>
          <a:p>
            <a:pPr marL="339725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0000"/>
                </a:solidFill>
              </a:rPr>
              <a:t>Pilot the provision of interpretation and translation resources by the research institute to estimate potential and cost for change</a:t>
            </a:r>
          </a:p>
          <a:p>
            <a:pPr marL="571500" lvl="0" indent="-571500" defTabSz="438912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17" name="Text Box 681">
            <a:extLst>
              <a:ext uri="{FF2B5EF4-FFF2-40B4-BE49-F238E27FC236}">
                <a16:creationId xmlns:a16="http://schemas.microsoft.com/office/drawing/2014/main" id="{85FBC865-71E0-4F16-8F98-A79A4BE0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30" y="6182436"/>
            <a:ext cx="4979702" cy="46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462" tIns="49234" rIns="98462" bIns="49234">
            <a:spAutoFit/>
          </a:bodyPr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3891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Figure 2: Description of 2nd language provisions implemented by prospective studies (n=1670) at BCHRI. </a:t>
            </a:r>
            <a:endParaRPr lang="en-US" altLang="en-US" sz="1200" b="1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D5DBD6-FD4E-4B6C-A9AD-F9332B218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2" t="20748" r="2508" b="4390"/>
          <a:stretch/>
        </p:blipFill>
        <p:spPr>
          <a:xfrm>
            <a:off x="327187" y="3214014"/>
            <a:ext cx="5834621" cy="286092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4283E4A-DD29-4F85-BB50-995B02D42221}"/>
              </a:ext>
            </a:extLst>
          </p:cNvPr>
          <p:cNvSpPr txBox="1">
            <a:spLocks/>
          </p:cNvSpPr>
          <p:nvPr/>
        </p:nvSpPr>
        <p:spPr>
          <a:xfrm>
            <a:off x="259313" y="250184"/>
            <a:ext cx="9339263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Understanding Current State</a:t>
            </a:r>
            <a:endParaRPr lang="en-CA" b="0" i="1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3294505E-22F3-43E7-B8BE-3DC963F79EF1}"/>
              </a:ext>
            </a:extLst>
          </p:cNvPr>
          <p:cNvSpPr txBox="1">
            <a:spLocks/>
          </p:cNvSpPr>
          <p:nvPr/>
        </p:nvSpPr>
        <p:spPr>
          <a:xfrm>
            <a:off x="11284299" y="6356356"/>
            <a:ext cx="7536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E6CECF8-3AF4-7440-9887-D901E2B59EEA}" type="slidenum">
              <a:rPr lang="en-US" smtClean="0">
                <a:solidFill>
                  <a:schemeClr val="accent3"/>
                </a:solidFill>
              </a:rPr>
              <a:pPr algn="r"/>
              <a:t>4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Rounded Rectangle 33">
            <a:extLst>
              <a:ext uri="{FF2B5EF4-FFF2-40B4-BE49-F238E27FC236}">
                <a16:creationId xmlns:a16="http://schemas.microsoft.com/office/drawing/2014/main" id="{B9732D2F-3A91-C782-2D28-4058CBB00C1B}"/>
              </a:ext>
            </a:extLst>
          </p:cNvPr>
          <p:cNvSpPr/>
          <p:nvPr/>
        </p:nvSpPr>
        <p:spPr>
          <a:xfrm>
            <a:off x="6471837" y="1563755"/>
            <a:ext cx="5611259" cy="457639"/>
          </a:xfrm>
          <a:prstGeom prst="roundRect">
            <a:avLst/>
          </a:prstGeom>
          <a:solidFill>
            <a:srgbClr val="86B7CE"/>
          </a:solidFill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7377" tIns="38688" rIns="77377" bIns="38688" rtlCol="0" anchor="ctr"/>
          <a:lstStyle>
            <a:defPPr>
              <a:defRPr lang="en-US"/>
            </a:defPPr>
            <a:lvl1pPr marL="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193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1" kern="0" dirty="0">
                <a:latin typeface="Calibri"/>
                <a:cs typeface="Arial"/>
              </a:rPr>
              <a:t>Conclusions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17298-6EBC-2A51-F281-FC7ABC77467B}"/>
              </a:ext>
            </a:extLst>
          </p:cNvPr>
          <p:cNvSpPr txBox="1"/>
          <p:nvPr/>
        </p:nvSpPr>
        <p:spPr>
          <a:xfrm>
            <a:off x="6471837" y="2021394"/>
            <a:ext cx="5611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lvl="0" indent="-285750" defTabSz="438912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Heavy reliance on clinical resources to support informed consent processes for research</a:t>
            </a:r>
          </a:p>
          <a:p>
            <a:pPr marL="339725" lvl="0" indent="-285750" defTabSz="438912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Severe lack of research-dedicated 2</a:t>
            </a:r>
            <a:r>
              <a:rPr lang="en-CA" sz="1600" baseline="30000" dirty="0">
                <a:solidFill>
                  <a:srgbClr val="000000"/>
                </a:solidFill>
              </a:rPr>
              <a:t>nd</a:t>
            </a:r>
            <a:r>
              <a:rPr lang="en-CA" sz="1600" dirty="0">
                <a:solidFill>
                  <a:srgbClr val="000000"/>
                </a:solidFill>
              </a:rPr>
              <a:t> language provisions at BCCHRI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2BA84-37DF-4D9E-84EB-792A0DC47A2E}"/>
              </a:ext>
            </a:extLst>
          </p:cNvPr>
          <p:cNvSpPr txBox="1"/>
          <p:nvPr/>
        </p:nvSpPr>
        <p:spPr>
          <a:xfrm>
            <a:off x="257279" y="1093464"/>
            <a:ext cx="1137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Review of 878 prospective studies submitted to the local research ethics board between 2017 &amp; 2021</a:t>
            </a:r>
          </a:p>
        </p:txBody>
      </p:sp>
    </p:spTree>
    <p:extLst>
      <p:ext uri="{BB962C8B-B14F-4D97-AF65-F5344CB8AC3E}">
        <p14:creationId xmlns:p14="http://schemas.microsoft.com/office/powerpoint/2010/main" val="11666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808"/>
            <a:ext cx="8226693" cy="5854192"/>
          </a:xfrm>
        </p:spPr>
      </p:pic>
      <p:sp>
        <p:nvSpPr>
          <p:cNvPr id="6" name="TextBox 5"/>
          <p:cNvSpPr txBox="1"/>
          <p:nvPr/>
        </p:nvSpPr>
        <p:spPr>
          <a:xfrm>
            <a:off x="8554055" y="1519084"/>
            <a:ext cx="34511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A narrative inquiry approach was adopted to examine the experiences of researchers and hospital leaders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Semi-structured one-on-one interviews with 26 investigators, research staff, &amp; hospital leaders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Recordings transcribed and line-by-line coding done through </a:t>
            </a:r>
            <a:r>
              <a:rPr lang="en-CA" dirty="0" err="1">
                <a:solidFill>
                  <a:schemeClr val="bg1">
                    <a:lumMod val="50000"/>
                  </a:schemeClr>
                </a:solidFill>
                <a:latin typeface="Roboto Light"/>
              </a:rPr>
              <a:t>Nvivo</a:t>
            </a:r>
            <a:endParaRPr lang="en-CA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Manuscript submitted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>
              <a:latin typeface="Garamond" panose="020204040303010108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54DB40-CF06-49BB-85CC-E32DD8B1EEB7}"/>
              </a:ext>
            </a:extLst>
          </p:cNvPr>
          <p:cNvSpPr txBox="1">
            <a:spLocks/>
          </p:cNvSpPr>
          <p:nvPr/>
        </p:nvSpPr>
        <p:spPr>
          <a:xfrm>
            <a:off x="259313" y="462995"/>
            <a:ext cx="9339263" cy="55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Barriers identified by Local Researchers </a:t>
            </a:r>
            <a:br>
              <a:rPr lang="en-US" dirty="0"/>
            </a:br>
            <a:endParaRPr lang="en-CA" b="0" i="1" dirty="0"/>
          </a:p>
        </p:txBody>
      </p:sp>
    </p:spTree>
    <p:extLst>
      <p:ext uri="{BB962C8B-B14F-4D97-AF65-F5344CB8AC3E}">
        <p14:creationId xmlns:p14="http://schemas.microsoft.com/office/powerpoint/2010/main" val="33059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11AB-AA58-4006-A24A-B931CE86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13" y="250184"/>
            <a:ext cx="9919667" cy="558174"/>
          </a:xfrm>
        </p:spPr>
        <p:txBody>
          <a:bodyPr/>
          <a:lstStyle/>
          <a:p>
            <a:r>
              <a:rPr lang="en-US" dirty="0"/>
              <a:t>Interviews with Patients &amp; Families with LEP</a:t>
            </a:r>
            <a:endParaRPr lang="en-CA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407E8-9ED5-4515-B089-DB9801A33D23}"/>
              </a:ext>
            </a:extLst>
          </p:cNvPr>
          <p:cNvSpPr/>
          <p:nvPr/>
        </p:nvSpPr>
        <p:spPr>
          <a:xfrm>
            <a:off x="52274" y="1105106"/>
            <a:ext cx="11608837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Semi-structured interviews conducted with 22 participants (caregivers &amp; youth of families experiencing limited English proficiency)</a:t>
            </a:r>
          </a:p>
          <a:p>
            <a:pPr marL="742950" lvl="1" indent="-285750"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Manuscript being drafted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8E627C-3F51-4D06-8F74-46011BC187A3}"/>
              </a:ext>
            </a:extLst>
          </p:cNvPr>
          <p:cNvGraphicFramePr/>
          <p:nvPr/>
        </p:nvGraphicFramePr>
        <p:xfrm>
          <a:off x="291581" y="2291021"/>
          <a:ext cx="11608837" cy="4430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5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11AB-AA58-4006-A24A-B931CE86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13" y="250184"/>
            <a:ext cx="9339263" cy="558174"/>
          </a:xfrm>
        </p:spPr>
        <p:txBody>
          <a:bodyPr/>
          <a:lstStyle/>
          <a:p>
            <a:r>
              <a:rPr lang="en-US" dirty="0"/>
              <a:t>National Researcher Survey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407E8-9ED5-4515-B089-DB9801A33D23}"/>
              </a:ext>
            </a:extLst>
          </p:cNvPr>
          <p:cNvSpPr/>
          <p:nvPr/>
        </p:nvSpPr>
        <p:spPr>
          <a:xfrm>
            <a:off x="194534" y="808358"/>
            <a:ext cx="7231012" cy="532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40000"/>
              </a:lnSpc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</a:pPr>
            <a:endParaRPr lang="en-US" b="1" dirty="0">
              <a:solidFill>
                <a:srgbClr val="7F7F7F"/>
              </a:solidFill>
              <a:latin typeface="Roboto Light"/>
            </a:endParaRPr>
          </a:p>
          <a:p>
            <a:pPr marL="800100" lvl="1" indent="-342900">
              <a:lnSpc>
                <a:spcPct val="140000"/>
              </a:lnSpc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F7F7F"/>
                </a:solidFill>
                <a:latin typeface="Roboto Light"/>
              </a:rPr>
              <a:t>National survey conducted in English and French, and disseminated to 22 pediatric academic </a:t>
            </a:r>
            <a:r>
              <a:rPr lang="en-US" dirty="0" err="1">
                <a:solidFill>
                  <a:srgbClr val="7F7F7F"/>
                </a:solidFill>
                <a:latin typeface="Roboto Light"/>
              </a:rPr>
              <a:t>centres</a:t>
            </a:r>
            <a:r>
              <a:rPr lang="en-US" dirty="0">
                <a:solidFill>
                  <a:srgbClr val="7F7F7F"/>
                </a:solidFill>
                <a:latin typeface="Roboto Light"/>
              </a:rPr>
              <a:t> &amp; research networks across Canada (n=162 respondents)</a:t>
            </a:r>
          </a:p>
          <a:p>
            <a:pPr marL="800100" lvl="1" indent="-342900">
              <a:lnSpc>
                <a:spcPct val="140000"/>
              </a:lnSpc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F7F7F"/>
                </a:solidFill>
                <a:latin typeface="Roboto Light"/>
              </a:rPr>
              <a:t>Top 3 barriers identified: (</a:t>
            </a:r>
            <a:r>
              <a:rPr lang="en-US" b="1" dirty="0" err="1">
                <a:solidFill>
                  <a:srgbClr val="7F7F7F"/>
                </a:solidFill>
                <a:latin typeface="Roboto Light"/>
              </a:rPr>
              <a:t>i</a:t>
            </a:r>
            <a:r>
              <a:rPr lang="en-US" b="1" dirty="0">
                <a:solidFill>
                  <a:srgbClr val="7F7F7F"/>
                </a:solidFill>
                <a:latin typeface="Roboto Light"/>
              </a:rPr>
              <a:t>) </a:t>
            </a:r>
            <a:r>
              <a:rPr lang="en-CA" b="1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additional time needed to engage language services, (ii) cost of interpretation/translation services, and (iii) availability of language services</a:t>
            </a:r>
          </a:p>
          <a:p>
            <a:pPr marL="800100" lvl="1" indent="-342900">
              <a:lnSpc>
                <a:spcPct val="140000"/>
              </a:lnSpc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95% of respondents indicated would likely use more language services if services were available for free. In contrast, only 50% of respondents were likely to utilize a paid interpretation service if available</a:t>
            </a:r>
          </a:p>
        </p:txBody>
      </p:sp>
      <p:pic>
        <p:nvPicPr>
          <p:cNvPr id="6" name="Picture 5" descr="Empty speech bubbles">
            <a:extLst>
              <a:ext uri="{FF2B5EF4-FFF2-40B4-BE49-F238E27FC236}">
                <a16:creationId xmlns:a16="http://schemas.microsoft.com/office/drawing/2014/main" id="{9F54BD2D-8255-43E5-A097-A061B97EB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8"/>
          <a:stretch/>
        </p:blipFill>
        <p:spPr>
          <a:xfrm>
            <a:off x="7285373" y="1815151"/>
            <a:ext cx="4719752" cy="3725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536E66-CBE9-4AA0-89F0-1F7B453BF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012" y="4447539"/>
            <a:ext cx="2355083" cy="11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11AB-AA58-4006-A24A-B931CE86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13" y="258310"/>
            <a:ext cx="9909619" cy="558174"/>
          </a:xfrm>
        </p:spPr>
        <p:txBody>
          <a:bodyPr/>
          <a:lstStyle/>
          <a:p>
            <a:r>
              <a:rPr lang="en-US" dirty="0"/>
              <a:t>Language Pilot Project </a:t>
            </a:r>
            <a:endParaRPr lang="en-CA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D04B27-583D-4438-897A-ADF1C43C2F44}"/>
              </a:ext>
            </a:extLst>
          </p:cNvPr>
          <p:cNvSpPr/>
          <p:nvPr/>
        </p:nvSpPr>
        <p:spPr>
          <a:xfrm>
            <a:off x="-110001" y="4235717"/>
            <a:ext cx="12057491" cy="244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40000"/>
              </a:lnSpc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F7F7F"/>
                </a:solidFill>
                <a:latin typeface="Roboto Light"/>
              </a:rPr>
              <a:t>Pilot Project launched Spring 2024 (currently ongoing) to support local research teams</a:t>
            </a:r>
          </a:p>
          <a:p>
            <a:pPr marL="800100" lvl="1" indent="-342900">
              <a:lnSpc>
                <a:spcPct val="140000"/>
              </a:lnSpc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F7F7F"/>
                </a:solidFill>
                <a:latin typeface="Roboto Light"/>
              </a:rPr>
              <a:t>Provides: Resources, best practices, &amp; funding for interpretation/translation support (includes </a:t>
            </a:r>
            <a:r>
              <a:rPr lang="en-US" b="1" dirty="0">
                <a:solidFill>
                  <a:srgbClr val="7F7F7F"/>
                </a:solidFill>
                <a:latin typeface="Roboto Light"/>
              </a:rPr>
              <a:t>generic research brochures </a:t>
            </a:r>
            <a:r>
              <a:rPr lang="en-US" dirty="0">
                <a:solidFill>
                  <a:srgbClr val="7F7F7F"/>
                </a:solidFill>
                <a:latin typeface="Roboto Light"/>
              </a:rPr>
              <a:t>(available in 10 languages) and a best-practices </a:t>
            </a:r>
            <a:r>
              <a:rPr lang="en-US" b="1" dirty="0">
                <a:solidFill>
                  <a:srgbClr val="7F7F7F"/>
                </a:solidFill>
                <a:latin typeface="Roboto Light"/>
              </a:rPr>
              <a:t>Resource Guide</a:t>
            </a:r>
            <a:r>
              <a:rPr lang="en-US" dirty="0">
                <a:solidFill>
                  <a:srgbClr val="7F7F7F"/>
                </a:solidFill>
                <a:latin typeface="Roboto Light"/>
              </a:rPr>
              <a:t>)</a:t>
            </a:r>
          </a:p>
          <a:p>
            <a:pPr marL="800100" lvl="1" indent="-342900">
              <a:lnSpc>
                <a:spcPct val="140000"/>
              </a:lnSpc>
              <a:spcBef>
                <a:spcPts val="1000"/>
              </a:spcBef>
              <a:spcAft>
                <a:spcPts val="600"/>
              </a:spcAft>
              <a:buClr>
                <a:srgbClr val="FF8200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F7F7F"/>
                </a:solidFill>
                <a:latin typeface="Roboto Light"/>
              </a:rPr>
              <a:t>In early 2025, will analyze the data collected to evaluate experiences of researchers and research teams participating &amp; the usefulness of the resources provided.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FC0B4B-466B-4F63-A8A2-DD64E69F5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75" y="1119165"/>
            <a:ext cx="2793546" cy="29340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2623A5-8C2E-4F00-8CC7-7E634B817224}"/>
              </a:ext>
            </a:extLst>
          </p:cNvPr>
          <p:cNvGrpSpPr/>
          <p:nvPr/>
        </p:nvGrpSpPr>
        <p:grpSpPr>
          <a:xfrm>
            <a:off x="3411781" y="1119166"/>
            <a:ext cx="6145435" cy="3002946"/>
            <a:chOff x="496406" y="2353408"/>
            <a:chExt cx="5749374" cy="38519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6D20B0-E1CF-412D-8201-425624537FD0}"/>
                </a:ext>
              </a:extLst>
            </p:cNvPr>
            <p:cNvSpPr txBox="1"/>
            <p:nvPr/>
          </p:nvSpPr>
          <p:spPr>
            <a:xfrm>
              <a:off x="1430885" y="5810571"/>
              <a:ext cx="4814895" cy="394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CA" sz="1400" dirty="0">
                  <a:hlinkClick r:id="rId4"/>
                </a:rPr>
                <a:t>https://bcchr.ca/participate-research</a:t>
              </a:r>
              <a:r>
                <a:rPr lang="en-CA" sz="1400" dirty="0"/>
                <a:t>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6B948A-8246-4874-AF83-88D5D1256E5D}"/>
                </a:ext>
              </a:extLst>
            </p:cNvPr>
            <p:cNvGrpSpPr/>
            <p:nvPr/>
          </p:nvGrpSpPr>
          <p:grpSpPr>
            <a:xfrm>
              <a:off x="496406" y="2353408"/>
              <a:ext cx="4814895" cy="3458450"/>
              <a:chOff x="496406" y="1005349"/>
              <a:chExt cx="4814895" cy="345845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6E3D3AE-FEAA-4932-B8FC-F4A58DA09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406" y="1005349"/>
                <a:ext cx="4814895" cy="148193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2994BA-1B13-4D79-A37E-3183EBC91098}"/>
                  </a:ext>
                </a:extLst>
              </p:cNvPr>
              <p:cNvGrpSpPr/>
              <p:nvPr/>
            </p:nvGrpSpPr>
            <p:grpSpPr>
              <a:xfrm>
                <a:off x="506454" y="2633197"/>
                <a:ext cx="4804846" cy="1830602"/>
                <a:chOff x="518029" y="2431342"/>
                <a:chExt cx="10340098" cy="393948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10B3CA0-02B5-4DF3-8DF5-D7BDB3A9C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8029" y="2466370"/>
                  <a:ext cx="1836805" cy="3902374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466358E-AECA-47DD-8EAF-804B47B04E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66134" y="2434949"/>
                  <a:ext cx="5422147" cy="3935655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AAF722B-E8A9-456E-9814-CFA9387555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83336" y="2431342"/>
                  <a:ext cx="3474791" cy="393948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8F70A9-363B-490D-B24C-26B0E08BB3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3815" y="1119165"/>
            <a:ext cx="27336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11AB-AA58-4006-A24A-B931CE86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13" y="345434"/>
            <a:ext cx="9778990" cy="558174"/>
          </a:xfrm>
        </p:spPr>
        <p:txBody>
          <a:bodyPr/>
          <a:lstStyle/>
          <a:p>
            <a:r>
              <a:rPr lang="en-US" dirty="0"/>
              <a:t>Develop a Model – </a:t>
            </a:r>
            <a:r>
              <a:rPr lang="en-US" b="0" dirty="0"/>
              <a:t>Resources Generated</a:t>
            </a:r>
            <a:endParaRPr lang="en-CA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D04B27-583D-4438-897A-ADF1C43C2F44}"/>
              </a:ext>
            </a:extLst>
          </p:cNvPr>
          <p:cNvSpPr/>
          <p:nvPr/>
        </p:nvSpPr>
        <p:spPr>
          <a:xfrm>
            <a:off x="-231112" y="1209247"/>
            <a:ext cx="5779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rgbClr val="FF8200"/>
              </a:buClr>
              <a:buAutoNum type="arabicPeriod"/>
            </a:pPr>
            <a:r>
              <a:rPr lang="en-US" sz="2400" b="1" dirty="0">
                <a:solidFill>
                  <a:srgbClr val="7F7F7F"/>
                </a:solidFill>
                <a:latin typeface="Roboto Light"/>
              </a:rPr>
              <a:t>Generic Research Brochures </a:t>
            </a:r>
            <a:br>
              <a:rPr lang="en-US" sz="2400" b="1" dirty="0">
                <a:solidFill>
                  <a:srgbClr val="7F7F7F"/>
                </a:solidFill>
                <a:latin typeface="Roboto Light"/>
              </a:rPr>
            </a:br>
            <a:r>
              <a:rPr lang="en-US" sz="1600" i="1" dirty="0">
                <a:solidFill>
                  <a:srgbClr val="7F7F7F"/>
                </a:solidFill>
                <a:latin typeface="Roboto Light"/>
              </a:rPr>
              <a:t>In 10 languages, including: Arabic, English, Japanese, Persian, Punjabi, Simplified Chinese, Spanish, Tigrigna, Traditional Chinese and Vietnamese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F4D1C2-DD3D-4600-AAD2-6C153CE4045D}"/>
              </a:ext>
            </a:extLst>
          </p:cNvPr>
          <p:cNvGrpSpPr/>
          <p:nvPr/>
        </p:nvGrpSpPr>
        <p:grpSpPr>
          <a:xfrm>
            <a:off x="6163394" y="2249233"/>
            <a:ext cx="5663512" cy="4061818"/>
            <a:chOff x="2971953" y="3028674"/>
            <a:chExt cx="4993907" cy="35815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EB5154-8FCA-44FE-B71D-391A2CB8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953" y="3028674"/>
              <a:ext cx="2495678" cy="35815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275AE1-47A4-4A85-BD9C-9C52BC3A6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2882" y="3060426"/>
              <a:ext cx="2482978" cy="354983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D0F87A-8066-49FB-898C-D15A218ACFE8}"/>
              </a:ext>
            </a:extLst>
          </p:cNvPr>
          <p:cNvGrpSpPr/>
          <p:nvPr/>
        </p:nvGrpSpPr>
        <p:grpSpPr>
          <a:xfrm>
            <a:off x="692857" y="2536735"/>
            <a:ext cx="4855160" cy="3874801"/>
            <a:chOff x="456141" y="2353408"/>
            <a:chExt cx="4855160" cy="38748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AE6ADB-59F3-4424-9513-89713CC732BF}"/>
                </a:ext>
              </a:extLst>
            </p:cNvPr>
            <p:cNvSpPr txBox="1"/>
            <p:nvPr/>
          </p:nvSpPr>
          <p:spPr>
            <a:xfrm>
              <a:off x="456141" y="5858877"/>
              <a:ext cx="48148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CA" dirty="0">
                  <a:hlinkClick r:id="rId5"/>
                </a:rPr>
                <a:t>https://bcchr.ca/participate-research</a:t>
              </a:r>
              <a:r>
                <a:rPr lang="en-CA" dirty="0"/>
                <a:t> 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2741C3-7697-4E68-B521-FFEFAF51890E}"/>
                </a:ext>
              </a:extLst>
            </p:cNvPr>
            <p:cNvGrpSpPr/>
            <p:nvPr/>
          </p:nvGrpSpPr>
          <p:grpSpPr>
            <a:xfrm>
              <a:off x="496406" y="2353408"/>
              <a:ext cx="4814895" cy="3458450"/>
              <a:chOff x="496406" y="1005349"/>
              <a:chExt cx="4814895" cy="34584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EBC645C-82F7-48E2-AFD7-68F499562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406" y="1005349"/>
                <a:ext cx="4814895" cy="148193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E17471E-93B2-45E6-91A6-8BD3D3988A23}"/>
                  </a:ext>
                </a:extLst>
              </p:cNvPr>
              <p:cNvGrpSpPr/>
              <p:nvPr/>
            </p:nvGrpSpPr>
            <p:grpSpPr>
              <a:xfrm>
                <a:off x="506454" y="2633197"/>
                <a:ext cx="4804846" cy="1830602"/>
                <a:chOff x="518029" y="2431342"/>
                <a:chExt cx="10340098" cy="3939488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BE8E9C8-1AB0-4851-B512-C501085B4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8029" y="2466370"/>
                  <a:ext cx="1836805" cy="390237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8D86823-51F1-4CB6-B4DA-BADFF93BDF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66134" y="2434949"/>
                  <a:ext cx="5422147" cy="393565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3A0F85C7-594E-4097-860A-0DC43CEF43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83336" y="2431342"/>
                  <a:ext cx="3474791" cy="393948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75BF678-25B4-486C-B6D4-59A0DC551D69}"/>
              </a:ext>
            </a:extLst>
          </p:cNvPr>
          <p:cNvSpPr/>
          <p:nvPr/>
        </p:nvSpPr>
        <p:spPr>
          <a:xfrm>
            <a:off x="5555000" y="1209247"/>
            <a:ext cx="63154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1" indent="-441325">
              <a:spcBef>
                <a:spcPts val="600"/>
              </a:spcBef>
              <a:spcAft>
                <a:spcPts val="600"/>
              </a:spcAft>
              <a:buClr>
                <a:srgbClr val="FF8200"/>
              </a:buClr>
            </a:pPr>
            <a:r>
              <a:rPr lang="en-US" sz="2400" b="1" dirty="0">
                <a:solidFill>
                  <a:schemeClr val="accent2"/>
                </a:solidFill>
                <a:latin typeface="Roboto Light"/>
              </a:rPr>
              <a:t>2. 	</a:t>
            </a:r>
            <a:r>
              <a:rPr lang="en-US" sz="2400" b="1" dirty="0">
                <a:solidFill>
                  <a:srgbClr val="7F7F7F"/>
                </a:solidFill>
                <a:latin typeface="Roboto Light"/>
              </a:rPr>
              <a:t>Reducing Language Barriers Pilot Project – Resource Guide</a:t>
            </a:r>
            <a:br>
              <a:rPr lang="en-US" sz="2400" b="1" dirty="0">
                <a:solidFill>
                  <a:srgbClr val="7F7F7F"/>
                </a:solidFill>
                <a:latin typeface="Roboto Light"/>
              </a:rPr>
            </a:br>
            <a:endParaRPr lang="en-US" i="1" dirty="0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82F6C82-526E-4A28-B0DA-AF698D16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CECF8-3AF4-7440-9887-D901E2B59EEA}" type="slidenum">
              <a:rPr lang="en-US" smtClean="0"/>
              <a:t>9</a:t>
            </a:fld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D26333F4-498A-4278-A401-74437357F3F2}"/>
              </a:ext>
            </a:extLst>
          </p:cNvPr>
          <p:cNvSpPr txBox="1">
            <a:spLocks/>
          </p:cNvSpPr>
          <p:nvPr/>
        </p:nvSpPr>
        <p:spPr>
          <a:xfrm>
            <a:off x="11284299" y="6356356"/>
            <a:ext cx="7536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E6CECF8-3AF4-7440-9887-D901E2B59EEA}" type="slidenum">
              <a:rPr lang="en-US" smtClean="0">
                <a:solidFill>
                  <a:schemeClr val="accent3"/>
                </a:solidFill>
              </a:rPr>
              <a:pPr algn="r"/>
              <a:t>9</a:t>
            </a:fld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0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23642</TotalTime>
  <Words>1179</Words>
  <Application>Microsoft Office PowerPoint</Application>
  <PresentationFormat>Widescreen</PresentationFormat>
  <Paragraphs>139</Paragraphs>
  <Slides>11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.AppleSystemUIFont</vt:lpstr>
      <vt:lpstr>Arial</vt:lpstr>
      <vt:lpstr>Calibri</vt:lpstr>
      <vt:lpstr>Garamond</vt:lpstr>
      <vt:lpstr>Roboto</vt:lpstr>
      <vt:lpstr>Roboto Light</vt:lpstr>
      <vt:lpstr>Wingdings</vt:lpstr>
      <vt:lpstr>Office Theme</vt:lpstr>
      <vt:lpstr>1_Office Theme</vt:lpstr>
      <vt:lpstr>Improving Justice, Equity, Diversity, and Inclusion in Pediatric Research  by Assessing and Addressing Language Barriers</vt:lpstr>
      <vt:lpstr>Background</vt:lpstr>
      <vt:lpstr>Project Goals and Objectives</vt:lpstr>
      <vt:lpstr>PowerPoint Presentation</vt:lpstr>
      <vt:lpstr>PowerPoint Presentation</vt:lpstr>
      <vt:lpstr>Interviews with Patients &amp; Families with LEP</vt:lpstr>
      <vt:lpstr>National Researcher Survey</vt:lpstr>
      <vt:lpstr>Language Pilot Project </vt:lpstr>
      <vt:lpstr>Develop a Model – Resources Generated</vt:lpstr>
      <vt:lpstr>Next Steps for the Language Barriers Project</vt:lpstr>
      <vt:lpstr>Project Partners/Collaborators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Presentation</cp:lastModifiedBy>
  <cp:revision>362</cp:revision>
  <cp:lastPrinted>2017-10-11T19:58:33Z</cp:lastPrinted>
  <dcterms:created xsi:type="dcterms:W3CDTF">2017-09-19T18:46:23Z</dcterms:created>
  <dcterms:modified xsi:type="dcterms:W3CDTF">2024-11-06T18:26:39Z</dcterms:modified>
</cp:coreProperties>
</file>