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handoutMasterIdLst>
    <p:handoutMasterId r:id="rId18"/>
  </p:handoutMasterIdLst>
  <p:sldIdLst>
    <p:sldId id="553" r:id="rId5"/>
    <p:sldId id="3531" r:id="rId6"/>
    <p:sldId id="3530" r:id="rId7"/>
    <p:sldId id="414" r:id="rId8"/>
    <p:sldId id="927" r:id="rId9"/>
    <p:sldId id="3524" r:id="rId10"/>
    <p:sldId id="3525" r:id="rId11"/>
    <p:sldId id="3528" r:id="rId12"/>
    <p:sldId id="3526" r:id="rId13"/>
    <p:sldId id="3527" r:id="rId14"/>
    <p:sldId id="3529" r:id="rId15"/>
    <p:sldId id="3532" r:id="rId16"/>
  </p:sldIdLst>
  <p:sldSz cx="9144000" cy="5143500" type="screen16x9"/>
  <p:notesSz cx="7315200" cy="9601200"/>
  <p:embeddedFontLst>
    <p:embeddedFont>
      <p:font typeface="Arial Nova" panose="020B050402020202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B06516-CC91-9781-3209-2902DF8C7849}" name="Stuart Nicholls" initials="SN" userId="S::snicholls@ohri.ca::763f95a6-c7b1-4fd8-bed9-46a42d626ee1" providerId="AD"/>
  <p188:author id="{5F9F5732-DE66-59B3-80CE-C88D1AC38F62}" name="Maureen Smith" initials="" userId="S::smitm105@mcmaster.ca::fb03a78f-a558-48e6-bba0-bc38c05185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uart Nicholls" initials="SN" lastIdx="9" clrIdx="0">
    <p:extLst>
      <p:ext uri="{19B8F6BF-5375-455C-9EA6-DF929625EA0E}">
        <p15:presenceInfo xmlns:p15="http://schemas.microsoft.com/office/powerpoint/2012/main" userId="S::snicholls@ohri.ca::763f95a6-c7b1-4fd8-bed9-46a42d626e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1D2"/>
    <a:srgbClr val="648193"/>
    <a:srgbClr val="F2A95A"/>
    <a:srgbClr val="A3AF7F"/>
    <a:srgbClr val="DA7265"/>
    <a:srgbClr val="95B1DB"/>
    <a:srgbClr val="00B0F0"/>
    <a:srgbClr val="316297"/>
    <a:srgbClr val="4F4F4F"/>
    <a:srgbClr val="295D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4"/>
    <p:restoredTop sz="76006" autoAdjust="0"/>
  </p:normalViewPr>
  <p:slideViewPr>
    <p:cSldViewPr snapToGrid="0">
      <p:cViewPr varScale="1">
        <p:scale>
          <a:sx n="109" d="100"/>
          <a:sy n="109" d="100"/>
        </p:scale>
        <p:origin x="1362"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theottawahospital-my.sharepoint.com/personal/snicholls_ohri_ca/Documents/OPERA%20Materials/04%20Projects/Recognition%20in%20pragmatic%20RCTs/Manuscript/last%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ottawahospital-my.sharepoint.com/personal/snicholls_ohri_ca/Documents/OPERA%20Materials/04%20Projects/Recognition%20in%20pragmatic%20RCTs/Manuscript/last%20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ottawahospital-my.sharepoint.com/personal/snicholls_ohri_ca/Documents/OPERA%20Materials/04%20Projects/Recognition%20in%20pragmatic%20RCTs/Manuscript/last%20cha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ottawahospital-my.sharepoint.com/personal/snicholls_ohri_ca/Documents/OPERA%20Materials/04%20Projects/Recognition%20in%20pragmatic%20RCTs/Manuscript/last%20cha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heottawahospital-my.sharepoint.com/personal/snicholls_ohri_ca/Documents/OPERA%20Materials/04%20Projects/Recognition%20in%20pragmatic%20RCTs/Manuscript/last%20char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heottawahospital-my.sharepoint.com/personal/snicholls_ohri_ca/Documents/OPERA%20Materials/04%20Projects/Recognition%20in%20pragmatic%20RCTs/Manuscript/last%20char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Region of residence*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4A38-4619-B977-3D0C32CCF06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2-4A38-4619-B977-3D0C32CCF06F}"/>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4A38-4619-B977-3D0C32CCF06F}"/>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4-4A38-4619-B977-3D0C32CCF06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4A38-4619-B977-3D0C32CCF06F}"/>
              </c:ext>
            </c:extLst>
          </c:dPt>
          <c:dPt>
            <c:idx val="5"/>
            <c:invertIfNegative val="0"/>
            <c:bubble3D val="0"/>
            <c:spPr>
              <a:solidFill>
                <a:schemeClr val="tx1"/>
              </a:solidFill>
              <a:ln>
                <a:noFill/>
              </a:ln>
              <a:effectLst/>
            </c:spPr>
            <c:extLst>
              <c:ext xmlns:c16="http://schemas.microsoft.com/office/drawing/2014/chart" uri="{C3380CC4-5D6E-409C-BE32-E72D297353CC}">
                <c16:uniqueId val="{00000006-4A38-4619-B977-3D0C32CCF0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'[last chart.xlsx]Sheet5'!$A$5:$A$11</c:f>
              <c:strCache>
                <c:ptCount val="7"/>
                <c:pt idx="0">
                  <c:v>USA (103)</c:v>
                </c:pt>
                <c:pt idx="1">
                  <c:v>UK (81)</c:v>
                </c:pt>
                <c:pt idx="2">
                  <c:v>Non-UK Europe (62)</c:v>
                </c:pt>
                <c:pt idx="3">
                  <c:v>Australia or New Zealand (35)</c:v>
                </c:pt>
                <c:pt idx="4">
                  <c:v>Canada (13)</c:v>
                </c:pt>
                <c:pt idx="5">
                  <c:v>Other (6)</c:v>
                </c:pt>
                <c:pt idx="6">
                  <c:v>Missing (46)</c:v>
                </c:pt>
              </c:strCache>
            </c:strRef>
          </c:cat>
          <c:val>
            <c:numRef>
              <c:f>'[last chart.xlsx]Sheet5'!$B$5:$B$11</c:f>
              <c:numCache>
                <c:formatCode>0%</c:formatCode>
                <c:ptCount val="7"/>
                <c:pt idx="0">
                  <c:v>0.3576388888888889</c:v>
                </c:pt>
                <c:pt idx="1">
                  <c:v>0.28125</c:v>
                </c:pt>
                <c:pt idx="2">
                  <c:v>0.21527777777777779</c:v>
                </c:pt>
                <c:pt idx="3">
                  <c:v>0.12152777777777778</c:v>
                </c:pt>
                <c:pt idx="4">
                  <c:v>4.5138888888888888E-2</c:v>
                </c:pt>
                <c:pt idx="5">
                  <c:v>2.0833333333333332E-2</c:v>
                </c:pt>
                <c:pt idx="6">
                  <c:v>0.15972222222222221</c:v>
                </c:pt>
              </c:numCache>
            </c:numRef>
          </c:val>
          <c:extLst>
            <c:ext xmlns:c16="http://schemas.microsoft.com/office/drawing/2014/chart" uri="{C3380CC4-5D6E-409C-BE32-E72D297353CC}">
              <c16:uniqueId val="{00000000-4A38-4619-B977-3D0C32CCF06F}"/>
            </c:ext>
          </c:extLst>
        </c:ser>
        <c:dLbls>
          <c:dLblPos val="outEnd"/>
          <c:showLegendKey val="0"/>
          <c:showVal val="1"/>
          <c:showCatName val="0"/>
          <c:showSerName val="0"/>
          <c:showPercent val="0"/>
          <c:showBubbleSize val="0"/>
        </c:dLbls>
        <c:gapWidth val="20"/>
        <c:overlap val="-29"/>
        <c:axId val="1463555360"/>
        <c:axId val="1463544320"/>
      </c:barChart>
      <c:catAx>
        <c:axId val="146355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544320"/>
        <c:crosses val="autoZero"/>
        <c:auto val="1"/>
        <c:lblAlgn val="ctr"/>
        <c:lblOffset val="100"/>
        <c:noMultiLvlLbl val="0"/>
      </c:catAx>
      <c:valAx>
        <c:axId val="146354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55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80888925309074E-2"/>
          <c:y val="5.9124516994595415E-2"/>
          <c:w val="0.8793280300961529"/>
          <c:h val="0.6957828689904982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E67F-4F40-BC9A-078652AD2E28}"/>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E67F-4F40-BC9A-078652AD2E28}"/>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E67F-4F40-BC9A-078652AD2E28}"/>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E67F-4F40-BC9A-078652AD2E28}"/>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E67F-4F40-BC9A-078652AD2E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Sheet5!$A$34:$A$39</c:f>
              <c:strCache>
                <c:ptCount val="6"/>
                <c:pt idx="0">
                  <c:v>Early career  (13)</c:v>
                </c:pt>
                <c:pt idx="1">
                  <c:v>Mid-career  (67)</c:v>
                </c:pt>
                <c:pt idx="2">
                  <c:v>Late career (203)</c:v>
                </c:pt>
                <c:pt idx="3">
                  <c:v>Retired or Professor Emeritus (8)</c:v>
                </c:pt>
                <c:pt idx="4">
                  <c:v>Other (4)</c:v>
                </c:pt>
                <c:pt idx="5">
                  <c:v>Missing (39)</c:v>
                </c:pt>
              </c:strCache>
            </c:strRef>
          </c:cat>
          <c:val>
            <c:numRef>
              <c:f>Sheet5!$B$34:$B$39</c:f>
              <c:numCache>
                <c:formatCode>0%</c:formatCode>
                <c:ptCount val="6"/>
                <c:pt idx="0">
                  <c:v>4.4067796610169491E-2</c:v>
                </c:pt>
                <c:pt idx="1">
                  <c:v>0.22711864406779661</c:v>
                </c:pt>
                <c:pt idx="2">
                  <c:v>0.68813559322033901</c:v>
                </c:pt>
                <c:pt idx="3">
                  <c:v>2.7118644067796609E-2</c:v>
                </c:pt>
                <c:pt idx="4">
                  <c:v>1.3559322033898305E-2</c:v>
                </c:pt>
                <c:pt idx="5">
                  <c:v>0.13220338983050847</c:v>
                </c:pt>
              </c:numCache>
            </c:numRef>
          </c:val>
          <c:extLst>
            <c:ext xmlns:c16="http://schemas.microsoft.com/office/drawing/2014/chart" uri="{C3380CC4-5D6E-409C-BE32-E72D297353CC}">
              <c16:uniqueId val="{00000000-80AE-4FE5-8A1E-17CB480370BC}"/>
            </c:ext>
          </c:extLst>
        </c:ser>
        <c:dLbls>
          <c:dLblPos val="outEnd"/>
          <c:showLegendKey val="0"/>
          <c:showVal val="1"/>
          <c:showCatName val="0"/>
          <c:showSerName val="0"/>
          <c:showPercent val="0"/>
          <c:showBubbleSize val="0"/>
        </c:dLbls>
        <c:gapWidth val="30"/>
        <c:overlap val="-27"/>
        <c:axId val="1348157616"/>
        <c:axId val="1348159056"/>
      </c:barChart>
      <c:catAx>
        <c:axId val="134815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348159056"/>
        <c:crosses val="autoZero"/>
        <c:auto val="1"/>
        <c:lblAlgn val="ctr"/>
        <c:lblOffset val="100"/>
        <c:noMultiLvlLbl val="0"/>
      </c:catAx>
      <c:valAx>
        <c:axId val="1348159056"/>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15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79814155810674E-2"/>
          <c:y val="4.1237113402061855E-2"/>
          <c:w val="0.92908370412268526"/>
          <c:h val="0.6538052401200227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2-DDA3-4B33-AFF3-85FCEB5CE19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DA3-4B33-AFF3-85FCEB5CE19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DDA3-4B33-AFF3-85FCEB5CE19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DA3-4B33-AFF3-85FCEB5CE19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DDA3-4B33-AFF3-85FCEB5CE19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7-DDA3-4B33-AFF3-85FCEB5CE193}"/>
              </c:ext>
            </c:extLst>
          </c:dPt>
          <c:dPt>
            <c:idx val="6"/>
            <c:invertIfNegative val="0"/>
            <c:bubble3D val="0"/>
            <c:spPr>
              <a:solidFill>
                <a:srgbClr val="FF0000"/>
              </a:solidFill>
              <a:ln>
                <a:noFill/>
              </a:ln>
              <a:effectLst/>
            </c:spPr>
            <c:extLst>
              <c:ext xmlns:c16="http://schemas.microsoft.com/office/drawing/2014/chart" uri="{C3380CC4-5D6E-409C-BE32-E72D297353CC}">
                <c16:uniqueId val="{00000008-DDA3-4B33-AFF3-85FCEB5CE19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Sheet3!$A$2:$A$9</c:f>
              <c:strCache>
                <c:ptCount val="8"/>
                <c:pt idx="0">
                  <c:v>Named as individual co-authors (59)</c:v>
                </c:pt>
                <c:pt idx="1">
                  <c:v>Included in group authorship (19)</c:v>
                </c:pt>
                <c:pt idx="2">
                  <c:v>Named in the acknowledgement section (154)</c:v>
                </c:pt>
                <c:pt idx="3">
                  <c:v>Acknowledged in the body of the manuscript (9)</c:v>
                </c:pt>
                <c:pt idx="4">
                  <c:v>Co-authors on/ acknowledged in ancillary research material (5)</c:v>
                </c:pt>
                <c:pt idx="5">
                  <c:v>Not applicable: patient or public partners elected not to be acknowledged (35)</c:v>
                </c:pt>
                <c:pt idx="6">
                  <c:v>Unsure or unclear (5)</c:v>
                </c:pt>
                <c:pt idx="7">
                  <c:v>None of the above (70)</c:v>
                </c:pt>
              </c:strCache>
            </c:strRef>
          </c:cat>
          <c:val>
            <c:numRef>
              <c:f>Sheet3!$B$2:$B$9</c:f>
              <c:numCache>
                <c:formatCode>0%</c:formatCode>
                <c:ptCount val="8"/>
                <c:pt idx="0">
                  <c:v>0.19666666666666666</c:v>
                </c:pt>
                <c:pt idx="1">
                  <c:v>6.3333333333333339E-2</c:v>
                </c:pt>
                <c:pt idx="2">
                  <c:v>0.51333333333333331</c:v>
                </c:pt>
                <c:pt idx="3">
                  <c:v>0.03</c:v>
                </c:pt>
                <c:pt idx="4">
                  <c:v>1.6666666666666666E-2</c:v>
                </c:pt>
                <c:pt idx="5">
                  <c:v>0.11666666666666667</c:v>
                </c:pt>
                <c:pt idx="6">
                  <c:v>1.6666666666666666E-2</c:v>
                </c:pt>
                <c:pt idx="7">
                  <c:v>0.23333333333333334</c:v>
                </c:pt>
              </c:numCache>
            </c:numRef>
          </c:val>
          <c:extLst>
            <c:ext xmlns:c16="http://schemas.microsoft.com/office/drawing/2014/chart" uri="{C3380CC4-5D6E-409C-BE32-E72D297353CC}">
              <c16:uniqueId val="{00000000-FC09-488E-8BA0-16AB00773185}"/>
            </c:ext>
          </c:extLst>
        </c:ser>
        <c:dLbls>
          <c:showLegendKey val="0"/>
          <c:showVal val="1"/>
          <c:showCatName val="0"/>
          <c:showSerName val="0"/>
          <c:showPercent val="0"/>
          <c:showBubbleSize val="0"/>
        </c:dLbls>
        <c:gapWidth val="30"/>
        <c:overlap val="-27"/>
        <c:axId val="1464763008"/>
        <c:axId val="1459877104"/>
      </c:barChart>
      <c:catAx>
        <c:axId val="146476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59877104"/>
        <c:crosses val="autoZero"/>
        <c:auto val="1"/>
        <c:lblAlgn val="ctr"/>
        <c:lblOffset val="100"/>
        <c:noMultiLvlLbl val="0"/>
      </c:catAx>
      <c:valAx>
        <c:axId val="1459877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476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1-BF96-408C-9AFE-4DD90DFC3B00}"/>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BF96-408C-9AFE-4DD90DFC3B0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BF96-408C-9AFE-4DD90DFC3B0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'[last chart.xlsx]Sheet4'!$A$1:$A$3</c:f>
              <c:strCache>
                <c:ptCount val="3"/>
                <c:pt idx="0">
                  <c:v>Yes (132)</c:v>
                </c:pt>
                <c:pt idx="1">
                  <c:v>No (158)</c:v>
                </c:pt>
                <c:pt idx="2">
                  <c:v>I don’t know/Unclear (10) </c:v>
                </c:pt>
              </c:strCache>
            </c:strRef>
          </c:cat>
          <c:val>
            <c:numRef>
              <c:f>'[last chart.xlsx]Sheet4'!$B$1:$B$3</c:f>
              <c:numCache>
                <c:formatCode>0%</c:formatCode>
                <c:ptCount val="3"/>
                <c:pt idx="0">
                  <c:v>0.44</c:v>
                </c:pt>
                <c:pt idx="1">
                  <c:v>0.52666666666666662</c:v>
                </c:pt>
                <c:pt idx="2">
                  <c:v>3.3333333333333333E-2</c:v>
                </c:pt>
              </c:numCache>
            </c:numRef>
          </c:val>
          <c:extLst>
            <c:ext xmlns:c16="http://schemas.microsoft.com/office/drawing/2014/chart" uri="{C3380CC4-5D6E-409C-BE32-E72D297353CC}">
              <c16:uniqueId val="{00000006-BF96-408C-9AFE-4DD90DFC3B00}"/>
            </c:ext>
          </c:extLst>
        </c:ser>
        <c:dLbls>
          <c:showLegendKey val="0"/>
          <c:showVal val="0"/>
          <c:showCatName val="0"/>
          <c:showSerName val="0"/>
          <c:showPercent val="0"/>
          <c:showBubbleSize val="0"/>
        </c:dLbls>
        <c:gapWidth val="100"/>
        <c:axId val="1001938240"/>
        <c:axId val="1001925760"/>
      </c:barChart>
      <c:catAx>
        <c:axId val="1001938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925760"/>
        <c:crosses val="autoZero"/>
        <c:auto val="1"/>
        <c:lblAlgn val="ctr"/>
        <c:lblOffset val="100"/>
        <c:noMultiLvlLbl val="0"/>
      </c:catAx>
      <c:valAx>
        <c:axId val="1001925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93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A20F-43C5-89CD-74092E8C112D}"/>
              </c:ext>
            </c:extLst>
          </c:dPt>
          <c:dPt>
            <c:idx val="1"/>
            <c:invertIfNegative val="0"/>
            <c:bubble3D val="0"/>
            <c:spPr>
              <a:solidFill>
                <a:schemeClr val="tx1"/>
              </a:solidFill>
              <a:ln>
                <a:noFill/>
              </a:ln>
              <a:effectLst/>
            </c:spPr>
            <c:extLst>
              <c:ext xmlns:c16="http://schemas.microsoft.com/office/drawing/2014/chart" uri="{C3380CC4-5D6E-409C-BE32-E72D297353CC}">
                <c16:uniqueId val="{00000002-A20F-43C5-89CD-74092E8C112D}"/>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A20F-43C5-89CD-74092E8C112D}"/>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4-A20F-43C5-89CD-74092E8C112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'[last chart.xlsx]Sheet4'!$A$12:$A$15</c:f>
              <c:strCache>
                <c:ptCount val="4"/>
                <c:pt idx="0">
                  <c:v>Yes (i.e., always, sometimes) (186)</c:v>
                </c:pt>
                <c:pt idx="1">
                  <c:v>No (73)</c:v>
                </c:pt>
                <c:pt idx="2">
                  <c:v>Not applicable (i.e., no expenses were incurred by patient and public partners)(35)</c:v>
                </c:pt>
                <c:pt idx="3">
                  <c:v>I don’t know (9)</c:v>
                </c:pt>
              </c:strCache>
            </c:strRef>
          </c:cat>
          <c:val>
            <c:numRef>
              <c:f>'[last chart.xlsx]Sheet4'!$B$12:$B$15</c:f>
              <c:numCache>
                <c:formatCode>0%</c:formatCode>
                <c:ptCount val="4"/>
                <c:pt idx="0">
                  <c:v>0.61386138613861385</c:v>
                </c:pt>
                <c:pt idx="1">
                  <c:v>0.24092409240924093</c:v>
                </c:pt>
                <c:pt idx="2">
                  <c:v>0.11551155115511551</c:v>
                </c:pt>
                <c:pt idx="3">
                  <c:v>2.9702970297029702E-2</c:v>
                </c:pt>
              </c:numCache>
            </c:numRef>
          </c:val>
          <c:extLst>
            <c:ext xmlns:c16="http://schemas.microsoft.com/office/drawing/2014/chart" uri="{C3380CC4-5D6E-409C-BE32-E72D297353CC}">
              <c16:uniqueId val="{00000000-A20F-43C5-89CD-74092E8C112D}"/>
            </c:ext>
          </c:extLst>
        </c:ser>
        <c:dLbls>
          <c:dLblPos val="outEnd"/>
          <c:showLegendKey val="0"/>
          <c:showVal val="1"/>
          <c:showCatName val="0"/>
          <c:showSerName val="0"/>
          <c:showPercent val="0"/>
          <c:showBubbleSize val="0"/>
        </c:dLbls>
        <c:gapWidth val="30"/>
        <c:overlap val="-27"/>
        <c:axId val="1463533760"/>
        <c:axId val="1463562080"/>
      </c:barChart>
      <c:catAx>
        <c:axId val="146353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562080"/>
        <c:crosses val="autoZero"/>
        <c:auto val="1"/>
        <c:lblAlgn val="ctr"/>
        <c:lblOffset val="100"/>
        <c:noMultiLvlLbl val="0"/>
      </c:catAx>
      <c:valAx>
        <c:axId val="1463562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53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Sheet2!$A$14</c:f>
              <c:strCache>
                <c:ptCount val="1"/>
                <c:pt idx="0">
                  <c:v>Recognition, remuneration and reimbursement (n=83)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Sheet2!$B$14</c:f>
              <c:numCache>
                <c:formatCode>0%</c:formatCode>
                <c:ptCount val="1"/>
                <c:pt idx="0">
                  <c:v>0.3029197080291971</c:v>
                </c:pt>
              </c:numCache>
            </c:numRef>
          </c:val>
          <c:extLst>
            <c:ext xmlns:c16="http://schemas.microsoft.com/office/drawing/2014/chart" uri="{C3380CC4-5D6E-409C-BE32-E72D297353CC}">
              <c16:uniqueId val="{00000000-FAB2-452D-81F4-1485327FB74F}"/>
            </c:ext>
          </c:extLst>
        </c:ser>
        <c:ser>
          <c:idx val="1"/>
          <c:order val="1"/>
          <c:tx>
            <c:strRef>
              <c:f>Sheet2!$A$15</c:f>
              <c:strCache>
                <c:ptCount val="1"/>
                <c:pt idx="0">
                  <c:v>Remuneration and reimbursement only (n=24)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Sheet2!$B$15</c:f>
              <c:numCache>
                <c:formatCode>0%</c:formatCode>
                <c:ptCount val="1"/>
                <c:pt idx="0">
                  <c:v>8.7591240875912413E-2</c:v>
                </c:pt>
              </c:numCache>
            </c:numRef>
          </c:val>
          <c:extLst>
            <c:ext xmlns:c16="http://schemas.microsoft.com/office/drawing/2014/chart" uri="{C3380CC4-5D6E-409C-BE32-E72D297353CC}">
              <c16:uniqueId val="{00000001-FAB2-452D-81F4-1485327FB74F}"/>
            </c:ext>
          </c:extLst>
        </c:ser>
        <c:ser>
          <c:idx val="2"/>
          <c:order val="2"/>
          <c:tx>
            <c:strRef>
              <c:f>Sheet2!$A$16</c:f>
              <c:strCache>
                <c:ptCount val="1"/>
                <c:pt idx="0">
                  <c:v>Recognition and reimbursement only (n=42)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Sheet2!$B$16</c:f>
              <c:numCache>
                <c:formatCode>0%</c:formatCode>
                <c:ptCount val="1"/>
                <c:pt idx="0">
                  <c:v>0.15328467153284672</c:v>
                </c:pt>
              </c:numCache>
            </c:numRef>
          </c:val>
          <c:extLst>
            <c:ext xmlns:c16="http://schemas.microsoft.com/office/drawing/2014/chart" uri="{C3380CC4-5D6E-409C-BE32-E72D297353CC}">
              <c16:uniqueId val="{00000002-FAB2-452D-81F4-1485327FB74F}"/>
            </c:ext>
          </c:extLst>
        </c:ser>
        <c:ser>
          <c:idx val="3"/>
          <c:order val="3"/>
          <c:tx>
            <c:strRef>
              <c:f>Sheet2!$A$17</c:f>
              <c:strCache>
                <c:ptCount val="1"/>
                <c:pt idx="0">
                  <c:v>Recognition and remuneration only (n=11)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Sheet2!$B$17</c:f>
              <c:numCache>
                <c:formatCode>0%</c:formatCode>
                <c:ptCount val="1"/>
                <c:pt idx="0">
                  <c:v>4.0145985401459854E-2</c:v>
                </c:pt>
              </c:numCache>
            </c:numRef>
          </c:val>
          <c:extLst>
            <c:ext xmlns:c16="http://schemas.microsoft.com/office/drawing/2014/chart" uri="{C3380CC4-5D6E-409C-BE32-E72D297353CC}">
              <c16:uniqueId val="{00000003-FAB2-452D-81F4-1485327FB74F}"/>
            </c:ext>
          </c:extLst>
        </c:ser>
        <c:ser>
          <c:idx val="4"/>
          <c:order val="4"/>
          <c:tx>
            <c:strRef>
              <c:f>Sheet2!$A$18</c:f>
              <c:strCache>
                <c:ptCount val="1"/>
                <c:pt idx="0">
                  <c:v>Reimbursement only (n=24)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Sheet2!$B$18</c:f>
              <c:numCache>
                <c:formatCode>0%</c:formatCode>
                <c:ptCount val="1"/>
                <c:pt idx="0">
                  <c:v>8.7591240875912413E-2</c:v>
                </c:pt>
              </c:numCache>
            </c:numRef>
          </c:val>
          <c:extLst>
            <c:ext xmlns:c16="http://schemas.microsoft.com/office/drawing/2014/chart" uri="{C3380CC4-5D6E-409C-BE32-E72D297353CC}">
              <c16:uniqueId val="{00000004-FAB2-452D-81F4-1485327FB74F}"/>
            </c:ext>
          </c:extLst>
        </c:ser>
        <c:ser>
          <c:idx val="5"/>
          <c:order val="5"/>
          <c:tx>
            <c:strRef>
              <c:f>Sheet2!$A$19</c:f>
              <c:strCache>
                <c:ptCount val="1"/>
                <c:pt idx="0">
                  <c:v>Remuneration only (n=9)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Sheet2!$B$19</c:f>
              <c:numCache>
                <c:formatCode>0%</c:formatCode>
                <c:ptCount val="1"/>
                <c:pt idx="0">
                  <c:v>3.2846715328467155E-2</c:v>
                </c:pt>
              </c:numCache>
            </c:numRef>
          </c:val>
          <c:extLst>
            <c:ext xmlns:c16="http://schemas.microsoft.com/office/drawing/2014/chart" uri="{C3380CC4-5D6E-409C-BE32-E72D297353CC}">
              <c16:uniqueId val="{00000005-FAB2-452D-81F4-1485327FB74F}"/>
            </c:ext>
          </c:extLst>
        </c:ser>
        <c:ser>
          <c:idx val="6"/>
          <c:order val="6"/>
          <c:tx>
            <c:strRef>
              <c:f>Sheet2!$A$20</c:f>
              <c:strCache>
                <c:ptCount val="1"/>
                <c:pt idx="0">
                  <c:v>Recognition only (n=40)</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Sheet2!$B$20</c:f>
              <c:numCache>
                <c:formatCode>0%</c:formatCode>
                <c:ptCount val="1"/>
                <c:pt idx="0">
                  <c:v>0.145985401459854</c:v>
                </c:pt>
              </c:numCache>
            </c:numRef>
          </c:val>
          <c:extLst>
            <c:ext xmlns:c16="http://schemas.microsoft.com/office/drawing/2014/chart" uri="{C3380CC4-5D6E-409C-BE32-E72D297353CC}">
              <c16:uniqueId val="{00000006-FAB2-452D-81F4-1485327FB74F}"/>
            </c:ext>
          </c:extLst>
        </c:ser>
        <c:ser>
          <c:idx val="7"/>
          <c:order val="7"/>
          <c:tx>
            <c:strRef>
              <c:f>Sheet2!$A$21</c:f>
              <c:strCache>
                <c:ptCount val="1"/>
                <c:pt idx="0">
                  <c:v>None (n=41)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c:f>
              <c:numCache>
                <c:formatCode>General</c:formatCode>
                <c:ptCount val="1"/>
              </c:numCache>
            </c:numRef>
          </c:cat>
          <c:val>
            <c:numRef>
              <c:f>Sheet2!$B$21</c:f>
              <c:numCache>
                <c:formatCode>0%</c:formatCode>
                <c:ptCount val="1"/>
                <c:pt idx="0">
                  <c:v>0.14963503649635038</c:v>
                </c:pt>
              </c:numCache>
            </c:numRef>
          </c:val>
          <c:extLst>
            <c:ext xmlns:c16="http://schemas.microsoft.com/office/drawing/2014/chart" uri="{C3380CC4-5D6E-409C-BE32-E72D297353CC}">
              <c16:uniqueId val="{00000007-FAB2-452D-81F4-1485327FB74F}"/>
            </c:ext>
          </c:extLst>
        </c:ser>
        <c:dLbls>
          <c:dLblPos val="outEnd"/>
          <c:showLegendKey val="0"/>
          <c:showVal val="1"/>
          <c:showCatName val="0"/>
          <c:showSerName val="0"/>
          <c:showPercent val="0"/>
          <c:showBubbleSize val="0"/>
        </c:dLbls>
        <c:gapWidth val="219"/>
        <c:overlap val="-27"/>
        <c:axId val="588223007"/>
        <c:axId val="588223487"/>
      </c:barChart>
      <c:catAx>
        <c:axId val="588223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223487"/>
        <c:crosses val="autoZero"/>
        <c:auto val="1"/>
        <c:lblAlgn val="ctr"/>
        <c:lblOffset val="100"/>
        <c:noMultiLvlLbl val="0"/>
      </c:catAx>
      <c:valAx>
        <c:axId val="5882234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22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D7A5707-C4EE-A645-A715-AB95D57DBA91}" type="datetimeFigureOut">
              <a:rPr lang="en-US" smtClean="0"/>
              <a:pPr/>
              <a:t>11/5/2024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6E5706C-0F18-0D4D-816F-EBBB366F2CFB}" type="slidenum">
              <a:rPr lang="en-US" smtClean="0"/>
              <a:pPr/>
              <a:t>‹#›</a:t>
            </a:fld>
            <a:endParaRPr lang="en-US"/>
          </a:p>
        </p:txBody>
      </p:sp>
    </p:spTree>
    <p:extLst>
      <p:ext uri="{BB962C8B-B14F-4D97-AF65-F5344CB8AC3E}">
        <p14:creationId xmlns:p14="http://schemas.microsoft.com/office/powerpoint/2010/main" val="462064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69E32F-555A-4363-B840-9B13883BA53C}" type="datetimeFigureOut">
              <a:rPr lang="en-CA" smtClean="0"/>
              <a:pPr/>
              <a:t>2024-11-05</a:t>
            </a:fld>
            <a:endParaRPr lang="en-C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57D9047-80D4-4982-A992-13074D976FC0}" type="slidenum">
              <a:rPr lang="en-CA" smtClean="0"/>
              <a:pPr/>
              <a:t>‹#›</a:t>
            </a:fld>
            <a:endParaRPr lang="en-CA"/>
          </a:p>
        </p:txBody>
      </p:sp>
    </p:spTree>
    <p:extLst>
      <p:ext uri="{BB962C8B-B14F-4D97-AF65-F5344CB8AC3E}">
        <p14:creationId xmlns:p14="http://schemas.microsoft.com/office/powerpoint/2010/main" val="20593386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7D9047-80D4-4982-A992-13074D976FC0}" type="slidenum">
              <a:rPr lang="en-CA" smtClean="0"/>
              <a:pPr/>
              <a:t>1</a:t>
            </a:fld>
            <a:endParaRPr lang="en-CA"/>
          </a:p>
        </p:txBody>
      </p:sp>
    </p:spTree>
    <p:extLst>
      <p:ext uri="{BB962C8B-B14F-4D97-AF65-F5344CB8AC3E}">
        <p14:creationId xmlns:p14="http://schemas.microsoft.com/office/powerpoint/2010/main" val="122556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and Public Involvement (PPI), which for the purposes of this talk I will be using synonymously with patient engagement or consumer engagement, is increasingly advocated for in clinical trials, and health research more generally. Indeed, the latest edition of the Declaration of Helsinki puts patient and community engagement front and </a:t>
            </a:r>
            <a:r>
              <a:rPr lang="en-US" dirty="0" err="1"/>
              <a:t>centre</a:t>
            </a:r>
            <a:r>
              <a:rPr lang="en-US" dirty="0"/>
              <a:t> as a component of ethical research.</a:t>
            </a:r>
          </a:p>
          <a:p>
            <a:endParaRPr lang="en-US" dirty="0"/>
          </a:p>
          <a:p>
            <a:r>
              <a:rPr lang="en-US" dirty="0"/>
              <a:t>ENDORSED by WMA</a:t>
            </a:r>
            <a:endParaRPr lang="en-GB"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2</a:t>
            </a:fld>
            <a:endParaRPr lang="en-CA"/>
          </a:p>
        </p:txBody>
      </p:sp>
    </p:spTree>
    <p:extLst>
      <p:ext uri="{BB962C8B-B14F-4D97-AF65-F5344CB8AC3E}">
        <p14:creationId xmlns:p14="http://schemas.microsoft.com/office/powerpoint/2010/main" val="398210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flag equity here!!! Or EDI</a:t>
            </a:r>
            <a:endParaRPr lang="en-GB"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3</a:t>
            </a:fld>
            <a:endParaRPr lang="en-CA"/>
          </a:p>
        </p:txBody>
      </p:sp>
    </p:spTree>
    <p:extLst>
      <p:ext uri="{BB962C8B-B14F-4D97-AF65-F5344CB8AC3E}">
        <p14:creationId xmlns:p14="http://schemas.microsoft.com/office/powerpoint/2010/main" val="118264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CA" sz="1200" b="0" i="0" kern="1200" dirty="0">
              <a:solidFill>
                <a:schemeClr val="tx1"/>
              </a:solidFill>
              <a:effectLst/>
              <a:latin typeface="+mn-lt"/>
              <a:ea typeface="Calibri"/>
              <a:cs typeface="Calibri"/>
            </a:endParaRPr>
          </a:p>
          <a:p>
            <a:pPr rtl="0" fontAlgn="base"/>
            <a:endParaRPr lang="en-CA" sz="1200" b="0" i="0" kern="1200" dirty="0">
              <a:solidFill>
                <a:schemeClr val="tx1"/>
              </a:solidFill>
              <a:effectLst/>
              <a:latin typeface="+mn-lt"/>
              <a:ea typeface="+mn-ea"/>
              <a:cs typeface="+mn-cs"/>
            </a:endParaRPr>
          </a:p>
          <a:p>
            <a:pPr rtl="0" fontAlgn="base"/>
            <a:r>
              <a:rPr lang="en-CA"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4</a:t>
            </a:fld>
            <a:endParaRPr lang="en-CA"/>
          </a:p>
        </p:txBody>
      </p:sp>
    </p:spTree>
    <p:extLst>
      <p:ext uri="{BB962C8B-B14F-4D97-AF65-F5344CB8AC3E}">
        <p14:creationId xmlns:p14="http://schemas.microsoft.com/office/powerpoint/2010/main" val="220394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currently lack data from </a:t>
            </a:r>
            <a:r>
              <a:rPr lang="en-US" sz="1200" u="sng" dirty="0"/>
              <a:t>trialists</a:t>
            </a:r>
            <a:r>
              <a:rPr lang="en-US" sz="1200" dirty="0"/>
              <a:t> themselves regarding their recognition, remuneration and reimbursement practices</a:t>
            </a:r>
          </a:p>
          <a:p>
            <a:endParaRPr lang="en-CA"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5</a:t>
            </a:fld>
            <a:endParaRPr lang="en-CA"/>
          </a:p>
        </p:txBody>
      </p:sp>
    </p:spTree>
    <p:extLst>
      <p:ext uri="{BB962C8B-B14F-4D97-AF65-F5344CB8AC3E}">
        <p14:creationId xmlns:p14="http://schemas.microsoft.com/office/powerpoint/2010/main" val="402357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7</a:t>
            </a:fld>
            <a:endParaRPr lang="en-CA"/>
          </a:p>
        </p:txBody>
      </p:sp>
    </p:spTree>
    <p:extLst>
      <p:ext uri="{BB962C8B-B14F-4D97-AF65-F5344CB8AC3E}">
        <p14:creationId xmlns:p14="http://schemas.microsoft.com/office/powerpoint/2010/main" val="404402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8</a:t>
            </a:fld>
            <a:endParaRPr lang="en-CA"/>
          </a:p>
        </p:txBody>
      </p:sp>
    </p:spTree>
    <p:extLst>
      <p:ext uri="{BB962C8B-B14F-4D97-AF65-F5344CB8AC3E}">
        <p14:creationId xmlns:p14="http://schemas.microsoft.com/office/powerpoint/2010/main" val="339100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7D9047-80D4-4982-A992-13074D976FC0}" type="slidenum">
              <a:rPr lang="en-CA" smtClean="0"/>
              <a:pPr/>
              <a:t>11</a:t>
            </a:fld>
            <a:endParaRPr lang="en-CA"/>
          </a:p>
        </p:txBody>
      </p:sp>
    </p:spTree>
    <p:extLst>
      <p:ext uri="{BB962C8B-B14F-4D97-AF65-F5344CB8AC3E}">
        <p14:creationId xmlns:p14="http://schemas.microsoft.com/office/powerpoint/2010/main" val="3746233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B24CCB-57E3-904A-B132-26EE5155C84A}"/>
              </a:ext>
            </a:extLst>
          </p:cNvPr>
          <p:cNvSpPr/>
          <p:nvPr userDrawn="1"/>
        </p:nvSpPr>
        <p:spPr>
          <a:xfrm>
            <a:off x="0" y="0"/>
            <a:ext cx="9144000"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42305094-6851-6F47-AB6F-0ADD472FC844}"/>
              </a:ext>
            </a:extLst>
          </p:cNvPr>
          <p:cNvSpPr/>
          <p:nvPr userDrawn="1"/>
        </p:nvSpPr>
        <p:spPr>
          <a:xfrm>
            <a:off x="0" y="-75673"/>
            <a:ext cx="9144000" cy="4294922"/>
          </a:xfrm>
          <a:prstGeom prst="rect">
            <a:avLst/>
          </a:prstGeom>
          <a:solidFill>
            <a:srgbClr val="295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hasCustomPrompt="1"/>
          </p:nvPr>
        </p:nvSpPr>
        <p:spPr>
          <a:xfrm>
            <a:off x="647271" y="1528197"/>
            <a:ext cx="3924729" cy="4341553"/>
          </a:xfrm>
          <a:prstGeom prst="rect">
            <a:avLst/>
          </a:prstGeom>
        </p:spPr>
        <p:txBody>
          <a:bodyPr wrap="square" lIns="0" tIns="0" rIns="0" bIns="0" anchor="t" anchorCtr="0">
            <a:noAutofit/>
          </a:bodyPr>
          <a:lstStyle>
            <a:lvl1pPr>
              <a:lnSpc>
                <a:spcPct val="80000"/>
              </a:lnSpc>
              <a:defRPr sz="3600" b="1" cap="none" spc="0" baseline="0">
                <a:solidFill>
                  <a:schemeClr val="bg2"/>
                </a:solidFill>
                <a:latin typeface="Arial"/>
                <a:cs typeface="Arial"/>
              </a:defRPr>
            </a:lvl1pPr>
          </a:lstStyle>
          <a:p>
            <a:r>
              <a:rPr lang="en-US"/>
              <a:t>Click to edit master title style</a:t>
            </a:r>
          </a:p>
        </p:txBody>
      </p:sp>
      <p:sp>
        <p:nvSpPr>
          <p:cNvPr id="3" name="Subtitle 2"/>
          <p:cNvSpPr>
            <a:spLocks noGrp="1"/>
          </p:cNvSpPr>
          <p:nvPr>
            <p:ph type="subTitle" idx="1" hasCustomPrompt="1"/>
          </p:nvPr>
        </p:nvSpPr>
        <p:spPr>
          <a:xfrm>
            <a:off x="647271" y="2714550"/>
            <a:ext cx="3770646" cy="858954"/>
          </a:xfrm>
          <a:prstGeom prst="rect">
            <a:avLst/>
          </a:prstGeom>
        </p:spPr>
        <p:txBody>
          <a:bodyPr wrap="square" lIns="0" tIns="0" rIns="0" bIns="0" anchor="t" anchorCtr="0">
            <a:normAutofit/>
          </a:bodyPr>
          <a:lstStyle>
            <a:lvl1pPr marL="0" indent="0" algn="l">
              <a:lnSpc>
                <a:spcPct val="80000"/>
              </a:lnSpc>
              <a:spcAft>
                <a:spcPts val="0"/>
              </a:spcAft>
              <a:buNone/>
              <a:defRPr sz="2400" b="0" i="0" cap="none" spc="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99EB0692-DBD7-4523-A89D-6B038902D781}"/>
              </a:ext>
            </a:extLst>
          </p:cNvPr>
          <p:cNvPicPr>
            <a:picLocks noChangeAspect="1"/>
          </p:cNvPicPr>
          <p:nvPr userDrawn="1"/>
        </p:nvPicPr>
        <p:blipFill>
          <a:blip r:embed="rId2"/>
          <a:stretch>
            <a:fillRect/>
          </a:stretch>
        </p:blipFill>
        <p:spPr>
          <a:xfrm>
            <a:off x="-88517" y="4131083"/>
            <a:ext cx="9144000" cy="1693333"/>
          </a:xfrm>
          <a:prstGeom prst="rect">
            <a:avLst/>
          </a:prstGeom>
        </p:spPr>
      </p:pic>
    </p:spTree>
    <p:extLst>
      <p:ext uri="{BB962C8B-B14F-4D97-AF65-F5344CB8AC3E}">
        <p14:creationId xmlns:p14="http://schemas.microsoft.com/office/powerpoint/2010/main" val="282222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  Content Page_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4114800" cy="3567113"/>
          </a:xfrm>
        </p:spPr>
        <p:txBody>
          <a:bodyPr/>
          <a:lstStyle>
            <a:lvl1pPr marL="342900" indent="-3429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4775200" y="1200150"/>
            <a:ext cx="4114800" cy="3567113"/>
          </a:xfrm>
        </p:spPr>
        <p:txBody>
          <a:bodyPr/>
          <a:lstStyle>
            <a:lvl1pPr marL="342900" indent="-3429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457200" y="183498"/>
            <a:ext cx="8229600" cy="6792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EC09B39-2EA0-6943-B085-BEED457DBA87}"/>
              </a:ext>
            </a:extLst>
          </p:cNvPr>
          <p:cNvSpPr>
            <a:spLocks noGrp="1"/>
          </p:cNvSpPr>
          <p:nvPr>
            <p:ph type="sldNum" sz="quarter" idx="4"/>
          </p:nvPr>
        </p:nvSpPr>
        <p:spPr>
          <a:xfrm>
            <a:off x="7434695" y="4766334"/>
            <a:ext cx="507282" cy="273844"/>
          </a:xfrm>
          <a:prstGeom prst="rect">
            <a:avLst/>
          </a:prstGeom>
        </p:spPr>
        <p:txBody>
          <a:bodyPr vert="horz" lIns="91440" tIns="45720" rIns="91440" bIns="45720" rtlCol="0" anchor="ctr"/>
          <a:lstStyle>
            <a:lvl1pPr algn="r">
              <a:defRPr sz="750">
                <a:solidFill>
                  <a:schemeClr val="tx1">
                    <a:lumMod val="60000"/>
                    <a:lumOff val="40000"/>
                  </a:schemeClr>
                </a:solidFill>
              </a:defRPr>
            </a:lvl1pPr>
          </a:lstStyle>
          <a:p>
            <a:r>
              <a:rPr lang="en-US" dirty="0"/>
              <a:t>Page </a:t>
            </a:r>
            <a:fld id="{127D9164-07AF-9947-BAED-B5CA6D2A48F4}" type="slidenum">
              <a:rPr lang="en-US" smtClean="0"/>
              <a:pPr/>
              <a:t>‹#›</a:t>
            </a:fld>
            <a:endParaRPr lang="en-US" dirty="0"/>
          </a:p>
        </p:txBody>
      </p:sp>
      <p:sp>
        <p:nvSpPr>
          <p:cNvPr id="10" name="Date Placeholder 3">
            <a:extLst>
              <a:ext uri="{FF2B5EF4-FFF2-40B4-BE49-F238E27FC236}">
                <a16:creationId xmlns:a16="http://schemas.microsoft.com/office/drawing/2014/main" id="{09ED855A-F3F0-C74F-B38B-21C010D4530D}"/>
              </a:ext>
            </a:extLst>
          </p:cNvPr>
          <p:cNvSpPr>
            <a:spLocks noGrp="1"/>
          </p:cNvSpPr>
          <p:nvPr>
            <p:ph type="dt" sz="half" idx="2"/>
          </p:nvPr>
        </p:nvSpPr>
        <p:spPr>
          <a:xfrm>
            <a:off x="481691" y="4766334"/>
            <a:ext cx="1507548" cy="273844"/>
          </a:xfrm>
          <a:prstGeom prst="rect">
            <a:avLst/>
          </a:prstGeom>
        </p:spPr>
        <p:txBody>
          <a:bodyPr vert="horz" lIns="91440" tIns="45720" rIns="91440" bIns="45720" rtlCol="0" anchor="ctr"/>
          <a:lstStyle>
            <a:lvl1pPr algn="l">
              <a:defRPr sz="675">
                <a:solidFill>
                  <a:schemeClr val="tx1">
                    <a:tint val="75000"/>
                  </a:schemeClr>
                </a:solidFill>
                <a:latin typeface="Arial"/>
                <a:cs typeface="Arial"/>
              </a:defRPr>
            </a:lvl1pPr>
          </a:lstStyle>
          <a:p>
            <a:r>
              <a:rPr lang="en-US" dirty="0"/>
              <a:t>© 2022 DIA, Inc. All rights reserved.</a:t>
            </a:r>
          </a:p>
        </p:txBody>
      </p:sp>
    </p:spTree>
    <p:extLst>
      <p:ext uri="{BB962C8B-B14F-4D97-AF65-F5344CB8AC3E}">
        <p14:creationId xmlns:p14="http://schemas.microsoft.com/office/powerpoint/2010/main" val="88035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9F24FFEB-8544-E24F-BAB4-4FCA9EF90043}"/>
              </a:ext>
            </a:extLst>
          </p:cNvPr>
          <p:cNvSpPr>
            <a:spLocks noGrp="1"/>
          </p:cNvSpPr>
          <p:nvPr>
            <p:ph type="title" hasCustomPrompt="1"/>
          </p:nvPr>
        </p:nvSpPr>
        <p:spPr>
          <a:xfrm>
            <a:off x="631371" y="102492"/>
            <a:ext cx="7723415" cy="992884"/>
          </a:xfrm>
          <a:prstGeom prst="rect">
            <a:avLst/>
          </a:prstGeom>
        </p:spPr>
        <p:txBody>
          <a:bodyPr vert="horz" lIns="0" tIns="0" rIns="0" bIns="0" rtlCol="0" anchor="b" anchorCtr="0">
            <a:normAutofit/>
          </a:bodyPr>
          <a:lstStyle>
            <a:lvl1pPr>
              <a:defRPr/>
            </a:lvl1pPr>
          </a:lstStyle>
          <a:p>
            <a:r>
              <a:rPr lang="en-US"/>
              <a:t>Click to edit master title </a:t>
            </a:r>
          </a:p>
        </p:txBody>
      </p:sp>
      <p:sp>
        <p:nvSpPr>
          <p:cNvPr id="14" name="Content Placeholder 2">
            <a:extLst>
              <a:ext uri="{FF2B5EF4-FFF2-40B4-BE49-F238E27FC236}">
                <a16:creationId xmlns:a16="http://schemas.microsoft.com/office/drawing/2014/main" id="{3F6A4310-3946-AF45-BBBE-EBCF3DDF8A8A}"/>
              </a:ext>
            </a:extLst>
          </p:cNvPr>
          <p:cNvSpPr>
            <a:spLocks noGrp="1"/>
          </p:cNvSpPr>
          <p:nvPr>
            <p:ph idx="1"/>
          </p:nvPr>
        </p:nvSpPr>
        <p:spPr>
          <a:xfrm>
            <a:off x="647700" y="1348930"/>
            <a:ext cx="7745186" cy="3387810"/>
          </a:xfrm>
          <a:prstGeom prst="rect">
            <a:avLst/>
          </a:prstGeom>
        </p:spPr>
        <p:txBody>
          <a:bodyPr/>
          <a:lstStyle>
            <a:lvl1pPr>
              <a:buClr>
                <a:srgbClr val="4287A3"/>
              </a:buClr>
              <a:buSzPct val="100000"/>
              <a:defRPr sz="2800">
                <a:solidFill>
                  <a:schemeClr val="tx2">
                    <a:lumMod val="75000"/>
                  </a:schemeClr>
                </a:solidFill>
              </a:defRPr>
            </a:lvl1pPr>
            <a:lvl2pPr>
              <a:buClr>
                <a:srgbClr val="4287A3"/>
              </a:buClr>
              <a:buSzPct val="100000"/>
              <a:defRPr sz="2400">
                <a:solidFill>
                  <a:schemeClr val="tx2">
                    <a:lumMod val="75000"/>
                  </a:schemeClr>
                </a:solidFill>
              </a:defRPr>
            </a:lvl2pPr>
            <a:lvl3pPr>
              <a:buClr>
                <a:srgbClr val="4287A3"/>
              </a:buClr>
              <a:buSzPct val="100000"/>
              <a:defRPr sz="2000">
                <a:solidFill>
                  <a:schemeClr val="tx2">
                    <a:lumMod val="75000"/>
                  </a:schemeClr>
                </a:solidFill>
              </a:defRPr>
            </a:lvl3pPr>
            <a:lvl4pPr>
              <a:buClr>
                <a:srgbClr val="4287A3"/>
              </a:buClr>
              <a:buSzPct val="100000"/>
              <a:defRPr sz="1600">
                <a:solidFill>
                  <a:srgbClr val="707273"/>
                </a:solidFill>
              </a:defRPr>
            </a:lvl4pPr>
            <a:lvl5pPr>
              <a:buClr>
                <a:srgbClr val="4287A3"/>
              </a:buClr>
              <a:buSzPct val="100000"/>
              <a:defRPr sz="1400">
                <a:solidFill>
                  <a:srgbClr val="707273"/>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930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ed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647700" y="1346410"/>
            <a:ext cx="3780000" cy="3420929"/>
          </a:xfrm>
          <a:prstGeom prst="rect">
            <a:avLst/>
          </a:prstGeom>
        </p:spPr>
        <p:txBody>
          <a:bodyPr/>
          <a:lstStyle>
            <a:lvl1pPr>
              <a:buClr>
                <a:srgbClr val="4287A3"/>
              </a:buClr>
              <a:buSzPct val="100000"/>
              <a:defRPr sz="2400">
                <a:solidFill>
                  <a:schemeClr val="tx2">
                    <a:lumMod val="75000"/>
                  </a:schemeClr>
                </a:solidFill>
              </a:defRPr>
            </a:lvl1pPr>
            <a:lvl2pPr>
              <a:buClr>
                <a:srgbClr val="4287A3"/>
              </a:buClr>
              <a:buSzPct val="100000"/>
              <a:defRPr sz="2000">
                <a:solidFill>
                  <a:schemeClr val="tx2">
                    <a:lumMod val="75000"/>
                  </a:schemeClr>
                </a:solidFill>
              </a:defRPr>
            </a:lvl2pPr>
            <a:lvl3pPr>
              <a:buClr>
                <a:srgbClr val="4287A3"/>
              </a:buClr>
              <a:buSzPct val="100000"/>
              <a:defRPr sz="1800">
                <a:solidFill>
                  <a:schemeClr val="tx2">
                    <a:lumMod val="75000"/>
                  </a:schemeClr>
                </a:solidFill>
              </a:defRPr>
            </a:lvl3pPr>
            <a:lvl4pPr>
              <a:buClr>
                <a:srgbClr val="4287A3"/>
              </a:buClr>
              <a:buSzPct val="100000"/>
              <a:defRPr sz="1600">
                <a:solidFill>
                  <a:schemeClr val="tx2">
                    <a:lumMod val="75000"/>
                  </a:schemeClr>
                </a:solidFill>
              </a:defRPr>
            </a:lvl4pPr>
            <a:lvl5pPr>
              <a:buClr>
                <a:srgbClr val="4287A3"/>
              </a:buClr>
              <a:buSzPct val="100000"/>
              <a:defRPr sz="1400">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4612886" y="1348930"/>
            <a:ext cx="3780000" cy="3408319"/>
          </a:xfrm>
          <a:prstGeom prst="rect">
            <a:avLst/>
          </a:prstGeom>
        </p:spPr>
        <p:txBody>
          <a:bodyPr/>
          <a:lstStyle>
            <a:lvl1pPr>
              <a:buClr>
                <a:srgbClr val="4287A3"/>
              </a:buClr>
              <a:buSzPct val="100000"/>
              <a:defRPr sz="2400">
                <a:solidFill>
                  <a:schemeClr val="tx2">
                    <a:lumMod val="75000"/>
                  </a:schemeClr>
                </a:solidFill>
              </a:defRPr>
            </a:lvl1pPr>
            <a:lvl2pPr>
              <a:buClr>
                <a:srgbClr val="4287A3"/>
              </a:buClr>
              <a:buSzPct val="100000"/>
              <a:defRPr sz="2000">
                <a:solidFill>
                  <a:schemeClr val="tx2">
                    <a:lumMod val="75000"/>
                  </a:schemeClr>
                </a:solidFill>
              </a:defRPr>
            </a:lvl2pPr>
            <a:lvl3pPr>
              <a:buClr>
                <a:srgbClr val="4287A3"/>
              </a:buClr>
              <a:buSzPct val="100000"/>
              <a:defRPr sz="1800">
                <a:solidFill>
                  <a:schemeClr val="tx2">
                    <a:lumMod val="75000"/>
                  </a:schemeClr>
                </a:solidFill>
              </a:defRPr>
            </a:lvl3pPr>
            <a:lvl4pPr>
              <a:buClr>
                <a:srgbClr val="4287A3"/>
              </a:buClr>
              <a:buSzPct val="100000"/>
              <a:defRPr sz="1600">
                <a:solidFill>
                  <a:schemeClr val="tx2">
                    <a:lumMod val="75000"/>
                  </a:schemeClr>
                </a:solidFill>
              </a:defRPr>
            </a:lvl4pPr>
            <a:lvl5pPr>
              <a:buClr>
                <a:srgbClr val="4287A3"/>
              </a:buClr>
              <a:buSzPct val="100000"/>
              <a:defRPr sz="1400">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DDEC27E2-F435-409C-B088-E1C0B2D9C9CA}"/>
              </a:ext>
            </a:extLst>
          </p:cNvPr>
          <p:cNvSpPr>
            <a:spLocks noGrp="1"/>
          </p:cNvSpPr>
          <p:nvPr>
            <p:ph type="title" hasCustomPrompt="1"/>
          </p:nvPr>
        </p:nvSpPr>
        <p:spPr>
          <a:xfrm>
            <a:off x="631371" y="102492"/>
            <a:ext cx="7723415" cy="992884"/>
          </a:xfrm>
          <a:prstGeom prst="rect">
            <a:avLst/>
          </a:prstGeom>
        </p:spPr>
        <p:txBody>
          <a:bodyPr vert="horz" lIns="0" tIns="0" rIns="0" bIns="0" rtlCol="0" anchor="b" anchorCtr="0">
            <a:normAutofit/>
          </a:bodyPr>
          <a:lstStyle>
            <a:lvl1pPr>
              <a:defRPr/>
            </a:lvl1pPr>
          </a:lstStyle>
          <a:p>
            <a:r>
              <a:rPr lang="en-US"/>
              <a:t>Click to edit master title </a:t>
            </a:r>
          </a:p>
        </p:txBody>
      </p:sp>
    </p:spTree>
    <p:extLst>
      <p:ext uri="{BB962C8B-B14F-4D97-AF65-F5344CB8AC3E}">
        <p14:creationId xmlns:p14="http://schemas.microsoft.com/office/powerpoint/2010/main" val="25441902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ar layout">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5CB865-BF9E-409E-8507-9A592F52D7EF}"/>
              </a:ext>
            </a:extLst>
          </p:cNvPr>
          <p:cNvSpPr/>
          <p:nvPr userDrawn="1"/>
        </p:nvSpPr>
        <p:spPr>
          <a:xfrm>
            <a:off x="-76200" y="-171451"/>
            <a:ext cx="2819400" cy="5389286"/>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6C4A9F1D-6930-4BB8-AFB1-8ED398792436}"/>
              </a:ext>
            </a:extLst>
          </p:cNvPr>
          <p:cNvPicPr>
            <a:picLocks noChangeAspect="1"/>
          </p:cNvPicPr>
          <p:nvPr userDrawn="1"/>
        </p:nvPicPr>
        <p:blipFill rotWithShape="1">
          <a:blip r:embed="rId2"/>
          <a:srcRect r="25442"/>
          <a:stretch/>
        </p:blipFill>
        <p:spPr>
          <a:xfrm>
            <a:off x="-791631" y="-171451"/>
            <a:ext cx="3534832" cy="4619115"/>
          </a:xfrm>
          <a:prstGeom prst="rect">
            <a:avLst/>
          </a:prstGeom>
        </p:spPr>
      </p:pic>
      <p:sp>
        <p:nvSpPr>
          <p:cNvPr id="6" name="Content Placeholder 2">
            <a:extLst>
              <a:ext uri="{FF2B5EF4-FFF2-40B4-BE49-F238E27FC236}">
                <a16:creationId xmlns:a16="http://schemas.microsoft.com/office/drawing/2014/main" id="{CA1778E8-B783-4FDC-B46B-E721FD2E1922}"/>
              </a:ext>
            </a:extLst>
          </p:cNvPr>
          <p:cNvSpPr>
            <a:spLocks noGrp="1"/>
          </p:cNvSpPr>
          <p:nvPr>
            <p:ph idx="1"/>
          </p:nvPr>
        </p:nvSpPr>
        <p:spPr>
          <a:xfrm>
            <a:off x="3225800" y="1348930"/>
            <a:ext cx="5167086" cy="3387810"/>
          </a:xfrm>
          <a:prstGeom prst="rect">
            <a:avLst/>
          </a:prstGeom>
        </p:spPr>
        <p:txBody>
          <a:bodyPr/>
          <a:lstStyle>
            <a:lvl1pPr>
              <a:buClr>
                <a:srgbClr val="4287A3"/>
              </a:buClr>
              <a:buSzPct val="100000"/>
              <a:defRPr sz="2800">
                <a:solidFill>
                  <a:schemeClr val="tx2">
                    <a:lumMod val="75000"/>
                  </a:schemeClr>
                </a:solidFill>
              </a:defRPr>
            </a:lvl1pPr>
            <a:lvl2pPr>
              <a:buClr>
                <a:srgbClr val="4287A3"/>
              </a:buClr>
              <a:buSzPct val="100000"/>
              <a:defRPr sz="2400">
                <a:solidFill>
                  <a:schemeClr val="tx2">
                    <a:lumMod val="75000"/>
                  </a:schemeClr>
                </a:solidFill>
              </a:defRPr>
            </a:lvl2pPr>
            <a:lvl3pPr>
              <a:buClr>
                <a:srgbClr val="4287A3"/>
              </a:buClr>
              <a:buSzPct val="100000"/>
              <a:defRPr sz="2000">
                <a:solidFill>
                  <a:schemeClr val="tx2">
                    <a:lumMod val="75000"/>
                  </a:schemeClr>
                </a:solidFill>
              </a:defRPr>
            </a:lvl3pPr>
            <a:lvl4pPr>
              <a:buClr>
                <a:srgbClr val="4287A3"/>
              </a:buClr>
              <a:buSzPct val="100000"/>
              <a:defRPr sz="1600">
                <a:solidFill>
                  <a:srgbClr val="707273"/>
                </a:solidFill>
              </a:defRPr>
            </a:lvl4pPr>
            <a:lvl5pPr>
              <a:buClr>
                <a:srgbClr val="4287A3"/>
              </a:buClr>
              <a:buSzPct val="100000"/>
              <a:defRPr sz="1400">
                <a:solidFill>
                  <a:srgbClr val="707273"/>
                </a:solidFill>
              </a:defRPr>
            </a:lvl5pPr>
          </a:lstStyle>
          <a:p>
            <a:pPr lvl="0"/>
            <a:r>
              <a:rPr lang="en-US"/>
              <a:t>Edit Master text styles</a:t>
            </a:r>
          </a:p>
          <a:p>
            <a:pPr lvl="1"/>
            <a:r>
              <a:rPr lang="en-US"/>
              <a:t>Second level</a:t>
            </a:r>
          </a:p>
          <a:p>
            <a:pPr lvl="2"/>
            <a:r>
              <a:rPr lang="en-US"/>
              <a:t>Third level</a:t>
            </a:r>
          </a:p>
        </p:txBody>
      </p:sp>
      <p:sp>
        <p:nvSpPr>
          <p:cNvPr id="7" name="Title Placeholder 1">
            <a:extLst>
              <a:ext uri="{FF2B5EF4-FFF2-40B4-BE49-F238E27FC236}">
                <a16:creationId xmlns:a16="http://schemas.microsoft.com/office/drawing/2014/main" id="{488234A3-342C-4E31-80DC-4F8196214EA1}"/>
              </a:ext>
            </a:extLst>
          </p:cNvPr>
          <p:cNvSpPr>
            <a:spLocks noGrp="1"/>
          </p:cNvSpPr>
          <p:nvPr>
            <p:ph type="title" hasCustomPrompt="1"/>
          </p:nvPr>
        </p:nvSpPr>
        <p:spPr>
          <a:xfrm>
            <a:off x="224972" y="1"/>
            <a:ext cx="2277595" cy="5014762"/>
          </a:xfrm>
          <a:prstGeom prst="rect">
            <a:avLst/>
          </a:prstGeom>
        </p:spPr>
        <p:txBody>
          <a:bodyPr vert="horz" lIns="0" tIns="0" rIns="0" bIns="0" rtlCol="0" anchor="ctr" anchorCtr="0">
            <a:normAutofit/>
          </a:bodyPr>
          <a:lstStyle>
            <a:lvl1pPr algn="l">
              <a:defRPr>
                <a:solidFill>
                  <a:schemeClr val="bg2"/>
                </a:solidFill>
              </a:defRPr>
            </a:lvl1pPr>
          </a:lstStyle>
          <a:p>
            <a:r>
              <a:rPr lang="en-US"/>
              <a:t>Click to </a:t>
            </a:r>
            <a:br>
              <a:rPr lang="en-US"/>
            </a:br>
            <a:r>
              <a:rPr lang="en-US"/>
              <a:t>edit master </a:t>
            </a:r>
            <a:br>
              <a:rPr lang="en-US"/>
            </a:br>
            <a:r>
              <a:rPr lang="en-US"/>
              <a:t>title </a:t>
            </a:r>
          </a:p>
        </p:txBody>
      </p:sp>
      <p:sp>
        <p:nvSpPr>
          <p:cNvPr id="8" name="Rectangle 7">
            <a:extLst>
              <a:ext uri="{FF2B5EF4-FFF2-40B4-BE49-F238E27FC236}">
                <a16:creationId xmlns:a16="http://schemas.microsoft.com/office/drawing/2014/main" id="{CF1ACDF0-1D28-4BDD-950E-5125BAD216D1}"/>
              </a:ext>
            </a:extLst>
          </p:cNvPr>
          <p:cNvSpPr/>
          <p:nvPr userDrawn="1"/>
        </p:nvSpPr>
        <p:spPr>
          <a:xfrm>
            <a:off x="2743201" y="4797026"/>
            <a:ext cx="1366092" cy="37457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2763289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hasis or quot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87B130-83CB-41B9-8BE1-B41DF2892808}"/>
              </a:ext>
            </a:extLst>
          </p:cNvPr>
          <p:cNvSpPr/>
          <p:nvPr userDrawn="1"/>
        </p:nvSpPr>
        <p:spPr>
          <a:xfrm>
            <a:off x="-114300" y="-101600"/>
            <a:ext cx="9398000" cy="563880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74FD96D5-A5B8-4D4F-9383-F1D2CF2FE4A8}"/>
              </a:ext>
            </a:extLst>
          </p:cNvPr>
          <p:cNvPicPr>
            <a:picLocks noChangeAspect="1"/>
          </p:cNvPicPr>
          <p:nvPr userDrawn="1"/>
        </p:nvPicPr>
        <p:blipFill rotWithShape="1">
          <a:blip r:embed="rId2"/>
          <a:srcRect r="25442"/>
          <a:stretch/>
        </p:blipFill>
        <p:spPr>
          <a:xfrm>
            <a:off x="5679018" y="262192"/>
            <a:ext cx="3534832" cy="4619115"/>
          </a:xfrm>
          <a:prstGeom prst="rect">
            <a:avLst/>
          </a:prstGeom>
        </p:spPr>
      </p:pic>
      <p:sp>
        <p:nvSpPr>
          <p:cNvPr id="6" name="Title Placeholder 1">
            <a:extLst>
              <a:ext uri="{FF2B5EF4-FFF2-40B4-BE49-F238E27FC236}">
                <a16:creationId xmlns:a16="http://schemas.microsoft.com/office/drawing/2014/main" id="{9EEA0E2C-E5D9-4946-A448-EE0313AC61FA}"/>
              </a:ext>
            </a:extLst>
          </p:cNvPr>
          <p:cNvSpPr>
            <a:spLocks noGrp="1"/>
          </p:cNvSpPr>
          <p:nvPr>
            <p:ph type="title" hasCustomPrompt="1"/>
          </p:nvPr>
        </p:nvSpPr>
        <p:spPr>
          <a:xfrm>
            <a:off x="355600" y="622300"/>
            <a:ext cx="8369300" cy="4259007"/>
          </a:xfrm>
          <a:prstGeom prst="rect">
            <a:avLst/>
          </a:prstGeom>
        </p:spPr>
        <p:txBody>
          <a:bodyPr vert="horz" lIns="0" tIns="0" rIns="0" bIns="0" rtlCol="0" anchor="ctr" anchorCtr="1">
            <a:normAutofit/>
          </a:bodyPr>
          <a:lstStyle>
            <a:lvl1pPr algn="ctr">
              <a:defRPr sz="4400">
                <a:solidFill>
                  <a:schemeClr val="bg1"/>
                </a:solidFill>
              </a:defRPr>
            </a:lvl1pPr>
          </a:lstStyle>
          <a:p>
            <a:r>
              <a:rPr lang="en-US"/>
              <a:t>Emphasis or “</a:t>
            </a:r>
            <a:r>
              <a:rPr lang="en-US" err="1"/>
              <a:t>quote”slide</a:t>
            </a:r>
            <a:endParaRPr lang="en-US"/>
          </a:p>
        </p:txBody>
      </p:sp>
    </p:spTree>
    <p:extLst>
      <p:ext uri="{BB962C8B-B14F-4D97-AF65-F5344CB8AC3E}">
        <p14:creationId xmlns:p14="http://schemas.microsoft.com/office/powerpoint/2010/main" val="38531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990000"/>
                </a:solidFill>
                <a:latin typeface="Arial"/>
                <a:cs typeface="Arial"/>
              </a:defRPr>
            </a:lvl1pPr>
          </a:lstStyle>
          <a:p>
            <a:endParaRPr/>
          </a:p>
        </p:txBody>
      </p:sp>
      <p:sp>
        <p:nvSpPr>
          <p:cNvPr id="3" name="Holder 3"/>
          <p:cNvSpPr>
            <a:spLocks noGrp="1"/>
          </p:cNvSpPr>
          <p:nvPr>
            <p:ph sz="half" idx="2"/>
          </p:nvPr>
        </p:nvSpPr>
        <p:spPr>
          <a:xfrm>
            <a:off x="457200" y="1183005"/>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05"/>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7568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399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Side - with titl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9F24FFEB-8544-E24F-BAB4-4FCA9EF90043}"/>
              </a:ext>
            </a:extLst>
          </p:cNvPr>
          <p:cNvSpPr>
            <a:spLocks noGrp="1"/>
          </p:cNvSpPr>
          <p:nvPr>
            <p:ph type="title" hasCustomPrompt="1"/>
          </p:nvPr>
        </p:nvSpPr>
        <p:spPr>
          <a:xfrm>
            <a:off x="631371" y="102492"/>
            <a:ext cx="7723415" cy="992884"/>
          </a:xfrm>
          <a:prstGeom prst="rect">
            <a:avLst/>
          </a:prstGeom>
        </p:spPr>
        <p:txBody>
          <a:bodyPr vert="horz" lIns="0" tIns="0" rIns="0" bIns="0" rtlCol="0" anchor="b" anchorCtr="0">
            <a:normAutofit/>
          </a:bodyPr>
          <a:lstStyle>
            <a:lvl1pPr>
              <a:defRPr/>
            </a:lvl1pPr>
          </a:lstStyle>
          <a:p>
            <a:r>
              <a:rPr lang="en-US"/>
              <a:t>Click to edit master title </a:t>
            </a:r>
          </a:p>
        </p:txBody>
      </p:sp>
      <p:sp>
        <p:nvSpPr>
          <p:cNvPr id="14" name="Content Placeholder 2">
            <a:extLst>
              <a:ext uri="{FF2B5EF4-FFF2-40B4-BE49-F238E27FC236}">
                <a16:creationId xmlns:a16="http://schemas.microsoft.com/office/drawing/2014/main" id="{3F6A4310-3946-AF45-BBBE-EBCF3DDF8A8A}"/>
              </a:ext>
            </a:extLst>
          </p:cNvPr>
          <p:cNvSpPr>
            <a:spLocks noGrp="1"/>
          </p:cNvSpPr>
          <p:nvPr>
            <p:ph idx="1"/>
          </p:nvPr>
        </p:nvSpPr>
        <p:spPr>
          <a:xfrm>
            <a:off x="647700" y="1348930"/>
            <a:ext cx="7745186" cy="3387810"/>
          </a:xfrm>
          <a:prstGeom prst="rect">
            <a:avLst/>
          </a:prstGeom>
        </p:spPr>
        <p:txBody>
          <a:bodyPr/>
          <a:lstStyle>
            <a:lvl1pPr>
              <a:buClr>
                <a:srgbClr val="4287A3"/>
              </a:buClr>
              <a:buSzPct val="100000"/>
              <a:defRPr sz="2800">
                <a:solidFill>
                  <a:schemeClr val="tx2">
                    <a:lumMod val="75000"/>
                  </a:schemeClr>
                </a:solidFill>
              </a:defRPr>
            </a:lvl1pPr>
            <a:lvl2pPr>
              <a:buClr>
                <a:srgbClr val="4287A3"/>
              </a:buClr>
              <a:buSzPct val="100000"/>
              <a:defRPr sz="2400">
                <a:solidFill>
                  <a:schemeClr val="tx2">
                    <a:lumMod val="75000"/>
                  </a:schemeClr>
                </a:solidFill>
              </a:defRPr>
            </a:lvl2pPr>
            <a:lvl3pPr>
              <a:buClr>
                <a:srgbClr val="4287A3"/>
              </a:buClr>
              <a:buSzPct val="100000"/>
              <a:defRPr sz="2000">
                <a:solidFill>
                  <a:schemeClr val="tx2">
                    <a:lumMod val="75000"/>
                  </a:schemeClr>
                </a:solidFill>
              </a:defRPr>
            </a:lvl3pPr>
            <a:lvl4pPr>
              <a:buClr>
                <a:srgbClr val="4287A3"/>
              </a:buClr>
              <a:buSzPct val="100000"/>
              <a:defRPr sz="1600">
                <a:solidFill>
                  <a:srgbClr val="707273"/>
                </a:solidFill>
              </a:defRPr>
            </a:lvl4pPr>
            <a:lvl5pPr>
              <a:buClr>
                <a:srgbClr val="4287A3"/>
              </a:buClr>
              <a:buSzPct val="100000"/>
              <a:defRPr sz="1400">
                <a:solidFill>
                  <a:srgbClr val="707273"/>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839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6015633" y="726732"/>
            <a:ext cx="1502866" cy="350937"/>
          </a:xfrm>
          <a:prstGeom prst="rect">
            <a:avLst/>
          </a:prstGeom>
        </p:spPr>
        <p:txBody>
          <a:bodyPr>
            <a:normAutofit/>
          </a:bodyPr>
          <a:lstStyle/>
          <a:p>
            <a:r>
              <a:t>Title Text</a:t>
            </a:r>
          </a:p>
        </p:txBody>
      </p:sp>
      <p:sp>
        <p:nvSpPr>
          <p:cNvPr id="39" name="Body Level One…"/>
          <p:cNvSpPr txBox="1">
            <a:spLocks noGrp="1"/>
          </p:cNvSpPr>
          <p:nvPr>
            <p:ph type="body" sz="half" idx="1"/>
          </p:nvPr>
        </p:nvSpPr>
        <p:spPr>
          <a:xfrm>
            <a:off x="457200" y="1183005"/>
            <a:ext cx="3977641" cy="339471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82450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60BBB-C70E-432A-BDE0-C931D4E74603}"/>
              </a:ext>
            </a:extLst>
          </p:cNvPr>
          <p:cNvPicPr>
            <a:picLocks noChangeAspect="1"/>
          </p:cNvPicPr>
          <p:nvPr userDrawn="1"/>
        </p:nvPicPr>
        <p:blipFill>
          <a:blip r:embed="rId12"/>
          <a:stretch>
            <a:fillRect/>
          </a:stretch>
        </p:blipFill>
        <p:spPr>
          <a:xfrm>
            <a:off x="0" y="0"/>
            <a:ext cx="9144000" cy="5143500"/>
          </a:xfrm>
          <a:prstGeom prst="rect">
            <a:avLst/>
          </a:prstGeom>
        </p:spPr>
      </p:pic>
    </p:spTree>
    <p:extLst>
      <p:ext uri="{BB962C8B-B14F-4D97-AF65-F5344CB8AC3E}">
        <p14:creationId xmlns:p14="http://schemas.microsoft.com/office/powerpoint/2010/main" val="118292091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68" r:id="rId4"/>
    <p:sldLayoutId id="2147483669" r:id="rId5"/>
    <p:sldLayoutId id="2147483672" r:id="rId6"/>
    <p:sldLayoutId id="2147483675" r:id="rId7"/>
    <p:sldLayoutId id="2147483677" r:id="rId8"/>
    <p:sldLayoutId id="2147483678" r:id="rId9"/>
    <p:sldLayoutId id="2147483679" r:id="rId10"/>
  </p:sldLayoutIdLst>
  <p:hf sldNum="0" hdr="0" ftr="0" dt="0"/>
  <p:txStyles>
    <p:titleStyle>
      <a:lvl1pPr algn="l" defTabSz="457200" rtl="0" eaLnBrk="1" latinLnBrk="0" hangingPunct="1">
        <a:lnSpc>
          <a:spcPct val="100000"/>
        </a:lnSpc>
        <a:spcBef>
          <a:spcPct val="0"/>
        </a:spcBef>
        <a:buNone/>
        <a:defRPr sz="3600" b="1" i="0" kern="1200" cap="none" spc="-100">
          <a:solidFill>
            <a:srgbClr val="295D90"/>
          </a:solidFill>
          <a:latin typeface="Arial"/>
          <a:ea typeface="+mj-ea"/>
          <a:cs typeface="Arial"/>
        </a:defRPr>
      </a:lvl1pPr>
    </p:titleStyle>
    <p:bodyStyle>
      <a:lvl1pPr marL="276225" indent="-276225" algn="l" defTabSz="457200" rtl="0" eaLnBrk="1" latinLnBrk="0" hangingPunct="1">
        <a:lnSpc>
          <a:spcPct val="100000"/>
        </a:lnSpc>
        <a:spcBef>
          <a:spcPts val="600"/>
        </a:spcBef>
        <a:spcAft>
          <a:spcPts val="1200"/>
        </a:spcAft>
        <a:buClr>
          <a:srgbClr val="4287A3"/>
        </a:buClr>
        <a:buSzPct val="100000"/>
        <a:buFont typeface="Arial" panose="020B0604020202020204" pitchFamily="34" charset="0"/>
        <a:buChar char="•"/>
        <a:tabLst/>
        <a:defRPr sz="2800" b="0" i="0" kern="1200" spc="0">
          <a:solidFill>
            <a:srgbClr val="707273"/>
          </a:solidFill>
          <a:latin typeface="Arial"/>
          <a:ea typeface="+mn-ea"/>
          <a:cs typeface="Arial"/>
        </a:defRPr>
      </a:lvl1pPr>
      <a:lvl2pPr marL="490538" indent="-214313" algn="l" defTabSz="457200" rtl="0" eaLnBrk="1" latinLnBrk="0" hangingPunct="1">
        <a:lnSpc>
          <a:spcPct val="100000"/>
        </a:lnSpc>
        <a:spcBef>
          <a:spcPts val="0"/>
        </a:spcBef>
        <a:spcAft>
          <a:spcPts val="1200"/>
        </a:spcAft>
        <a:buClr>
          <a:srgbClr val="4287A3"/>
        </a:buClr>
        <a:buSzPct val="100000"/>
        <a:buFont typeface="Arial" panose="020B0604020202020204" pitchFamily="34" charset="0"/>
        <a:buChar char="•"/>
        <a:tabLst/>
        <a:defRPr sz="2400" b="0" i="0" kern="1200">
          <a:solidFill>
            <a:srgbClr val="707273"/>
          </a:solidFill>
          <a:latin typeface="Arial"/>
          <a:ea typeface="+mn-ea"/>
          <a:cs typeface="Arial"/>
        </a:defRPr>
      </a:lvl2pPr>
      <a:lvl3pPr marL="674688" indent="-184150" algn="l" defTabSz="457200" rtl="0" eaLnBrk="1" latinLnBrk="0" hangingPunct="1">
        <a:lnSpc>
          <a:spcPct val="100000"/>
        </a:lnSpc>
        <a:spcBef>
          <a:spcPts val="0"/>
        </a:spcBef>
        <a:spcAft>
          <a:spcPts val="1200"/>
        </a:spcAft>
        <a:buClr>
          <a:srgbClr val="4287A3"/>
        </a:buClr>
        <a:buFont typeface="Arial" panose="020B0604020202020204" pitchFamily="34" charset="0"/>
        <a:buChar char="•"/>
        <a:tabLst/>
        <a:defRPr sz="2000" b="0" i="0" kern="1200">
          <a:solidFill>
            <a:schemeClr val="tx1"/>
          </a:solidFill>
          <a:latin typeface="Arial"/>
          <a:ea typeface="+mn-ea"/>
          <a:cs typeface="Arial"/>
        </a:defRPr>
      </a:lvl3pPr>
      <a:lvl4pPr marL="808038" indent="-133350" algn="l" defTabSz="457200" rtl="0" eaLnBrk="1" latinLnBrk="0" hangingPunct="1">
        <a:lnSpc>
          <a:spcPct val="100000"/>
        </a:lnSpc>
        <a:spcBef>
          <a:spcPts val="0"/>
        </a:spcBef>
        <a:spcAft>
          <a:spcPts val="1200"/>
        </a:spcAft>
        <a:buClr>
          <a:srgbClr val="4287A3"/>
        </a:buClr>
        <a:buSzPct val="100000"/>
        <a:buFont typeface="Arial" panose="020B0604020202020204" pitchFamily="34" charset="0"/>
        <a:buChar char="•"/>
        <a:tabLst/>
        <a:defRPr sz="1400" b="0" i="0" kern="1200">
          <a:solidFill>
            <a:schemeClr val="tx1"/>
          </a:solidFill>
          <a:latin typeface="Arial"/>
          <a:ea typeface="+mn-ea"/>
          <a:cs typeface="Arial"/>
        </a:defRPr>
      </a:lvl4pPr>
      <a:lvl5pPr marL="890588" indent="-82550" algn="l" defTabSz="457200" rtl="0" eaLnBrk="1" latinLnBrk="0" hangingPunct="1">
        <a:lnSpc>
          <a:spcPct val="100000"/>
        </a:lnSpc>
        <a:spcBef>
          <a:spcPts val="0"/>
        </a:spcBef>
        <a:spcAft>
          <a:spcPts val="1200"/>
        </a:spcAft>
        <a:buClr>
          <a:srgbClr val="4287A3"/>
        </a:buClr>
        <a:buSzPct val="100000"/>
        <a:buFont typeface="Arial" panose="020B0604020202020204" pitchFamily="34" charset="0"/>
        <a:buChar char="•"/>
        <a:tabLst/>
        <a:defRPr sz="11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4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69C014C-FA12-49C1-903C-124B8014194C}"/>
              </a:ext>
            </a:extLst>
          </p:cNvPr>
          <p:cNvSpPr>
            <a:spLocks noGrp="1"/>
          </p:cNvSpPr>
          <p:nvPr>
            <p:ph type="subTitle" idx="1"/>
          </p:nvPr>
        </p:nvSpPr>
        <p:spPr>
          <a:xfrm>
            <a:off x="647270" y="2484060"/>
            <a:ext cx="7863683" cy="1316333"/>
          </a:xfrm>
        </p:spPr>
        <p:txBody>
          <a:bodyPr>
            <a:normAutofit fontScale="55000" lnSpcReduction="20000"/>
          </a:bodyPr>
          <a:lstStyle/>
          <a:p>
            <a:pPr>
              <a:lnSpc>
                <a:spcPct val="100000"/>
              </a:lnSpc>
            </a:pPr>
            <a:r>
              <a:rPr lang="en-US" dirty="0">
                <a:solidFill>
                  <a:schemeClr val="bg1"/>
                </a:solidFill>
              </a:rPr>
              <a:t>Clinical Trials Ontario conference</a:t>
            </a:r>
          </a:p>
          <a:p>
            <a:pPr>
              <a:lnSpc>
                <a:spcPct val="100000"/>
              </a:lnSpc>
            </a:pPr>
            <a:r>
              <a:rPr lang="en-US" dirty="0">
                <a:solidFill>
                  <a:schemeClr val="bg1"/>
                </a:solidFill>
              </a:rPr>
              <a:t>6 November 2024</a:t>
            </a:r>
          </a:p>
          <a:p>
            <a:pPr>
              <a:lnSpc>
                <a:spcPct val="100000"/>
              </a:lnSpc>
            </a:pPr>
            <a:r>
              <a:rPr lang="en-GB" sz="3300" b="1" dirty="0">
                <a:solidFill>
                  <a:schemeClr val="bg1"/>
                </a:solidFill>
              </a:rPr>
              <a:t>Stuart Nicholls</a:t>
            </a:r>
            <a:r>
              <a:rPr lang="en-GB" dirty="0">
                <a:solidFill>
                  <a:schemeClr val="bg1"/>
                </a:solidFill>
              </a:rPr>
              <a:t>, on behalf of</a:t>
            </a:r>
          </a:p>
          <a:p>
            <a:pPr>
              <a:lnSpc>
                <a:spcPct val="100000"/>
              </a:lnSpc>
            </a:pPr>
            <a:r>
              <a:rPr lang="en-GB" dirty="0">
                <a:solidFill>
                  <a:schemeClr val="bg1"/>
                </a:solidFill>
              </a:rPr>
              <a:t>Pascale Nevins, Grace Fox, Shelley </a:t>
            </a:r>
            <a:r>
              <a:rPr lang="en-GB" dirty="0" err="1">
                <a:solidFill>
                  <a:schemeClr val="bg1"/>
                </a:solidFill>
              </a:rPr>
              <a:t>Vanderhout</a:t>
            </a:r>
            <a:r>
              <a:rPr lang="en-GB" dirty="0">
                <a:solidFill>
                  <a:schemeClr val="bg1"/>
                </a:solidFill>
              </a:rPr>
              <a:t>, Jamie Brehaut, Kelly Carroll, Dean Fergusson, Beatriz </a:t>
            </a:r>
            <a:r>
              <a:rPr lang="en-GB" dirty="0" err="1">
                <a:solidFill>
                  <a:schemeClr val="bg1"/>
                </a:solidFill>
              </a:rPr>
              <a:t>Goulão</a:t>
            </a:r>
            <a:r>
              <a:rPr lang="en-GB" dirty="0">
                <a:solidFill>
                  <a:schemeClr val="bg1"/>
                </a:solidFill>
              </a:rPr>
              <a:t>, Alicia </a:t>
            </a:r>
            <a:r>
              <a:rPr lang="en-GB" dirty="0" err="1">
                <a:solidFill>
                  <a:schemeClr val="bg1"/>
                </a:solidFill>
              </a:rPr>
              <a:t>Hilderley</a:t>
            </a:r>
            <a:r>
              <a:rPr lang="en-GB" dirty="0">
                <a:solidFill>
                  <a:schemeClr val="bg1"/>
                </a:solidFill>
              </a:rPr>
              <a:t>, Colin MacArthur, Beth Potter, Maureen Smith, Anne </a:t>
            </a:r>
            <a:r>
              <a:rPr lang="en-GB" dirty="0" err="1">
                <a:solidFill>
                  <a:schemeClr val="bg1"/>
                </a:solidFill>
              </a:rPr>
              <a:t>Spinewine</a:t>
            </a:r>
            <a:r>
              <a:rPr lang="en-GB" dirty="0">
                <a:solidFill>
                  <a:schemeClr val="bg1"/>
                </a:solidFill>
              </a:rPr>
              <a:t>, Charles Weijer, Monica Taljaard</a:t>
            </a:r>
          </a:p>
        </p:txBody>
      </p:sp>
      <p:sp>
        <p:nvSpPr>
          <p:cNvPr id="6" name="TextBox 5">
            <a:extLst>
              <a:ext uri="{FF2B5EF4-FFF2-40B4-BE49-F238E27FC236}">
                <a16:creationId xmlns:a16="http://schemas.microsoft.com/office/drawing/2014/main" id="{BA5A86D1-FBA2-B284-1E52-001F3CDB83DD}"/>
              </a:ext>
            </a:extLst>
          </p:cNvPr>
          <p:cNvSpPr txBox="1"/>
          <p:nvPr/>
        </p:nvSpPr>
        <p:spPr>
          <a:xfrm>
            <a:off x="647271" y="914400"/>
            <a:ext cx="7977184" cy="1569660"/>
          </a:xfrm>
          <a:prstGeom prst="rect">
            <a:avLst/>
          </a:prstGeom>
          <a:noFill/>
        </p:spPr>
        <p:txBody>
          <a:bodyPr wrap="square" rtlCol="0">
            <a:spAutoFit/>
          </a:bodyPr>
          <a:lstStyle/>
          <a:p>
            <a:pPr algn="l"/>
            <a:r>
              <a:rPr lang="en-US" sz="3200" b="1" dirty="0">
                <a:solidFill>
                  <a:schemeClr val="bg1"/>
                </a:solidFill>
              </a:rPr>
              <a:t>Recognition and remuneration of patient partners in clinical trials</a:t>
            </a:r>
          </a:p>
          <a:p>
            <a:pPr algn="l"/>
            <a:endParaRPr lang="en-US" sz="3200" b="1" dirty="0">
              <a:solidFill>
                <a:schemeClr val="bg1"/>
              </a:solidFill>
            </a:endParaRPr>
          </a:p>
        </p:txBody>
      </p:sp>
    </p:spTree>
    <p:extLst>
      <p:ext uri="{BB962C8B-B14F-4D97-AF65-F5344CB8AC3E}">
        <p14:creationId xmlns:p14="http://schemas.microsoft.com/office/powerpoint/2010/main" val="326180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F2481-78A3-236F-CBF9-6D6E94B2518B}"/>
              </a:ext>
            </a:extLst>
          </p:cNvPr>
          <p:cNvSpPr>
            <a:spLocks noGrp="1"/>
          </p:cNvSpPr>
          <p:nvPr>
            <p:ph type="title"/>
          </p:nvPr>
        </p:nvSpPr>
        <p:spPr/>
        <p:txBody>
          <a:bodyPr>
            <a:noAutofit/>
          </a:bodyPr>
          <a:lstStyle/>
          <a:p>
            <a:r>
              <a:rPr lang="en-US" sz="2800" dirty="0"/>
              <a:t>Were PPI partners reimbursed for out-of-pocket expenses related to their involvement? (n=303)</a:t>
            </a:r>
            <a:endParaRPr lang="en-GB" sz="2800" dirty="0"/>
          </a:p>
        </p:txBody>
      </p:sp>
      <p:graphicFrame>
        <p:nvGraphicFramePr>
          <p:cNvPr id="6" name="Content Placeholder 5">
            <a:extLst>
              <a:ext uri="{FF2B5EF4-FFF2-40B4-BE49-F238E27FC236}">
                <a16:creationId xmlns:a16="http://schemas.microsoft.com/office/drawing/2014/main" id="{9FBD11F1-B5F7-D329-9CC5-E5A0E44C2E7C}"/>
              </a:ext>
            </a:extLst>
          </p:cNvPr>
          <p:cNvGraphicFramePr>
            <a:graphicFrameLocks noGrp="1"/>
          </p:cNvGraphicFramePr>
          <p:nvPr>
            <p:ph idx="1"/>
            <p:extLst>
              <p:ext uri="{D42A27DB-BD31-4B8C-83A1-F6EECF244321}">
                <p14:modId xmlns:p14="http://schemas.microsoft.com/office/powerpoint/2010/main" val="1270336617"/>
              </p:ext>
            </p:extLst>
          </p:nvPr>
        </p:nvGraphicFramePr>
        <p:xfrm>
          <a:off x="647700" y="1349375"/>
          <a:ext cx="7745413" cy="338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554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361D5-D6E9-FC15-2FE0-E96D58B081BF}"/>
              </a:ext>
            </a:extLst>
          </p:cNvPr>
          <p:cNvSpPr>
            <a:spLocks noGrp="1"/>
          </p:cNvSpPr>
          <p:nvPr>
            <p:ph type="title"/>
          </p:nvPr>
        </p:nvSpPr>
        <p:spPr/>
        <p:txBody>
          <a:bodyPr/>
          <a:lstStyle/>
          <a:p>
            <a:r>
              <a:rPr lang="en-US" dirty="0"/>
              <a:t>Results: combination (n=274)</a:t>
            </a:r>
            <a:endParaRPr lang="en-GB" dirty="0"/>
          </a:p>
        </p:txBody>
      </p:sp>
      <p:graphicFrame>
        <p:nvGraphicFramePr>
          <p:cNvPr id="7" name="Content Placeholder 6">
            <a:extLst>
              <a:ext uri="{FF2B5EF4-FFF2-40B4-BE49-F238E27FC236}">
                <a16:creationId xmlns:a16="http://schemas.microsoft.com/office/drawing/2014/main" id="{5558BDFB-C530-6D80-8F12-DC3775F2F13B}"/>
              </a:ext>
            </a:extLst>
          </p:cNvPr>
          <p:cNvGraphicFramePr>
            <a:graphicFrameLocks noGrp="1"/>
          </p:cNvGraphicFramePr>
          <p:nvPr>
            <p:ph idx="1"/>
            <p:extLst>
              <p:ext uri="{D42A27DB-BD31-4B8C-83A1-F6EECF244321}">
                <p14:modId xmlns:p14="http://schemas.microsoft.com/office/powerpoint/2010/main" val="690369494"/>
              </p:ext>
            </p:extLst>
          </p:nvPr>
        </p:nvGraphicFramePr>
        <p:xfrm>
          <a:off x="647700" y="1349375"/>
          <a:ext cx="7745413" cy="3387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851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6774-AD00-77E4-6147-000184BA3FEA}"/>
              </a:ext>
            </a:extLst>
          </p:cNvPr>
          <p:cNvSpPr>
            <a:spLocks noGrp="1"/>
          </p:cNvSpPr>
          <p:nvPr>
            <p:ph type="title"/>
          </p:nvPr>
        </p:nvSpPr>
        <p:spPr/>
        <p:txBody>
          <a:bodyPr/>
          <a:lstStyle/>
          <a:p>
            <a:r>
              <a:rPr lang="en-US" dirty="0"/>
              <a:t>Discussion</a:t>
            </a:r>
            <a:endParaRPr lang="en-GB" dirty="0"/>
          </a:p>
        </p:txBody>
      </p:sp>
      <p:sp>
        <p:nvSpPr>
          <p:cNvPr id="3" name="Content Placeholder 2">
            <a:extLst>
              <a:ext uri="{FF2B5EF4-FFF2-40B4-BE49-F238E27FC236}">
                <a16:creationId xmlns:a16="http://schemas.microsoft.com/office/drawing/2014/main" id="{A7EC37E9-2DD8-4968-93AE-D2D6527DBA0B}"/>
              </a:ext>
            </a:extLst>
          </p:cNvPr>
          <p:cNvSpPr>
            <a:spLocks noGrp="1"/>
          </p:cNvSpPr>
          <p:nvPr>
            <p:ph idx="1"/>
          </p:nvPr>
        </p:nvSpPr>
        <p:spPr/>
        <p:txBody>
          <a:bodyPr/>
          <a:lstStyle/>
          <a:p>
            <a:r>
              <a:rPr lang="en-US" sz="1800" i="0" dirty="0">
                <a:solidFill>
                  <a:srgbClr val="242424"/>
                </a:solidFill>
                <a:effectLst/>
                <a:latin typeface="+mj-lt"/>
              </a:rPr>
              <a:t>15% provided none of the options, potentially creates barriers and makes PPI accessible only to the financially secure who </a:t>
            </a:r>
            <a:r>
              <a:rPr lang="en-US" sz="1800" i="0">
                <a:solidFill>
                  <a:srgbClr val="242424"/>
                </a:solidFill>
                <a:effectLst/>
                <a:latin typeface="+mj-lt"/>
              </a:rPr>
              <a:t>can absorb costs</a:t>
            </a:r>
            <a:endParaRPr lang="en-US" sz="1800" i="0" dirty="0">
              <a:solidFill>
                <a:srgbClr val="242424"/>
              </a:solidFill>
              <a:effectLst/>
              <a:latin typeface="+mj-lt"/>
            </a:endParaRPr>
          </a:p>
          <a:p>
            <a:pPr lvl="1"/>
            <a:r>
              <a:rPr lang="en-US" sz="1600" i="0" dirty="0">
                <a:solidFill>
                  <a:srgbClr val="242424"/>
                </a:solidFill>
                <a:effectLst/>
                <a:latin typeface="+mj-lt"/>
              </a:rPr>
              <a:t>23% neither acknowledged </a:t>
            </a:r>
            <a:r>
              <a:rPr lang="en-US" sz="1600" dirty="0">
                <a:solidFill>
                  <a:srgbClr val="242424"/>
                </a:solidFill>
                <a:latin typeface="+mj-lt"/>
              </a:rPr>
              <a:t>PPI partners nor provided </a:t>
            </a:r>
            <a:r>
              <a:rPr lang="en-US" sz="1600" i="0" dirty="0">
                <a:solidFill>
                  <a:srgbClr val="242424"/>
                </a:solidFill>
                <a:effectLst/>
                <a:latin typeface="+mj-lt"/>
              </a:rPr>
              <a:t>co-authorship, </a:t>
            </a:r>
            <a:r>
              <a:rPr lang="en-US" sz="1600" dirty="0">
                <a:solidFill>
                  <a:srgbClr val="242424"/>
                </a:solidFill>
                <a:latin typeface="+mj-lt"/>
              </a:rPr>
              <a:t>53</a:t>
            </a:r>
            <a:r>
              <a:rPr lang="en-US" sz="1600" i="0" dirty="0">
                <a:solidFill>
                  <a:srgbClr val="242424"/>
                </a:solidFill>
                <a:effectLst/>
                <a:latin typeface="+mj-lt"/>
              </a:rPr>
              <a:t>% did not provide remuneration, 24% did not provide reimbursement</a:t>
            </a:r>
          </a:p>
          <a:p>
            <a:pPr>
              <a:spcAft>
                <a:spcPts val="600"/>
              </a:spcAft>
            </a:pPr>
            <a:r>
              <a:rPr lang="en-US" sz="2000" dirty="0"/>
              <a:t>No indication of a trend by year on any outcome</a:t>
            </a:r>
          </a:p>
          <a:p>
            <a:pPr>
              <a:spcAft>
                <a:spcPts val="600"/>
              </a:spcAft>
            </a:pPr>
            <a:r>
              <a:rPr lang="en-US" sz="2000" dirty="0"/>
              <a:t>There is also a need to better understand the nature of any barriers that research teams and PPI partners face regarding recognition, remuneration, and reimbursement, in order to develop interventions that will address these barriers</a:t>
            </a:r>
            <a:endParaRPr lang="en-GB" sz="2000" dirty="0"/>
          </a:p>
        </p:txBody>
      </p:sp>
    </p:spTree>
    <p:extLst>
      <p:ext uri="{BB962C8B-B14F-4D97-AF65-F5344CB8AC3E}">
        <p14:creationId xmlns:p14="http://schemas.microsoft.com/office/powerpoint/2010/main" val="148587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6795D7-08A7-D996-1032-15E7875AF4C2}"/>
              </a:ext>
            </a:extLst>
          </p:cNvPr>
          <p:cNvSpPr>
            <a:spLocks noGrp="1"/>
          </p:cNvSpPr>
          <p:nvPr>
            <p:ph idx="13"/>
          </p:nvPr>
        </p:nvSpPr>
        <p:spPr/>
        <p:txBody>
          <a:bodyPr/>
          <a:lstStyle/>
          <a:p>
            <a:r>
              <a:rPr lang="en-US" sz="1800" dirty="0"/>
              <a:t>PPI, patient engagement, consumer engagement </a:t>
            </a:r>
          </a:p>
          <a:p>
            <a:pPr lvl="1"/>
            <a:r>
              <a:rPr lang="en-US" sz="1100" dirty="0"/>
              <a:t>“[R]</a:t>
            </a:r>
            <a:r>
              <a:rPr lang="en-US" sz="1100" dirty="0" err="1"/>
              <a:t>esearch</a:t>
            </a:r>
            <a:r>
              <a:rPr lang="en-US" sz="1100" dirty="0"/>
              <a:t> done with or by patients and the public, not to, about or for them. It is about </a:t>
            </a:r>
            <a:r>
              <a:rPr lang="en-US" sz="1100" b="1" dirty="0">
                <a:solidFill>
                  <a:srgbClr val="00B0F0"/>
                </a:solidFill>
              </a:rPr>
              <a:t>working collaboratively</a:t>
            </a:r>
            <a:r>
              <a:rPr lang="en-US" sz="1100" dirty="0"/>
              <a:t> with patients and the public and sharing decision-making” (UK)</a:t>
            </a:r>
          </a:p>
          <a:p>
            <a:pPr lvl="1"/>
            <a:r>
              <a:rPr lang="en-US" sz="1100" dirty="0"/>
              <a:t>“The idea is for patients, researchers, health care providers and decision makers to </a:t>
            </a:r>
            <a:r>
              <a:rPr lang="en-US" sz="1100" b="1" dirty="0">
                <a:solidFill>
                  <a:srgbClr val="00B0F0"/>
                </a:solidFill>
              </a:rPr>
              <a:t>actively collaborate</a:t>
            </a:r>
            <a:r>
              <a:rPr lang="en-US" sz="1100" dirty="0"/>
              <a:t> to build a sustainable, accessible, and equitable health care system to bring about positive changes in the health of people living in Canada. Engaging patients is thus an integral component in the development and implementation of all elements of SPOR […].” (Canada)</a:t>
            </a:r>
          </a:p>
          <a:p>
            <a:endParaRPr lang="en-GB" sz="1800" dirty="0"/>
          </a:p>
        </p:txBody>
      </p:sp>
      <p:sp>
        <p:nvSpPr>
          <p:cNvPr id="2" name="Title 1">
            <a:extLst>
              <a:ext uri="{FF2B5EF4-FFF2-40B4-BE49-F238E27FC236}">
                <a16:creationId xmlns:a16="http://schemas.microsoft.com/office/drawing/2014/main" id="{E3FAF4B4-C253-29E0-B54B-1EA56A8CE06A}"/>
              </a:ext>
            </a:extLst>
          </p:cNvPr>
          <p:cNvSpPr>
            <a:spLocks noGrp="1"/>
          </p:cNvSpPr>
          <p:nvPr>
            <p:ph type="title"/>
          </p:nvPr>
        </p:nvSpPr>
        <p:spPr/>
        <p:txBody>
          <a:bodyPr>
            <a:normAutofit fontScale="90000"/>
          </a:bodyPr>
          <a:lstStyle/>
          <a:p>
            <a:r>
              <a:rPr lang="en-US" dirty="0"/>
              <a:t>Patient and Public Involvement (PPI) in clinical trials</a:t>
            </a:r>
            <a:endParaRPr lang="en-GB" dirty="0"/>
          </a:p>
        </p:txBody>
      </p:sp>
      <p:pic>
        <p:nvPicPr>
          <p:cNvPr id="8" name="Content Placeholder 7">
            <a:extLst>
              <a:ext uri="{FF2B5EF4-FFF2-40B4-BE49-F238E27FC236}">
                <a16:creationId xmlns:a16="http://schemas.microsoft.com/office/drawing/2014/main" id="{4D9CD575-DE5B-120F-28A2-708DD2ACEC47}"/>
              </a:ext>
            </a:extLst>
          </p:cNvPr>
          <p:cNvPicPr>
            <a:picLocks noGrp="1" noChangeAspect="1"/>
          </p:cNvPicPr>
          <p:nvPr>
            <p:ph idx="1"/>
          </p:nvPr>
        </p:nvPicPr>
        <p:blipFill>
          <a:blip r:embed="rId3"/>
          <a:stretch>
            <a:fillRect/>
          </a:stretch>
        </p:blipFill>
        <p:spPr>
          <a:xfrm>
            <a:off x="713240" y="1348930"/>
            <a:ext cx="3779838" cy="693799"/>
          </a:xfrm>
        </p:spPr>
      </p:pic>
      <p:pic>
        <p:nvPicPr>
          <p:cNvPr id="10" name="Picture 9">
            <a:extLst>
              <a:ext uri="{FF2B5EF4-FFF2-40B4-BE49-F238E27FC236}">
                <a16:creationId xmlns:a16="http://schemas.microsoft.com/office/drawing/2014/main" id="{75743CBD-0072-11F4-33D6-1096545EA281}"/>
              </a:ext>
            </a:extLst>
          </p:cNvPr>
          <p:cNvPicPr>
            <a:picLocks noChangeAspect="1"/>
          </p:cNvPicPr>
          <p:nvPr/>
        </p:nvPicPr>
        <p:blipFill>
          <a:blip r:embed="rId4"/>
          <a:stretch>
            <a:fillRect/>
          </a:stretch>
        </p:blipFill>
        <p:spPr>
          <a:xfrm>
            <a:off x="806800" y="2013414"/>
            <a:ext cx="3413508" cy="1248259"/>
          </a:xfrm>
          <a:prstGeom prst="rect">
            <a:avLst/>
          </a:prstGeom>
        </p:spPr>
      </p:pic>
      <p:sp>
        <p:nvSpPr>
          <p:cNvPr id="12" name="TextBox 11">
            <a:extLst>
              <a:ext uri="{FF2B5EF4-FFF2-40B4-BE49-F238E27FC236}">
                <a16:creationId xmlns:a16="http://schemas.microsoft.com/office/drawing/2014/main" id="{BCF28F8D-4691-F96D-02A8-B0493F78B758}"/>
              </a:ext>
            </a:extLst>
          </p:cNvPr>
          <p:cNvSpPr txBox="1"/>
          <p:nvPr/>
        </p:nvSpPr>
        <p:spPr>
          <a:xfrm>
            <a:off x="393979" y="4461225"/>
            <a:ext cx="8750021" cy="553998"/>
          </a:xfrm>
          <a:prstGeom prst="rect">
            <a:avLst/>
          </a:prstGeom>
          <a:noFill/>
        </p:spPr>
        <p:txBody>
          <a:bodyPr wrap="square">
            <a:spAutoFit/>
          </a:bodyPr>
          <a:lstStyle/>
          <a:p>
            <a:r>
              <a:rPr lang="en-US" sz="1000" dirty="0"/>
              <a:t>World Medical Association (2024). "World Medical Association Declaration of Helsinki: Ethical Principles for Medical Research Involving Human Participants." </a:t>
            </a:r>
            <a:r>
              <a:rPr lang="en-US" sz="1000" u="sng" dirty="0"/>
              <a:t>JAMA </a:t>
            </a:r>
            <a:r>
              <a:rPr lang="en-US" sz="1000" b="1" u="sng" dirty="0"/>
              <a:t>Published online October 19, 2024.</a:t>
            </a:r>
            <a:r>
              <a:rPr lang="en-US" sz="1000" b="0" u="sng" dirty="0"/>
              <a:t>: E1-E4.</a:t>
            </a:r>
          </a:p>
          <a:p>
            <a:r>
              <a:rPr lang="en-US" sz="1000" dirty="0">
                <a:latin typeface="+mj-lt"/>
              </a:rPr>
              <a:t>World Health Organization (2024). Guidance for best practices for clinical trials. Geneva, Switzerland, World Health Organization.</a:t>
            </a:r>
            <a:endParaRPr lang="en-GB" sz="1000" dirty="0">
              <a:latin typeface="+mj-lt"/>
            </a:endParaRPr>
          </a:p>
        </p:txBody>
      </p:sp>
      <p:sp>
        <p:nvSpPr>
          <p:cNvPr id="14" name="TextBox 13">
            <a:extLst>
              <a:ext uri="{FF2B5EF4-FFF2-40B4-BE49-F238E27FC236}">
                <a16:creationId xmlns:a16="http://schemas.microsoft.com/office/drawing/2014/main" id="{89282A7C-14DE-9E7A-AE54-98182D6B43E8}"/>
              </a:ext>
            </a:extLst>
          </p:cNvPr>
          <p:cNvSpPr txBox="1"/>
          <p:nvPr/>
        </p:nvSpPr>
        <p:spPr>
          <a:xfrm>
            <a:off x="631371" y="3587033"/>
            <a:ext cx="4063721" cy="600164"/>
          </a:xfrm>
          <a:prstGeom prst="rect">
            <a:avLst/>
          </a:prstGeom>
          <a:noFill/>
        </p:spPr>
        <p:txBody>
          <a:bodyPr wrap="square">
            <a:spAutoFit/>
          </a:bodyPr>
          <a:lstStyle/>
          <a:p>
            <a:r>
              <a:rPr lang="en-GB" sz="1100" dirty="0">
                <a:solidFill>
                  <a:schemeClr val="tx2">
                    <a:lumMod val="50000"/>
                  </a:schemeClr>
                </a:solidFill>
              </a:rPr>
              <a:t>“This [patient engagement] should be a norm and embedded in an appropriate manner in all trials; it is not an optional extra […]” (WHO, 2024)</a:t>
            </a:r>
          </a:p>
        </p:txBody>
      </p:sp>
    </p:spTree>
    <p:extLst>
      <p:ext uri="{BB962C8B-B14F-4D97-AF65-F5344CB8AC3E}">
        <p14:creationId xmlns:p14="http://schemas.microsoft.com/office/powerpoint/2010/main" val="204824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0CAEC-75D5-6A22-BB2C-395D7EDFF9F3}"/>
              </a:ext>
            </a:extLst>
          </p:cNvPr>
          <p:cNvSpPr>
            <a:spLocks noGrp="1"/>
          </p:cNvSpPr>
          <p:nvPr>
            <p:ph type="title"/>
          </p:nvPr>
        </p:nvSpPr>
        <p:spPr/>
        <p:txBody>
          <a:bodyPr/>
          <a:lstStyle/>
          <a:p>
            <a:r>
              <a:rPr lang="en-US" dirty="0"/>
              <a:t>Demonstrating PPI is valued</a:t>
            </a:r>
            <a:endParaRPr lang="en-GB" dirty="0"/>
          </a:p>
        </p:txBody>
      </p:sp>
      <p:pic>
        <p:nvPicPr>
          <p:cNvPr id="10" name="Content Placeholder 9">
            <a:extLst>
              <a:ext uri="{FF2B5EF4-FFF2-40B4-BE49-F238E27FC236}">
                <a16:creationId xmlns:a16="http://schemas.microsoft.com/office/drawing/2014/main" id="{D9F7AE3F-CA82-EF4D-1E8F-940A51899656}"/>
              </a:ext>
            </a:extLst>
          </p:cNvPr>
          <p:cNvPicPr>
            <a:picLocks noGrp="1" noChangeAspect="1"/>
          </p:cNvPicPr>
          <p:nvPr>
            <p:ph idx="1"/>
          </p:nvPr>
        </p:nvPicPr>
        <p:blipFill rotWithShape="1">
          <a:blip r:embed="rId3"/>
          <a:srcRect b="59679"/>
          <a:stretch/>
        </p:blipFill>
        <p:spPr>
          <a:xfrm>
            <a:off x="500440" y="1302571"/>
            <a:ext cx="3923498" cy="169458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8241B7E-BAD8-244B-AF83-7F152AEC5A99}"/>
              </a:ext>
            </a:extLst>
          </p:cNvPr>
          <p:cNvPicPr>
            <a:picLocks noChangeAspect="1"/>
          </p:cNvPicPr>
          <p:nvPr/>
        </p:nvPicPr>
        <p:blipFill>
          <a:blip r:embed="rId4"/>
          <a:stretch>
            <a:fillRect/>
          </a:stretch>
        </p:blipFill>
        <p:spPr>
          <a:xfrm>
            <a:off x="4670751" y="1268604"/>
            <a:ext cx="3684035" cy="2290076"/>
          </a:xfrm>
          <a:prstGeom prst="rect">
            <a:avLst/>
          </a:prstGeom>
          <a:ln>
            <a:noFill/>
          </a:ln>
          <a:effectLst>
            <a:outerShdw blurRad="292100" dist="139700" dir="2700000" algn="tl" rotWithShape="0">
              <a:srgbClr val="333333">
                <a:alpha val="65000"/>
              </a:srgbClr>
            </a:outerShdw>
          </a:effectLst>
        </p:spPr>
      </p:pic>
      <p:pic>
        <p:nvPicPr>
          <p:cNvPr id="17" name="Content Placeholder 6">
            <a:extLst>
              <a:ext uri="{FF2B5EF4-FFF2-40B4-BE49-F238E27FC236}">
                <a16:creationId xmlns:a16="http://schemas.microsoft.com/office/drawing/2014/main" id="{1FD8A1B2-321C-1A01-7875-ADCEFD78C5C1}"/>
              </a:ext>
            </a:extLst>
          </p:cNvPr>
          <p:cNvPicPr>
            <a:picLocks noChangeAspect="1"/>
          </p:cNvPicPr>
          <p:nvPr/>
        </p:nvPicPr>
        <p:blipFill rotWithShape="1">
          <a:blip r:embed="rId5"/>
          <a:srcRect b="53310"/>
          <a:stretch/>
        </p:blipFill>
        <p:spPr>
          <a:xfrm>
            <a:off x="4670751" y="3644008"/>
            <a:ext cx="3684035" cy="1308512"/>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35BB1EAA-6318-2C8C-624E-1DC65687864B}"/>
              </a:ext>
            </a:extLst>
          </p:cNvPr>
          <p:cNvPicPr>
            <a:picLocks noChangeAspect="1"/>
          </p:cNvPicPr>
          <p:nvPr/>
        </p:nvPicPr>
        <p:blipFill>
          <a:blip r:embed="rId6"/>
          <a:stretch>
            <a:fillRect/>
          </a:stretch>
        </p:blipFill>
        <p:spPr>
          <a:xfrm>
            <a:off x="500437" y="3443853"/>
            <a:ext cx="3923499" cy="1508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03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38E5-5441-E441-A1AE-D597C9160EB1}"/>
              </a:ext>
            </a:extLst>
          </p:cNvPr>
          <p:cNvSpPr>
            <a:spLocks noGrp="1"/>
          </p:cNvSpPr>
          <p:nvPr>
            <p:ph type="title"/>
          </p:nvPr>
        </p:nvSpPr>
        <p:spPr>
          <a:xfrm>
            <a:off x="247548" y="-106168"/>
            <a:ext cx="8149106" cy="992884"/>
          </a:xfrm>
        </p:spPr>
        <p:txBody>
          <a:bodyPr>
            <a:normAutofit fontScale="90000"/>
          </a:bodyPr>
          <a:lstStyle/>
          <a:p>
            <a:r>
              <a:rPr lang="en-US" dirty="0"/>
              <a:t>Patient or Public (PPI) Partner Recognition</a:t>
            </a:r>
          </a:p>
        </p:txBody>
      </p:sp>
      <p:sp>
        <p:nvSpPr>
          <p:cNvPr id="5" name="Rounded Rectangle 4">
            <a:extLst>
              <a:ext uri="{FF2B5EF4-FFF2-40B4-BE49-F238E27FC236}">
                <a16:creationId xmlns:a16="http://schemas.microsoft.com/office/drawing/2014/main" id="{1D734514-033F-0F4D-B1F4-2CDB17B1E934}"/>
              </a:ext>
            </a:extLst>
          </p:cNvPr>
          <p:cNvSpPr/>
          <p:nvPr/>
        </p:nvSpPr>
        <p:spPr>
          <a:xfrm>
            <a:off x="2898529" y="1068353"/>
            <a:ext cx="2578100" cy="784224"/>
          </a:xfrm>
          <a:prstGeom prst="roundRect">
            <a:avLst/>
          </a:prstGeom>
          <a:solidFill>
            <a:schemeClr val="tx1">
              <a:lumMod val="60000"/>
              <a:lumOff val="40000"/>
            </a:schemeClr>
          </a:solidFill>
          <a:ln>
            <a:solidFill>
              <a:schemeClr val="tx1">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Remuneration</a:t>
            </a:r>
          </a:p>
        </p:txBody>
      </p:sp>
      <p:sp>
        <p:nvSpPr>
          <p:cNvPr id="6" name="Rounded Rectangle 5">
            <a:extLst>
              <a:ext uri="{FF2B5EF4-FFF2-40B4-BE49-F238E27FC236}">
                <a16:creationId xmlns:a16="http://schemas.microsoft.com/office/drawing/2014/main" id="{47AC933A-7F23-5642-85CD-1D61C0E55637}"/>
              </a:ext>
            </a:extLst>
          </p:cNvPr>
          <p:cNvSpPr/>
          <p:nvPr/>
        </p:nvSpPr>
        <p:spPr>
          <a:xfrm>
            <a:off x="124392" y="1068353"/>
            <a:ext cx="2578100" cy="784224"/>
          </a:xfrm>
          <a:prstGeom prst="roundRect">
            <a:avLst/>
          </a:prstGeom>
          <a:solidFill>
            <a:schemeClr val="tx1">
              <a:lumMod val="75000"/>
            </a:schemeClr>
          </a:solidFill>
          <a:ln>
            <a:solidFill>
              <a:schemeClr val="tx1">
                <a:lumMod val="7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Recognition</a:t>
            </a:r>
          </a:p>
        </p:txBody>
      </p:sp>
      <p:sp>
        <p:nvSpPr>
          <p:cNvPr id="7" name="Rounded Rectangle 6">
            <a:extLst>
              <a:ext uri="{FF2B5EF4-FFF2-40B4-BE49-F238E27FC236}">
                <a16:creationId xmlns:a16="http://schemas.microsoft.com/office/drawing/2014/main" id="{204972F2-3B56-3747-A2E3-50EDDBE2AAC7}"/>
              </a:ext>
            </a:extLst>
          </p:cNvPr>
          <p:cNvSpPr/>
          <p:nvPr/>
        </p:nvSpPr>
        <p:spPr>
          <a:xfrm>
            <a:off x="5621679" y="1068353"/>
            <a:ext cx="3434231" cy="784224"/>
          </a:xfrm>
          <a:prstGeom prst="roundRect">
            <a:avLst/>
          </a:prstGeom>
          <a:solidFill>
            <a:schemeClr val="accent2">
              <a:lumMod val="60000"/>
              <a:lumOff val="40000"/>
            </a:schemeClr>
          </a:solidFill>
          <a:ln>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Reimbursement </a:t>
            </a:r>
          </a:p>
        </p:txBody>
      </p:sp>
      <p:sp>
        <p:nvSpPr>
          <p:cNvPr id="8" name="TextBox 7">
            <a:extLst>
              <a:ext uri="{FF2B5EF4-FFF2-40B4-BE49-F238E27FC236}">
                <a16:creationId xmlns:a16="http://schemas.microsoft.com/office/drawing/2014/main" id="{AF538B5C-ABDF-8041-85D3-CFE02FCF1EAE}"/>
              </a:ext>
            </a:extLst>
          </p:cNvPr>
          <p:cNvSpPr txBox="1"/>
          <p:nvPr/>
        </p:nvSpPr>
        <p:spPr>
          <a:xfrm>
            <a:off x="5621679" y="3142090"/>
            <a:ext cx="343423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tx2">
                    <a:lumMod val="50000"/>
                  </a:schemeClr>
                </a:solidFill>
              </a:rPr>
              <a:t>Reimbursement of out-of-pocket expenses from engagement (e.g. accommodation, travel costs)</a:t>
            </a:r>
          </a:p>
          <a:p>
            <a:endParaRPr lang="en-US" dirty="0">
              <a:solidFill>
                <a:schemeClr val="tx2">
                  <a:lumMod val="50000"/>
                </a:schemeClr>
              </a:solidFill>
            </a:endParaRPr>
          </a:p>
          <a:p>
            <a:endParaRPr lang="en-US" dirty="0">
              <a:solidFill>
                <a:schemeClr val="tx2">
                  <a:lumMod val="50000"/>
                </a:schemeClr>
              </a:solidFill>
            </a:endParaRPr>
          </a:p>
        </p:txBody>
      </p:sp>
      <p:sp>
        <p:nvSpPr>
          <p:cNvPr id="9" name="TextBox 8">
            <a:extLst>
              <a:ext uri="{FF2B5EF4-FFF2-40B4-BE49-F238E27FC236}">
                <a16:creationId xmlns:a16="http://schemas.microsoft.com/office/drawing/2014/main" id="{6FCFA585-4F15-EF44-BC3C-C1FA70C244B0}"/>
              </a:ext>
            </a:extLst>
          </p:cNvPr>
          <p:cNvSpPr txBox="1"/>
          <p:nvPr/>
        </p:nvSpPr>
        <p:spPr>
          <a:xfrm>
            <a:off x="2898530" y="3142090"/>
            <a:ext cx="2578100" cy="1754326"/>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en-US" dirty="0">
                <a:solidFill>
                  <a:schemeClr val="tx2">
                    <a:lumMod val="50000"/>
                  </a:schemeClr>
                </a:solidFill>
              </a:rPr>
              <a:t>Offering something of monetary value in exchange for their engagement (e.g. honorarium, salary)</a:t>
            </a:r>
          </a:p>
          <a:p>
            <a:endParaRPr lang="en-US" dirty="0">
              <a:solidFill>
                <a:schemeClr val="tx2">
                  <a:lumMod val="50000"/>
                </a:schemeClr>
              </a:solidFill>
              <a:cs typeface="Arial"/>
            </a:endParaRPr>
          </a:p>
        </p:txBody>
      </p:sp>
      <p:sp>
        <p:nvSpPr>
          <p:cNvPr id="10" name="TextBox 9">
            <a:extLst>
              <a:ext uri="{FF2B5EF4-FFF2-40B4-BE49-F238E27FC236}">
                <a16:creationId xmlns:a16="http://schemas.microsoft.com/office/drawing/2014/main" id="{5CF87F84-5255-B44C-9AF2-D9985FB9C57E}"/>
              </a:ext>
            </a:extLst>
          </p:cNvPr>
          <p:cNvSpPr txBox="1"/>
          <p:nvPr/>
        </p:nvSpPr>
        <p:spPr>
          <a:xfrm>
            <a:off x="124392" y="3133298"/>
            <a:ext cx="25781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2">
                    <a:lumMod val="50000"/>
                  </a:schemeClr>
                </a:solidFill>
              </a:rPr>
              <a:t>Offering goods or services in exchange for patient partnership (e.g. co-authorship, acknowledgement)</a:t>
            </a:r>
          </a:p>
          <a:p>
            <a:pPr marL="285750" indent="-285750">
              <a:buFont typeface="Arial" panose="020B0604020202020204" pitchFamily="34" charset="0"/>
              <a:buChar char="•"/>
            </a:pPr>
            <a:endParaRPr lang="en-US" dirty="0">
              <a:solidFill>
                <a:schemeClr val="tx2">
                  <a:lumMod val="50000"/>
                </a:schemeClr>
              </a:solidFill>
            </a:endParaRPr>
          </a:p>
        </p:txBody>
      </p:sp>
      <p:cxnSp>
        <p:nvCxnSpPr>
          <p:cNvPr id="11" name="Straight Connector 10">
            <a:extLst>
              <a:ext uri="{FF2B5EF4-FFF2-40B4-BE49-F238E27FC236}">
                <a16:creationId xmlns:a16="http://schemas.microsoft.com/office/drawing/2014/main" id="{55B060ED-12D2-5A62-2A73-AE89D82451AB}"/>
              </a:ext>
            </a:extLst>
          </p:cNvPr>
          <p:cNvCxnSpPr>
            <a:cxnSpLocks/>
            <a:stCxn id="7" idx="2"/>
            <a:endCxn id="8" idx="0"/>
          </p:cNvCxnSpPr>
          <p:nvPr/>
        </p:nvCxnSpPr>
        <p:spPr>
          <a:xfrm>
            <a:off x="7338795" y="1852577"/>
            <a:ext cx="0" cy="1289513"/>
          </a:xfrm>
          <a:prstGeom prst="line">
            <a:avLst/>
          </a:prstGeom>
          <a:ln>
            <a:solidFill>
              <a:srgbClr val="B47BC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03826A5-9B52-9B07-E625-9BB6892C9B2B}"/>
              </a:ext>
            </a:extLst>
          </p:cNvPr>
          <p:cNvCxnSpPr>
            <a:stCxn id="5" idx="2"/>
            <a:endCxn id="9" idx="0"/>
          </p:cNvCxnSpPr>
          <p:nvPr/>
        </p:nvCxnSpPr>
        <p:spPr>
          <a:xfrm>
            <a:off x="4187579" y="1852577"/>
            <a:ext cx="1" cy="1289513"/>
          </a:xfrm>
          <a:prstGeom prst="line">
            <a:avLst/>
          </a:prstGeom>
          <a:ln>
            <a:solidFill>
              <a:srgbClr val="679ED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063961B-AECB-4D9D-B9FB-50C9FC981804}"/>
              </a:ext>
            </a:extLst>
          </p:cNvPr>
          <p:cNvCxnSpPr>
            <a:stCxn id="6" idx="2"/>
            <a:endCxn id="10" idx="0"/>
          </p:cNvCxnSpPr>
          <p:nvPr/>
        </p:nvCxnSpPr>
        <p:spPr>
          <a:xfrm>
            <a:off x="1413442" y="1852577"/>
            <a:ext cx="0" cy="1280721"/>
          </a:xfrm>
          <a:prstGeom prst="line">
            <a:avLst/>
          </a:prstGeom>
          <a:ln>
            <a:solidFill>
              <a:srgbClr val="1F466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81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03CFF4-09B1-69AC-4251-E2D026743433}"/>
              </a:ext>
            </a:extLst>
          </p:cNvPr>
          <p:cNvSpPr>
            <a:spLocks noGrp="1"/>
          </p:cNvSpPr>
          <p:nvPr>
            <p:ph type="title"/>
          </p:nvPr>
        </p:nvSpPr>
        <p:spPr/>
        <p:txBody>
          <a:bodyPr/>
          <a:lstStyle/>
          <a:p>
            <a:r>
              <a:rPr lang="en-US" dirty="0"/>
              <a:t>Objectives</a:t>
            </a:r>
            <a:endParaRPr lang="en-GB" dirty="0"/>
          </a:p>
        </p:txBody>
      </p:sp>
      <p:sp>
        <p:nvSpPr>
          <p:cNvPr id="8" name="Content Placeholder 7">
            <a:extLst>
              <a:ext uri="{FF2B5EF4-FFF2-40B4-BE49-F238E27FC236}">
                <a16:creationId xmlns:a16="http://schemas.microsoft.com/office/drawing/2014/main" id="{899DC1CE-76AE-ADBA-F9E9-3A40BEF8C657}"/>
              </a:ext>
            </a:extLst>
          </p:cNvPr>
          <p:cNvSpPr>
            <a:spLocks noGrp="1"/>
          </p:cNvSpPr>
          <p:nvPr>
            <p:ph idx="1"/>
          </p:nvPr>
        </p:nvSpPr>
        <p:spPr/>
        <p:txBody>
          <a:bodyPr/>
          <a:lstStyle/>
          <a:p>
            <a:r>
              <a:rPr lang="en-US" sz="2000" dirty="0"/>
              <a:t>Among trialists who engaged PPI partners, what is the self-reported prevalence of:</a:t>
            </a:r>
          </a:p>
          <a:p>
            <a:pPr lvl="1"/>
            <a:r>
              <a:rPr lang="en-US" sz="1800" dirty="0"/>
              <a:t>Authorship or acknowledgement of PPI partners in the manuscript?</a:t>
            </a:r>
          </a:p>
          <a:p>
            <a:pPr lvl="1"/>
            <a:r>
              <a:rPr lang="en-US" sz="1800" dirty="0"/>
              <a:t>Remuneration for PPI partners? </a:t>
            </a:r>
          </a:p>
          <a:p>
            <a:pPr lvl="1"/>
            <a:r>
              <a:rPr lang="en-US" sz="1800" dirty="0"/>
              <a:t>Reimbursement for out-of-pocket expenses incurred by PPI partners?</a:t>
            </a:r>
          </a:p>
          <a:p>
            <a:pPr lvl="1"/>
            <a:r>
              <a:rPr lang="en-US" sz="1800" dirty="0"/>
              <a:t>Combinations of these forms of remuneration and recognition?</a:t>
            </a:r>
          </a:p>
          <a:p>
            <a:endParaRPr lang="en-GB" sz="2000" dirty="0"/>
          </a:p>
        </p:txBody>
      </p:sp>
    </p:spTree>
    <p:extLst>
      <p:ext uri="{BB962C8B-B14F-4D97-AF65-F5344CB8AC3E}">
        <p14:creationId xmlns:p14="http://schemas.microsoft.com/office/powerpoint/2010/main" val="118767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6">
            <a:extLst>
              <a:ext uri="{FF2B5EF4-FFF2-40B4-BE49-F238E27FC236}">
                <a16:creationId xmlns:a16="http://schemas.microsoft.com/office/drawing/2014/main" id="{768C3C95-DA1B-743A-30D8-0FEB11694319}"/>
              </a:ext>
            </a:extLst>
          </p:cNvPr>
          <p:cNvPicPr>
            <a:picLocks noGrp="1" noChangeAspect="1"/>
          </p:cNvPicPr>
          <p:nvPr>
            <p:ph idx="1"/>
          </p:nvPr>
        </p:nvPicPr>
        <p:blipFill rotWithShape="1">
          <a:blip r:embed="rId2">
            <a:clrChange>
              <a:clrFrom>
                <a:srgbClr val="FFFFFF"/>
              </a:clrFrom>
              <a:clrTo>
                <a:srgbClr val="FFFFFF">
                  <a:alpha val="0"/>
                </a:srgbClr>
              </a:clrTo>
            </a:clrChange>
          </a:blip>
          <a:srcRect t="40318"/>
          <a:stretch/>
        </p:blipFill>
        <p:spPr>
          <a:xfrm>
            <a:off x="109062" y="1186639"/>
            <a:ext cx="5555024" cy="3731427"/>
          </a:xfrm>
        </p:spPr>
      </p:pic>
      <p:sp>
        <p:nvSpPr>
          <p:cNvPr id="7" name="Rectangle 6">
            <a:extLst>
              <a:ext uri="{FF2B5EF4-FFF2-40B4-BE49-F238E27FC236}">
                <a16:creationId xmlns:a16="http://schemas.microsoft.com/office/drawing/2014/main" id="{6BFA982D-1F49-59B8-5D25-B71E171D89F9}"/>
              </a:ext>
            </a:extLst>
          </p:cNvPr>
          <p:cNvSpPr/>
          <p:nvPr/>
        </p:nvSpPr>
        <p:spPr>
          <a:xfrm>
            <a:off x="3297112" y="3182816"/>
            <a:ext cx="2154115" cy="19343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Content Placeholder 5">
            <a:extLst>
              <a:ext uri="{FF2B5EF4-FFF2-40B4-BE49-F238E27FC236}">
                <a16:creationId xmlns:a16="http://schemas.microsoft.com/office/drawing/2014/main" id="{4A59FE47-1187-E78F-F07A-8BF628A58A69}"/>
              </a:ext>
            </a:extLst>
          </p:cNvPr>
          <p:cNvSpPr>
            <a:spLocks noGrp="1"/>
          </p:cNvSpPr>
          <p:nvPr>
            <p:ph idx="13"/>
          </p:nvPr>
        </p:nvSpPr>
        <p:spPr>
          <a:xfrm>
            <a:off x="4612886" y="1025822"/>
            <a:ext cx="3780000" cy="3731427"/>
          </a:xfrm>
        </p:spPr>
        <p:txBody>
          <a:bodyPr/>
          <a:lstStyle/>
          <a:p>
            <a:pPr>
              <a:spcAft>
                <a:spcPts val="600"/>
              </a:spcAft>
            </a:pPr>
            <a:r>
              <a:rPr lang="en-US" sz="1600" dirty="0"/>
              <a:t>Corresponding authors of pragmatic RCTs (Jan 1, 2014 - Apr 3, 2019).</a:t>
            </a:r>
            <a:r>
              <a:rPr lang="en-US" sz="1600" baseline="30000" dirty="0"/>
              <a:t>1,2,3</a:t>
            </a:r>
          </a:p>
          <a:p>
            <a:pPr>
              <a:spcAft>
                <a:spcPts val="600"/>
              </a:spcAft>
            </a:pPr>
            <a:r>
              <a:rPr lang="en-GB" sz="1600" dirty="0"/>
              <a:t>Administered via Survey monkey to 3,163 unique authors.</a:t>
            </a:r>
            <a:r>
              <a:rPr lang="en-GB" sz="1600" baseline="30000" dirty="0"/>
              <a:t>1</a:t>
            </a:r>
          </a:p>
          <a:p>
            <a:pPr>
              <a:spcAft>
                <a:spcPts val="600"/>
              </a:spcAft>
            </a:pPr>
            <a:r>
              <a:rPr lang="en-US" sz="1600" dirty="0"/>
              <a:t>Survey included a definition of PPI and respondents had to indicate that they had read and understood the definition </a:t>
            </a:r>
            <a:endParaRPr lang="en-GB" sz="1600" baseline="30000" dirty="0"/>
          </a:p>
          <a:p>
            <a:pPr>
              <a:spcAft>
                <a:spcPts val="600"/>
              </a:spcAft>
            </a:pPr>
            <a:r>
              <a:rPr lang="en-US" sz="1600" dirty="0"/>
              <a:t>710 responses, 334 (47%) reported PPI</a:t>
            </a:r>
          </a:p>
        </p:txBody>
      </p:sp>
      <p:sp>
        <p:nvSpPr>
          <p:cNvPr id="4" name="Title 3">
            <a:extLst>
              <a:ext uri="{FF2B5EF4-FFF2-40B4-BE49-F238E27FC236}">
                <a16:creationId xmlns:a16="http://schemas.microsoft.com/office/drawing/2014/main" id="{8A41C06C-2B3E-0C9C-5FED-D6CC51A2C0DD}"/>
              </a:ext>
            </a:extLst>
          </p:cNvPr>
          <p:cNvSpPr>
            <a:spLocks noGrp="1"/>
          </p:cNvSpPr>
          <p:nvPr>
            <p:ph type="title"/>
          </p:nvPr>
        </p:nvSpPr>
        <p:spPr/>
        <p:txBody>
          <a:bodyPr/>
          <a:lstStyle/>
          <a:p>
            <a:r>
              <a:rPr lang="en-US" dirty="0"/>
              <a:t>Survey approach</a:t>
            </a:r>
            <a:endParaRPr lang="en-GB" dirty="0"/>
          </a:p>
        </p:txBody>
      </p:sp>
      <p:sp>
        <p:nvSpPr>
          <p:cNvPr id="10" name="TextBox 9">
            <a:extLst>
              <a:ext uri="{FF2B5EF4-FFF2-40B4-BE49-F238E27FC236}">
                <a16:creationId xmlns:a16="http://schemas.microsoft.com/office/drawing/2014/main" id="{8D27EECB-57D8-CC4F-E790-6A70FDFEF266}"/>
              </a:ext>
            </a:extLst>
          </p:cNvPr>
          <p:cNvSpPr txBox="1"/>
          <p:nvPr/>
        </p:nvSpPr>
        <p:spPr>
          <a:xfrm>
            <a:off x="4411372" y="4382974"/>
            <a:ext cx="4732628" cy="646331"/>
          </a:xfrm>
          <a:prstGeom prst="rect">
            <a:avLst/>
          </a:prstGeom>
          <a:noFill/>
        </p:spPr>
        <p:txBody>
          <a:bodyPr wrap="square">
            <a:spAutoFit/>
          </a:bodyPr>
          <a:lstStyle/>
          <a:p>
            <a:pPr marL="457200" marR="0" indent="-457200">
              <a:spcBef>
                <a:spcPts val="0"/>
              </a:spcBef>
              <a:spcAft>
                <a:spcPts val="0"/>
              </a:spcAft>
            </a:pPr>
            <a:r>
              <a:rPr lang="en-US" sz="600" dirty="0">
                <a:effectLst/>
                <a:latin typeface="Arial Nova" panose="020B0504020202020204" pitchFamily="34" charset="0"/>
                <a:ea typeface="Calibri" panose="020F0502020204030204" pitchFamily="34" charset="0"/>
              </a:rPr>
              <a:t>1. </a:t>
            </a:r>
            <a:r>
              <a:rPr lang="en-US" sz="600" dirty="0" err="1">
                <a:effectLst/>
                <a:latin typeface="Arial Nova" panose="020B0504020202020204" pitchFamily="34" charset="0"/>
                <a:ea typeface="Calibri" panose="020F0502020204030204" pitchFamily="34" charset="0"/>
              </a:rPr>
              <a:t>Vanderhout</a:t>
            </a:r>
            <a:r>
              <a:rPr lang="en-US" sz="600" dirty="0">
                <a:effectLst/>
                <a:latin typeface="Arial Nova" panose="020B0504020202020204" pitchFamily="34" charset="0"/>
                <a:ea typeface="Calibri" panose="020F0502020204030204" pitchFamily="34" charset="0"/>
              </a:rPr>
              <a:t> S, Nevins P, Nicholls SG, et al. Patient and public involvement in pragmatic trials: online survey of corresponding authors of published trials. </a:t>
            </a:r>
            <a:r>
              <a:rPr lang="en-US" sz="600" i="1" dirty="0">
                <a:effectLst/>
                <a:latin typeface="Arial Nova" panose="020B0504020202020204" pitchFamily="34" charset="0"/>
                <a:ea typeface="Calibri" panose="020F0502020204030204" pitchFamily="34" charset="0"/>
              </a:rPr>
              <a:t>CMAJ Open. </a:t>
            </a:r>
            <a:r>
              <a:rPr lang="en-US" sz="600" dirty="0">
                <a:effectLst/>
                <a:latin typeface="Arial Nova" panose="020B0504020202020204" pitchFamily="34" charset="0"/>
                <a:ea typeface="Calibri" panose="020F0502020204030204" pitchFamily="34" charset="0"/>
              </a:rPr>
              <a:t>2023;11(5):E826-E837.</a:t>
            </a:r>
            <a:endParaRPr lang="en-GB" sz="600" dirty="0">
              <a:effectLst/>
              <a:latin typeface="Arial Nova" panose="020B0504020202020204" pitchFamily="34" charset="0"/>
              <a:ea typeface="Calibri" panose="020F0502020204030204" pitchFamily="34" charset="0"/>
            </a:endParaRPr>
          </a:p>
          <a:p>
            <a:pPr marL="457200" marR="0" indent="-457200">
              <a:spcBef>
                <a:spcPts val="0"/>
              </a:spcBef>
              <a:spcAft>
                <a:spcPts val="0"/>
              </a:spcAft>
            </a:pPr>
            <a:r>
              <a:rPr lang="en-US" sz="600" dirty="0">
                <a:effectLst/>
                <a:latin typeface="Arial Nova" panose="020B0504020202020204" pitchFamily="34" charset="0"/>
                <a:ea typeface="Calibri" panose="020F0502020204030204" pitchFamily="34" charset="0"/>
              </a:rPr>
              <a:t>2. Nicholls SG, Carroll K, Hey SP, et al. A review of pragmatic trials found a high degree of diversity in design and scope, deficiencies in reporting and trial registry data, and poor indexing. </a:t>
            </a:r>
            <a:r>
              <a:rPr lang="en-US" sz="600" i="1" dirty="0">
                <a:effectLst/>
                <a:latin typeface="Arial Nova" panose="020B0504020202020204" pitchFamily="34" charset="0"/>
                <a:ea typeface="Calibri" panose="020F0502020204030204" pitchFamily="34" charset="0"/>
              </a:rPr>
              <a:t>J Clin Epidemiol. </a:t>
            </a:r>
            <a:r>
              <a:rPr lang="en-US" sz="600" dirty="0">
                <a:effectLst/>
                <a:latin typeface="Arial Nova" panose="020B0504020202020204" pitchFamily="34" charset="0"/>
                <a:ea typeface="Calibri" panose="020F0502020204030204" pitchFamily="34" charset="0"/>
              </a:rPr>
              <a:t>2021;137:45-57.</a:t>
            </a:r>
            <a:endParaRPr lang="en-GB" sz="600" dirty="0">
              <a:effectLst/>
              <a:latin typeface="Arial Nova" panose="020B0504020202020204" pitchFamily="34" charset="0"/>
              <a:ea typeface="Calibri" panose="020F0502020204030204" pitchFamily="34" charset="0"/>
            </a:endParaRPr>
          </a:p>
          <a:p>
            <a:pPr marL="457200" marR="0" indent="-457200">
              <a:spcBef>
                <a:spcPts val="0"/>
              </a:spcBef>
              <a:spcAft>
                <a:spcPts val="0"/>
              </a:spcAft>
            </a:pPr>
            <a:r>
              <a:rPr lang="en-US" sz="600" dirty="0">
                <a:effectLst/>
                <a:latin typeface="Arial Nova" panose="020B0504020202020204" pitchFamily="34" charset="0"/>
                <a:ea typeface="Calibri" panose="020F0502020204030204" pitchFamily="34" charset="0"/>
              </a:rPr>
              <a:t>3. Taljaard M, McDonald S, Nicholls SG, et al. A search filter to identify pragmatic trials in MEDLINE was highly specific but lacked sensitivity. </a:t>
            </a:r>
            <a:r>
              <a:rPr lang="en-US" sz="600" i="1" dirty="0">
                <a:effectLst/>
                <a:latin typeface="Arial Nova" panose="020B0504020202020204" pitchFamily="34" charset="0"/>
                <a:ea typeface="Calibri" panose="020F0502020204030204" pitchFamily="34" charset="0"/>
              </a:rPr>
              <a:t>J Clin Epidemiol. </a:t>
            </a:r>
            <a:r>
              <a:rPr lang="en-US" sz="600" dirty="0">
                <a:effectLst/>
                <a:latin typeface="Arial Nova" panose="020B0504020202020204" pitchFamily="34" charset="0"/>
                <a:ea typeface="Calibri" panose="020F0502020204030204" pitchFamily="34" charset="0"/>
              </a:rPr>
              <a:t>2020;124:75-84.</a:t>
            </a:r>
            <a:endParaRPr lang="en-GB" sz="600" dirty="0">
              <a:effectLst/>
              <a:latin typeface="Arial Nova" panose="020B0504020202020204" pitchFamily="34" charset="0"/>
              <a:ea typeface="Calibri" panose="020F0502020204030204" pitchFamily="34" charset="0"/>
            </a:endParaRPr>
          </a:p>
        </p:txBody>
      </p:sp>
    </p:spTree>
    <p:extLst>
      <p:ext uri="{BB962C8B-B14F-4D97-AF65-F5344CB8AC3E}">
        <p14:creationId xmlns:p14="http://schemas.microsoft.com/office/powerpoint/2010/main" val="115541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E6B3F-C810-1CF6-7C9A-008F1A9FB4FA}"/>
              </a:ext>
            </a:extLst>
          </p:cNvPr>
          <p:cNvSpPr>
            <a:spLocks noGrp="1"/>
          </p:cNvSpPr>
          <p:nvPr>
            <p:ph type="title"/>
          </p:nvPr>
        </p:nvSpPr>
        <p:spPr>
          <a:xfrm>
            <a:off x="631371" y="102492"/>
            <a:ext cx="7723415" cy="992884"/>
          </a:xfrm>
        </p:spPr>
        <p:txBody>
          <a:bodyPr anchor="b">
            <a:normAutofit fontScale="90000"/>
          </a:bodyPr>
          <a:lstStyle/>
          <a:p>
            <a:r>
              <a:rPr lang="en-US" dirty="0"/>
              <a:t>Results: respondent demographics (n=334)</a:t>
            </a:r>
            <a:endParaRPr lang="en-GB" dirty="0"/>
          </a:p>
        </p:txBody>
      </p:sp>
      <p:graphicFrame>
        <p:nvGraphicFramePr>
          <p:cNvPr id="31" name="Content Placeholder 30">
            <a:extLst>
              <a:ext uri="{FF2B5EF4-FFF2-40B4-BE49-F238E27FC236}">
                <a16:creationId xmlns:a16="http://schemas.microsoft.com/office/drawing/2014/main" id="{B769C364-334E-7487-0EAC-58CF136F036D}"/>
              </a:ext>
            </a:extLst>
          </p:cNvPr>
          <p:cNvGraphicFramePr>
            <a:graphicFrameLocks noGrp="1"/>
          </p:cNvGraphicFramePr>
          <p:nvPr>
            <p:ph idx="1"/>
            <p:extLst>
              <p:ext uri="{D42A27DB-BD31-4B8C-83A1-F6EECF244321}">
                <p14:modId xmlns:p14="http://schemas.microsoft.com/office/powerpoint/2010/main" val="3137055664"/>
              </p:ext>
            </p:extLst>
          </p:nvPr>
        </p:nvGraphicFramePr>
        <p:xfrm>
          <a:off x="647700" y="1346200"/>
          <a:ext cx="3779838" cy="3421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ontent Placeholder 36">
            <a:extLst>
              <a:ext uri="{FF2B5EF4-FFF2-40B4-BE49-F238E27FC236}">
                <a16:creationId xmlns:a16="http://schemas.microsoft.com/office/drawing/2014/main" id="{236E4577-C790-5621-1DFF-8CD0C98B7407}"/>
              </a:ext>
            </a:extLst>
          </p:cNvPr>
          <p:cNvGraphicFramePr>
            <a:graphicFrameLocks noGrp="1"/>
          </p:cNvGraphicFramePr>
          <p:nvPr>
            <p:ph idx="13"/>
            <p:extLst>
              <p:ext uri="{D42A27DB-BD31-4B8C-83A1-F6EECF244321}">
                <p14:modId xmlns:p14="http://schemas.microsoft.com/office/powerpoint/2010/main" val="217761063"/>
              </p:ext>
            </p:extLst>
          </p:nvPr>
        </p:nvGraphicFramePr>
        <p:xfrm>
          <a:off x="4613274" y="1349375"/>
          <a:ext cx="4029563" cy="36916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2A04546-42AE-7415-5725-322E5672C175}"/>
              </a:ext>
            </a:extLst>
          </p:cNvPr>
          <p:cNvSpPr txBox="1"/>
          <p:nvPr/>
        </p:nvSpPr>
        <p:spPr>
          <a:xfrm>
            <a:off x="958361" y="4636458"/>
            <a:ext cx="3305907" cy="261610"/>
          </a:xfrm>
          <a:prstGeom prst="rect">
            <a:avLst/>
          </a:prstGeom>
          <a:noFill/>
        </p:spPr>
        <p:txBody>
          <a:bodyPr wrap="square" rtlCol="0">
            <a:spAutoFit/>
          </a:bodyPr>
          <a:lstStyle/>
          <a:p>
            <a:pPr algn="l"/>
            <a:r>
              <a:rPr lang="en-US" sz="1050" dirty="0">
                <a:solidFill>
                  <a:schemeClr val="tx2">
                    <a:lumMod val="50000"/>
                  </a:schemeClr>
                </a:solidFill>
              </a:rPr>
              <a:t>* Multiple selections allowed</a:t>
            </a:r>
            <a:endParaRPr lang="en-GB" sz="1050" dirty="0">
              <a:solidFill>
                <a:schemeClr val="tx2">
                  <a:lumMod val="50000"/>
                </a:schemeClr>
              </a:solidFill>
            </a:endParaRPr>
          </a:p>
        </p:txBody>
      </p:sp>
    </p:spTree>
    <p:extLst>
      <p:ext uri="{BB962C8B-B14F-4D97-AF65-F5344CB8AC3E}">
        <p14:creationId xmlns:p14="http://schemas.microsoft.com/office/powerpoint/2010/main" val="414819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5483DE-64DC-B249-3DC2-C5DBEA727832}"/>
              </a:ext>
            </a:extLst>
          </p:cNvPr>
          <p:cNvSpPr>
            <a:spLocks noGrp="1"/>
          </p:cNvSpPr>
          <p:nvPr>
            <p:ph type="title"/>
          </p:nvPr>
        </p:nvSpPr>
        <p:spPr>
          <a:xfrm>
            <a:off x="631371" y="102492"/>
            <a:ext cx="7879583" cy="992884"/>
          </a:xfrm>
        </p:spPr>
        <p:txBody>
          <a:bodyPr>
            <a:normAutofit fontScale="90000"/>
          </a:bodyPr>
          <a:lstStyle/>
          <a:p>
            <a:r>
              <a:rPr lang="en-US" dirty="0"/>
              <a:t>How were PPI partners acknowledged in the manuscript or other materials? (n=300)*</a:t>
            </a:r>
            <a:endParaRPr lang="en-GB" baseline="30000" dirty="0"/>
          </a:p>
        </p:txBody>
      </p:sp>
      <p:graphicFrame>
        <p:nvGraphicFramePr>
          <p:cNvPr id="15" name="Content Placeholder 14">
            <a:extLst>
              <a:ext uri="{FF2B5EF4-FFF2-40B4-BE49-F238E27FC236}">
                <a16:creationId xmlns:a16="http://schemas.microsoft.com/office/drawing/2014/main" id="{A7C337FD-6798-45A6-34C5-306E517D901F}"/>
              </a:ext>
            </a:extLst>
          </p:cNvPr>
          <p:cNvGraphicFramePr>
            <a:graphicFrameLocks noGrp="1"/>
          </p:cNvGraphicFramePr>
          <p:nvPr>
            <p:ph idx="1"/>
            <p:extLst>
              <p:ext uri="{D42A27DB-BD31-4B8C-83A1-F6EECF244321}">
                <p14:modId xmlns:p14="http://schemas.microsoft.com/office/powerpoint/2010/main" val="453340518"/>
              </p:ext>
            </p:extLst>
          </p:nvPr>
        </p:nvGraphicFramePr>
        <p:xfrm>
          <a:off x="647700" y="1349375"/>
          <a:ext cx="7745413" cy="369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87ADCB9-8BEB-E603-914F-4010774CA295}"/>
              </a:ext>
            </a:extLst>
          </p:cNvPr>
          <p:cNvSpPr txBox="1"/>
          <p:nvPr/>
        </p:nvSpPr>
        <p:spPr>
          <a:xfrm>
            <a:off x="958361" y="4636458"/>
            <a:ext cx="3305907" cy="261610"/>
          </a:xfrm>
          <a:prstGeom prst="rect">
            <a:avLst/>
          </a:prstGeom>
          <a:noFill/>
        </p:spPr>
        <p:txBody>
          <a:bodyPr wrap="square" rtlCol="0">
            <a:spAutoFit/>
          </a:bodyPr>
          <a:lstStyle/>
          <a:p>
            <a:pPr algn="l"/>
            <a:r>
              <a:rPr lang="en-US" sz="1050" dirty="0">
                <a:solidFill>
                  <a:schemeClr val="tx2">
                    <a:lumMod val="50000"/>
                  </a:schemeClr>
                </a:solidFill>
              </a:rPr>
              <a:t>* Multiple selections allowed</a:t>
            </a:r>
            <a:endParaRPr lang="en-GB" sz="1050" dirty="0">
              <a:solidFill>
                <a:schemeClr val="tx2">
                  <a:lumMod val="50000"/>
                </a:schemeClr>
              </a:solidFill>
            </a:endParaRPr>
          </a:p>
        </p:txBody>
      </p:sp>
    </p:spTree>
    <p:extLst>
      <p:ext uri="{BB962C8B-B14F-4D97-AF65-F5344CB8AC3E}">
        <p14:creationId xmlns:p14="http://schemas.microsoft.com/office/powerpoint/2010/main" val="250840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E84DD-5382-3962-6FB1-0E3127DC1A08}"/>
              </a:ext>
            </a:extLst>
          </p:cNvPr>
          <p:cNvSpPr>
            <a:spLocks noGrp="1"/>
          </p:cNvSpPr>
          <p:nvPr>
            <p:ph type="title"/>
          </p:nvPr>
        </p:nvSpPr>
        <p:spPr/>
        <p:txBody>
          <a:bodyPr>
            <a:noAutofit/>
          </a:bodyPr>
          <a:lstStyle/>
          <a:p>
            <a:r>
              <a:rPr lang="en-US" sz="2400" dirty="0"/>
              <a:t>Were PPI partners remunerated (e.g., cash, vouchers, honoraria) for their involvement? (n=300) </a:t>
            </a:r>
            <a:endParaRPr lang="en-GB" sz="2400" dirty="0"/>
          </a:p>
        </p:txBody>
      </p:sp>
      <p:graphicFrame>
        <p:nvGraphicFramePr>
          <p:cNvPr id="6" name="Content Placeholder 5">
            <a:extLst>
              <a:ext uri="{FF2B5EF4-FFF2-40B4-BE49-F238E27FC236}">
                <a16:creationId xmlns:a16="http://schemas.microsoft.com/office/drawing/2014/main" id="{83407396-3650-8AEC-9E38-0ACEBCF89437}"/>
              </a:ext>
            </a:extLst>
          </p:cNvPr>
          <p:cNvGraphicFramePr>
            <a:graphicFrameLocks noGrp="1"/>
          </p:cNvGraphicFramePr>
          <p:nvPr>
            <p:ph idx="1"/>
            <p:extLst>
              <p:ext uri="{D42A27DB-BD31-4B8C-83A1-F6EECF244321}">
                <p14:modId xmlns:p14="http://schemas.microsoft.com/office/powerpoint/2010/main" val="2626695319"/>
              </p:ext>
            </p:extLst>
          </p:nvPr>
        </p:nvGraphicFramePr>
        <p:xfrm>
          <a:off x="647700" y="1349375"/>
          <a:ext cx="7745413" cy="338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025923"/>
      </p:ext>
    </p:extLst>
  </p:cSld>
  <p:clrMapOvr>
    <a:masterClrMapping/>
  </p:clrMapOvr>
</p:sld>
</file>

<file path=ppt/theme/theme1.xml><?xml version="1.0" encoding="utf-8"?>
<a:theme xmlns:a="http://schemas.openxmlformats.org/drawingml/2006/main" name="PPT_Template_TOH">
  <a:themeElements>
    <a:clrScheme name="Custom 6">
      <a:dk1>
        <a:srgbClr val="295D90"/>
      </a:dk1>
      <a:lt1>
        <a:srgbClr val="FFFFFF"/>
      </a:lt1>
      <a:dk2>
        <a:srgbClr val="535655"/>
      </a:dk2>
      <a:lt2>
        <a:srgbClr val="FFFFFF"/>
      </a:lt2>
      <a:accent1>
        <a:srgbClr val="BFBFBF"/>
      </a:accent1>
      <a:accent2>
        <a:srgbClr val="723C7D"/>
      </a:accent2>
      <a:accent3>
        <a:srgbClr val="C15C2E"/>
      </a:accent3>
      <a:accent4>
        <a:srgbClr val="FDB933"/>
      </a:accent4>
      <a:accent5>
        <a:srgbClr val="70B9C6"/>
      </a:accent5>
      <a:accent6>
        <a:srgbClr val="A6BE4B"/>
      </a:accent6>
      <a:hlink>
        <a:srgbClr val="70B9C6"/>
      </a:hlink>
      <a:folHlink>
        <a:srgbClr val="A6BE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lumMod val="95000"/>
          </a:schemeClr>
        </a:solidFill>
      </a:spPr>
      <a:bodyPr wrap="square" rtlCol="0">
        <a:spAutoFit/>
      </a:bodyPr>
      <a:lstStyle>
        <a:defPPr algn="l">
          <a:defRPr dirty="0">
            <a:solidFill>
              <a:schemeClr val="tx2">
                <a:lumMod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5FB6330377DB4CAC87DDB31640EA39" ma:contentTypeVersion="14" ma:contentTypeDescription="Create a new document." ma:contentTypeScope="" ma:versionID="a5653b28942623624ddb1d69e371c79b">
  <xsd:schema xmlns:xsd="http://www.w3.org/2001/XMLSchema" xmlns:xs="http://www.w3.org/2001/XMLSchema" xmlns:p="http://schemas.microsoft.com/office/2006/metadata/properties" xmlns:ns1="http://schemas.microsoft.com/sharepoint/v3" xmlns:ns2="17385075-b23b-46db-bd7c-65e005b58792" xmlns:ns3="bf18cd83-c72b-4ca0-8d39-4288fc2d0180" targetNamespace="http://schemas.microsoft.com/office/2006/metadata/properties" ma:root="true" ma:fieldsID="83c9e4209507063b638900b9ea738494" ns1:_="" ns2:_="" ns3:_="">
    <xsd:import namespace="http://schemas.microsoft.com/sharepoint/v3"/>
    <xsd:import namespace="17385075-b23b-46db-bd7c-65e005b58792"/>
    <xsd:import namespace="bf18cd83-c72b-4ca0-8d39-4288fc2d01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385075-b23b-46db-bd7c-65e005b587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18cd83-c72b-4ca0-8d39-4288fc2d018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B9CF86-6EF3-4D3D-9BF5-9F788627516A}">
  <ds:schemaRefs>
    <ds:schemaRef ds:uri="17385075-b23b-46db-bd7c-65e005b58792"/>
    <ds:schemaRef ds:uri="bf18cd83-c72b-4ca0-8d39-4288fc2d01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D0C7D2-4D8B-4960-A684-FCEAB009381C}">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417851F-5384-4A6D-B2D9-E6EDA02F7C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1849</TotalTime>
  <Words>848</Words>
  <Application>Microsoft Office PowerPoint</Application>
  <PresentationFormat>On-screen Show (16:9)</PresentationFormat>
  <Paragraphs>63</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Nova</vt:lpstr>
      <vt:lpstr>Calibri</vt:lpstr>
      <vt:lpstr>PPT_Template_TOH</vt:lpstr>
      <vt:lpstr>PowerPoint Presentation</vt:lpstr>
      <vt:lpstr>Patient and Public Involvement (PPI) in clinical trials</vt:lpstr>
      <vt:lpstr>Demonstrating PPI is valued</vt:lpstr>
      <vt:lpstr>Patient or Public (PPI) Partner Recognition</vt:lpstr>
      <vt:lpstr>Objectives</vt:lpstr>
      <vt:lpstr>Survey approach</vt:lpstr>
      <vt:lpstr>Results: respondent demographics (n=334)</vt:lpstr>
      <vt:lpstr>How were PPI partners acknowledged in the manuscript or other materials? (n=300)*</vt:lpstr>
      <vt:lpstr>Were PPI partners remunerated (e.g., cash, vouchers, honoraria) for their involvement? (n=300) </vt:lpstr>
      <vt:lpstr>Were PPI partners reimbursed for out-of-pocket expenses related to their involvement? (n=303)</vt:lpstr>
      <vt:lpstr>Results: combination (n=274)</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design</dc:title>
  <dc:creator>Microsoft account</dc:creator>
  <cp:lastModifiedBy>Stuart Nicholls</cp:lastModifiedBy>
  <cp:revision>86</cp:revision>
  <cp:lastPrinted>2015-08-14T12:57:02Z</cp:lastPrinted>
  <dcterms:created xsi:type="dcterms:W3CDTF">2018-09-19T20:24:28Z</dcterms:created>
  <dcterms:modified xsi:type="dcterms:W3CDTF">2024-11-05T20:48:49Z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0x010100905FB6330377DB4CAC87DDB31640EA39</vt:lpwstr>
  </property>
</Properties>
</file>