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77" r:id="rId4"/>
    <p:sldId id="278" r:id="rId5"/>
    <p:sldId id="261" r:id="rId6"/>
    <p:sldId id="270" r:id="rId7"/>
    <p:sldId id="260" r:id="rId8"/>
    <p:sldId id="258" r:id="rId9"/>
    <p:sldId id="259" r:id="rId10"/>
    <p:sldId id="279" r:id="rId11"/>
    <p:sldId id="281" r:id="rId12"/>
    <p:sldId id="282" r:id="rId13"/>
    <p:sldId id="283" r:id="rId14"/>
    <p:sldId id="284" r:id="rId15"/>
    <p:sldId id="288" r:id="rId16"/>
    <p:sldId id="289" r:id="rId17"/>
    <p:sldId id="295" r:id="rId18"/>
    <p:sldId id="268" r:id="rId19"/>
    <p:sldId id="285" r:id="rId20"/>
    <p:sldId id="293" r:id="rId21"/>
    <p:sldId id="286" r:id="rId22"/>
    <p:sldId id="287" r:id="rId23"/>
    <p:sldId id="294" r:id="rId24"/>
    <p:sldId id="275" r:id="rId25"/>
    <p:sldId id="29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86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0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4" y="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1DE04-874F-38A7-9F3E-D84CBAB943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6AFEF0-8C03-3472-7A63-CCEDB3CA96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9EC45-93A2-5803-0A53-D5C1EE47C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61188-374F-4480-BE87-86032DAB057A}" type="datetimeFigureOut">
              <a:rPr lang="en-CA" smtClean="0"/>
              <a:t>2024-11-07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1777C-50DE-C6FF-28E3-7E8B8BD2C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B71AC-D4B3-466F-A451-76D3D020A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1288F-2CEA-4082-A395-A6E3544394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3801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D95BF-8887-EF84-EA6D-806D7464B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4F7188-8E29-88E4-DE6B-E402DB4FE3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6D7C1-72B6-F5FF-7A02-E4E9653B9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61188-374F-4480-BE87-86032DAB057A}" type="datetimeFigureOut">
              <a:rPr lang="en-CA" smtClean="0"/>
              <a:t>2024-11-07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A27A3-95E9-37D6-F317-D5AD25D87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C5147-7FCC-B04C-0CE6-FAEE78143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1288F-2CEA-4082-A395-A6E3544394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4790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EFC243-FA06-97C6-88EB-AA5A064AA9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DB19C4-67E7-74B2-32AD-7FA87B0282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C938F-B876-7581-A45C-48EBEE7C5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61188-374F-4480-BE87-86032DAB057A}" type="datetimeFigureOut">
              <a:rPr lang="en-CA" smtClean="0"/>
              <a:t>2024-11-07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49A54-2F4A-739A-0DAA-4F350D4D6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2EEA8-836E-4A35-5448-9019D413E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1288F-2CEA-4082-A395-A6E3544394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433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4E1EE-E087-ED88-219A-E4A896A1B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7CE13-1DE3-B5F0-12F4-ACA3C82C3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69017-12B9-D383-F8FA-E9243E7FE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61188-374F-4480-BE87-86032DAB057A}" type="datetimeFigureOut">
              <a:rPr lang="en-CA" smtClean="0"/>
              <a:t>2024-11-07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019B1-845B-5083-283A-66F0DED28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B2B4D-C7BA-2426-7500-477B9C302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1288F-2CEA-4082-A395-A6E3544394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9088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8C2BA-37BA-B04F-265B-28094DE92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C5A92A-32E0-B613-5EFE-6676F37820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0A4346-F446-B1B4-572F-AD2D755C8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61188-374F-4480-BE87-86032DAB057A}" type="datetimeFigureOut">
              <a:rPr lang="en-CA" smtClean="0"/>
              <a:t>2024-11-07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82EF1-A43F-2737-4E71-2E8A6F97B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888CD-75D8-A017-BDA0-B7ECCFA48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1288F-2CEA-4082-A395-A6E3544394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9931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D179D-F737-ED6A-3A85-9EB5D03EF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E297A-867C-B9E6-982E-B791C40B56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866BBA-D5EC-05C4-F5CF-5466C989F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8181A3-12FD-E486-7C84-DF13509FD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61188-374F-4480-BE87-86032DAB057A}" type="datetimeFigureOut">
              <a:rPr lang="en-CA" smtClean="0"/>
              <a:t>2024-11-07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399E9C-220F-BC78-CBB8-9A07D9DD0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226B5-8835-5BF0-BC43-4959C6C4C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1288F-2CEA-4082-A395-A6E3544394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1936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1A169-B057-F781-10F2-A7AC82D0C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6C179E-2A92-F247-E1A8-D521BA615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71B113-A1FD-F5A0-DD37-12E2103D8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84FBA0-5D85-3F5A-233C-C7E8E3E807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31A015-7ED7-E926-8706-1592FBFC64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44C3EC-4FBA-A8B5-CB00-5255DEAA3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61188-374F-4480-BE87-86032DAB057A}" type="datetimeFigureOut">
              <a:rPr lang="en-CA" smtClean="0"/>
              <a:t>2024-11-07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5F905D-A8E5-104B-38FD-1F7261C84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053755-F13D-955D-458F-CCD820819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1288F-2CEA-4082-A395-A6E3544394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4196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6A2F7-878E-86A8-126E-5EDFDDC63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80AF08-A783-1178-353C-6132E5F67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61188-374F-4480-BE87-86032DAB057A}" type="datetimeFigureOut">
              <a:rPr lang="en-CA" smtClean="0"/>
              <a:t>2024-11-07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C1E407-B31E-B901-41EA-B4F6D847D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E92F23-B3BE-E34F-28D7-8EFFE5B6F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1288F-2CEA-4082-A395-A6E3544394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2511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DE6809-1B30-1E89-BD64-4A688EF06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61188-374F-4480-BE87-86032DAB057A}" type="datetimeFigureOut">
              <a:rPr lang="en-CA" smtClean="0"/>
              <a:t>2024-11-07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9743E9-7492-1805-30A9-CD78613F4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2E8D3E-7DF6-3BAA-0314-9D2AA5E5A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1288F-2CEA-4082-A395-A6E3544394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4566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17400-503C-ABD1-A44C-62C9F8A22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D4C61-D752-4499-A5E3-5EE50EBC1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46DA5D-C2CE-8CD3-7E56-C96615DE76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D45E34-63E9-1A71-BF5C-4D47B139B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61188-374F-4480-BE87-86032DAB057A}" type="datetimeFigureOut">
              <a:rPr lang="en-CA" smtClean="0"/>
              <a:t>2024-11-07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B4EE94-63BE-FFB4-FAF2-EFA8A7F08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883135-234E-9E60-616B-13FC97F8B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1288F-2CEA-4082-A395-A6E3544394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8098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686AB-55A5-0EB2-EF90-B303AC595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B832D0-498F-51C3-AFD2-9D1C988572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ABE51D-AFCD-17DE-1F24-86353A68C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6EB27A-83FE-5BB5-EED3-DA61387FF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61188-374F-4480-BE87-86032DAB057A}" type="datetimeFigureOut">
              <a:rPr lang="en-CA" smtClean="0"/>
              <a:t>2024-11-07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7AA615-82E9-F17E-DC00-F3F06C3E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477F0E-53AA-CF3D-5FF3-58D756679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1288F-2CEA-4082-A395-A6E3544394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7000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629DAD-51D7-D150-1C69-6AA37CE9C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58AC81-7936-B8A9-3322-2C66BDAE3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B1E30-CBD6-8F52-1A41-8C51700C00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61188-374F-4480-BE87-86032DAB057A}" type="datetimeFigureOut">
              <a:rPr lang="en-CA" smtClean="0"/>
              <a:t>2024-11-07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AAA59-0C21-3221-0010-FF991E2DD8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68469-F8E3-E2EB-FD9B-C65B203DE4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1288F-2CEA-4082-A395-A6E3544394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774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mailto:mshamy@toh.c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tiff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86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E85B0-85C4-710F-D08C-141DAD213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728" y="537726"/>
            <a:ext cx="11232108" cy="2891274"/>
          </a:xfrm>
          <a:solidFill>
            <a:srgbClr val="6F8682"/>
          </a:solidFill>
        </p:spPr>
        <p:txBody>
          <a:bodyPr>
            <a:normAutofit fontScale="90000"/>
          </a:bodyPr>
          <a:lstStyle/>
          <a:p>
            <a:br>
              <a:rPr lang="en-US" sz="4800" dirty="0">
                <a:latin typeface="+mn-lt"/>
              </a:rPr>
            </a:br>
            <a:r>
              <a:rPr lang="en-CA" b="1" dirty="0">
                <a:solidFill>
                  <a:schemeClr val="bg1"/>
                </a:solidFill>
                <a:latin typeface="+mn-lt"/>
              </a:rPr>
              <a:t>One Year Later: </a:t>
            </a:r>
            <a:br>
              <a:rPr lang="en-CA" b="1" dirty="0">
                <a:solidFill>
                  <a:schemeClr val="bg1"/>
                </a:solidFill>
              </a:rPr>
            </a:br>
            <a:r>
              <a:rPr lang="en-CA" b="1" dirty="0">
                <a:solidFill>
                  <a:schemeClr val="bg1"/>
                </a:solidFill>
              </a:rPr>
              <a:t>Progress Report on </a:t>
            </a:r>
            <a:br>
              <a:rPr lang="en-CA" b="1" dirty="0">
                <a:solidFill>
                  <a:schemeClr val="bg1"/>
                </a:solidFill>
              </a:rPr>
            </a:br>
            <a:r>
              <a:rPr lang="en-CA" b="1" i="1" dirty="0">
                <a:solidFill>
                  <a:schemeClr val="bg1"/>
                </a:solidFill>
              </a:rPr>
              <a:t>Advance Consent in Stroke Trials</a:t>
            </a:r>
            <a:endParaRPr lang="en-CA" sz="48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150137-7CC3-AA41-3D28-056D82D79E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1243" y="4101014"/>
            <a:ext cx="9149514" cy="1124579"/>
          </a:xfrm>
          <a:noFill/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Michel Shamy MD MA FRCPC </a:t>
            </a:r>
          </a:p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CTO Conference November 2024</a:t>
            </a:r>
          </a:p>
        </p:txBody>
      </p:sp>
      <p:pic>
        <p:nvPicPr>
          <p:cNvPr id="4" name="Picture 2" descr="Ottawa Department of Medicine / ninesixteen — Ottawa branding, exhibit and  graphic design">
            <a:extLst>
              <a:ext uri="{FF2B5EF4-FFF2-40B4-BE49-F238E27FC236}">
                <a16:creationId xmlns:a16="http://schemas.microsoft.com/office/drawing/2014/main" id="{7439DCDD-CD28-1E42-842F-7F61B7711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824" y="5359932"/>
            <a:ext cx="1094351" cy="109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0667A2A-3073-AB46-BD5F-DCF247616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6655" y="5372475"/>
            <a:ext cx="2790681" cy="1097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The Ottawa Hospital - Wikipedia">
            <a:extLst>
              <a:ext uri="{FF2B5EF4-FFF2-40B4-BE49-F238E27FC236}">
                <a16:creationId xmlns:a16="http://schemas.microsoft.com/office/drawing/2014/main" id="{A6A3198A-717F-EB4F-9DB5-31B465A48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053" y="5364669"/>
            <a:ext cx="1132388" cy="112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Utilisation du logo sur les arrière-plans de couleur | Image de marque |  Université d'Ottawa">
            <a:extLst>
              <a:ext uri="{FF2B5EF4-FFF2-40B4-BE49-F238E27FC236}">
                <a16:creationId xmlns:a16="http://schemas.microsoft.com/office/drawing/2014/main" id="{6C3FBA7A-5F29-4C49-A97E-A4A3BEA86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719" y="5359931"/>
            <a:ext cx="1132388" cy="111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Annual Report 2014–2015 | The Ottawa Hospital Research Institute">
            <a:extLst>
              <a:ext uri="{FF2B5EF4-FFF2-40B4-BE49-F238E27FC236}">
                <a16:creationId xmlns:a16="http://schemas.microsoft.com/office/drawing/2014/main" id="{6C334150-C96B-704E-AD38-5D3D5B6CD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158" y="5372475"/>
            <a:ext cx="3309844" cy="110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38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2E7FD-9AD9-344F-8C8A-FC755C3F0C7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F8682"/>
          </a:solidFill>
        </p:spPr>
        <p:txBody>
          <a:bodyPr/>
          <a:lstStyle/>
          <a:p>
            <a:r>
              <a:rPr lang="en-US" b="1" i="1" dirty="0">
                <a:solidFill>
                  <a:schemeClr val="bg1"/>
                </a:solidFill>
                <a:latin typeface="+mn-lt"/>
              </a:rPr>
              <a:t>ACTION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 Launched July 2023...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03F92-68EF-864A-8B4B-3EAC2BD85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PAUSED</a:t>
            </a:r>
            <a:r>
              <a:rPr lang="en-US" dirty="0"/>
              <a:t> October 2023</a:t>
            </a:r>
          </a:p>
          <a:p>
            <a:endParaRPr lang="en-US" dirty="0"/>
          </a:p>
          <a:p>
            <a:r>
              <a:rPr lang="en-US" dirty="0"/>
              <a:t>OHSNREB discussed with other REBs, who were concerned whether Advance Consent is in contravention of TCPS2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135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4D104-EB86-B246-ACA9-A361E39A8C2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F8682"/>
          </a:solidFill>
        </p:spPr>
        <p:txBody>
          <a:bodyPr/>
          <a:lstStyle/>
          <a:p>
            <a:r>
              <a:rPr lang="en-US" b="1" i="1" dirty="0">
                <a:solidFill>
                  <a:schemeClr val="bg1"/>
                </a:solidFill>
              </a:rPr>
              <a:t>Advance Consent &amp; TCPS2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86464-72BF-9C40-9298-0F29C2C95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Nov 2023 Consultation with Mr. </a:t>
            </a:r>
            <a:r>
              <a:rPr lang="en-US" dirty="0" err="1"/>
              <a:t>Tierry</a:t>
            </a:r>
            <a:r>
              <a:rPr lang="en-US" dirty="0"/>
              <a:t> </a:t>
            </a:r>
            <a:r>
              <a:rPr lang="en-US" dirty="0" err="1"/>
              <a:t>Laforce</a:t>
            </a:r>
            <a:r>
              <a:rPr lang="en-US" dirty="0"/>
              <a:t>, Secretariat, PRE</a:t>
            </a:r>
          </a:p>
          <a:p>
            <a:r>
              <a:rPr lang="en-US" dirty="0"/>
              <a:t>Cited Section 3.8 on Emergency Consent: </a:t>
            </a:r>
          </a:p>
          <a:p>
            <a:pPr marL="0" indent="0">
              <a:buNone/>
            </a:pPr>
            <a:r>
              <a:rPr lang="en-CA" b="0" i="1" dirty="0">
                <a:effectLst/>
              </a:rPr>
              <a:t>“... prospective participants for emergency research are owed special ethical obligations and protection commensurate with the risks involved.</a:t>
            </a:r>
            <a:r>
              <a:rPr lang="en-CA" i="1" dirty="0"/>
              <a:t>..[including]</a:t>
            </a:r>
            <a:r>
              <a:rPr lang="en-CA" b="0" i="1" dirty="0">
                <a:effectLst/>
              </a:rPr>
              <a:t> </a:t>
            </a:r>
            <a:r>
              <a:rPr lang="en-CA" b="1" i="1" dirty="0">
                <a:effectLst/>
              </a:rPr>
              <a:t>procedures to identify prospective participants in advance so that consent may be sought prior to the occurrence of the emergency situation</a:t>
            </a:r>
            <a:r>
              <a:rPr lang="en-CA" i="1" dirty="0"/>
              <a:t>..</a:t>
            </a:r>
            <a:r>
              <a:rPr lang="en-CA" b="0" i="1" dirty="0">
                <a:effectLst/>
              </a:rPr>
              <a:t>.”</a:t>
            </a:r>
          </a:p>
          <a:p>
            <a:r>
              <a:rPr lang="en-US" dirty="0"/>
              <a:t>Just to be safe, we could call participants at 6 months to confirm that they had not changed their minds about having consented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387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A6FAE-ED29-694F-9998-936DBD0117D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F8682"/>
          </a:solidFill>
        </p:spPr>
        <p:txBody>
          <a:bodyPr/>
          <a:lstStyle/>
          <a:p>
            <a:r>
              <a:rPr lang="en-US" b="1" i="1" dirty="0">
                <a:solidFill>
                  <a:schemeClr val="bg1"/>
                </a:solidFill>
              </a:rPr>
              <a:t>ACTION restarted November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125F8-3299-344B-91C7-DB0E66F97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Amendment</a:t>
            </a:r>
            <a:r>
              <a:rPr lang="en-US" dirty="0"/>
              <a:t>: Now with phone call at 6 months to those participants who gave advance consent to make sure that they have not changed their minds</a:t>
            </a:r>
          </a:p>
          <a:p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PAUSE</a:t>
            </a:r>
            <a:r>
              <a:rPr lang="en-US" dirty="0"/>
              <a:t> Jan 2024</a:t>
            </a:r>
          </a:p>
          <a:p>
            <a:r>
              <a:rPr lang="en-US" dirty="0"/>
              <a:t>OHSNREB sought legal advice regarding advance consent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682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4DFE3-942F-2B48-AABA-C9A983A2D82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F8682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ACTION &amp; HCCA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7208D-42EA-1046-818B-F52DDD151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dirty="0"/>
              <a:t>OHNSREB met with legal advisors who suggested that, under the Health Care Consent Act, </a:t>
            </a:r>
            <a:r>
              <a:rPr lang="en-US" i="1" dirty="0"/>
              <a:t>advance consent </a:t>
            </a:r>
            <a:r>
              <a:rPr lang="en-US" dirty="0"/>
              <a:t>must be </a:t>
            </a:r>
            <a:r>
              <a:rPr lang="en-US" i="1" dirty="0"/>
              <a:t>confirmed with the patient or the SDM </a:t>
            </a:r>
            <a:r>
              <a:rPr lang="en-US" dirty="0"/>
              <a:t>at the time of eligibility</a:t>
            </a:r>
          </a:p>
          <a:p>
            <a:endParaRPr lang="en-US" dirty="0"/>
          </a:p>
          <a:p>
            <a:r>
              <a:rPr lang="en-US" dirty="0"/>
              <a:t>Remember... </a:t>
            </a:r>
          </a:p>
          <a:p>
            <a:pPr lvl="1"/>
            <a:r>
              <a:rPr lang="en-US" dirty="0"/>
              <a:t>Informed consent has been given by a capable person</a:t>
            </a:r>
          </a:p>
          <a:p>
            <a:pPr lvl="1"/>
            <a:r>
              <a:rPr lang="en-US" dirty="0"/>
              <a:t>That person is now incapable (by definition)</a:t>
            </a:r>
          </a:p>
          <a:p>
            <a:pPr lvl="1"/>
            <a:r>
              <a:rPr lang="en-US" dirty="0"/>
              <a:t>The SDM is rarely available (that’s part of the problem)</a:t>
            </a:r>
          </a:p>
          <a:p>
            <a:pPr lvl="1"/>
            <a:r>
              <a:rPr lang="en-US" dirty="0"/>
              <a:t>We are trying not to delay treatment vs standard of care, which this requirement would seem to necessitate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078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3F9AD-C605-1249-957C-0A88E47B6CD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F8682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ACTION restarted February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A86F0-324F-1046-B8A5-290A7B1FF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Amendment</a:t>
            </a:r>
            <a:r>
              <a:rPr lang="en-US" dirty="0"/>
              <a:t>: Now with requirement that consent be confirmed with the participant (incapable) or the SDM (rarely present)</a:t>
            </a:r>
          </a:p>
          <a:p>
            <a:endParaRPr lang="en-US" dirty="0"/>
          </a:p>
          <a:p>
            <a:r>
              <a:rPr lang="en-US" dirty="0"/>
              <a:t>Provided the opportunity to explore in a structured way the </a:t>
            </a:r>
            <a:r>
              <a:rPr lang="en-US" i="1" dirty="0"/>
              <a:t>legal dimensions of consent to participate in research</a:t>
            </a:r>
          </a:p>
        </p:txBody>
      </p:sp>
    </p:spTree>
    <p:extLst>
      <p:ext uri="{BB962C8B-B14F-4D97-AF65-F5344CB8AC3E}">
        <p14:creationId xmlns:p14="http://schemas.microsoft.com/office/powerpoint/2010/main" val="3315281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4139C-2516-554C-93C6-356115623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22389" cy="1460500"/>
          </a:xfrm>
          <a:solidFill>
            <a:srgbClr val="6F8682"/>
          </a:solidFill>
        </p:spPr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Current Progress</a:t>
            </a:r>
            <a:r>
              <a:rPr lang="en-US" dirty="0">
                <a:solidFill>
                  <a:schemeClr val="bg1"/>
                </a:solidFill>
              </a:rPr>
              <a:t>: Legal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B64B4-6A0B-A149-ACD0-EFE517051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030419" cy="4350888"/>
          </a:xfrm>
        </p:spPr>
        <p:txBody>
          <a:bodyPr/>
          <a:lstStyle/>
          <a:p>
            <a:r>
              <a:rPr lang="en-US" dirty="0"/>
              <a:t>Identified scholars with expertise in health law</a:t>
            </a:r>
          </a:p>
          <a:p>
            <a:pPr lvl="1"/>
            <a:r>
              <a:rPr lang="en-US" dirty="0"/>
              <a:t>Professor Vanessa </a:t>
            </a:r>
            <a:r>
              <a:rPr lang="en-US" dirty="0" err="1"/>
              <a:t>Gruben</a:t>
            </a:r>
            <a:r>
              <a:rPr lang="en-US" dirty="0"/>
              <a:t>, U Ottawa</a:t>
            </a:r>
          </a:p>
          <a:p>
            <a:pPr lvl="1"/>
            <a:r>
              <a:rPr lang="en-US" dirty="0"/>
              <a:t>Professor Sophie </a:t>
            </a:r>
            <a:r>
              <a:rPr lang="en-US" dirty="0" err="1"/>
              <a:t>Nunnelley</a:t>
            </a:r>
            <a:r>
              <a:rPr lang="en-US" dirty="0"/>
              <a:t>, Toronto Metropolitan University</a:t>
            </a:r>
          </a:p>
          <a:p>
            <a:endParaRPr lang="en-US" dirty="0"/>
          </a:p>
          <a:p>
            <a:r>
              <a:rPr lang="en-US" dirty="0"/>
              <a:t>Recruited law student Marina Bredin to conduct a dedicated research project on:</a:t>
            </a:r>
          </a:p>
          <a:p>
            <a:pPr lvl="1"/>
            <a:r>
              <a:rPr lang="en-US" dirty="0"/>
              <a:t>Advance consent &amp; HCCA </a:t>
            </a:r>
          </a:p>
          <a:p>
            <a:pPr lvl="1"/>
            <a:r>
              <a:rPr lang="en-US" dirty="0"/>
              <a:t>Advance consent in Canada</a:t>
            </a:r>
          </a:p>
          <a:p>
            <a:pPr lvl="1"/>
            <a:r>
              <a:rPr lang="en-US" dirty="0"/>
              <a:t>Research consent in Canada</a:t>
            </a:r>
          </a:p>
        </p:txBody>
      </p:sp>
      <p:pic>
        <p:nvPicPr>
          <p:cNvPr id="1026" name="Picture 2" descr="Vanessa Gruben, Board Member - AMS Healthcare">
            <a:extLst>
              <a:ext uri="{FF2B5EF4-FFF2-40B4-BE49-F238E27FC236}">
                <a16:creationId xmlns:a16="http://schemas.microsoft.com/office/drawing/2014/main" id="{4DA107D7-01AA-554A-ADA3-1A3159D9F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345" y="192536"/>
            <a:ext cx="1817076" cy="214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tificial Intelligence and Human Rights Respecting Mental Healthcare: What  Role for Law? - AMS Healthcare">
            <a:extLst>
              <a:ext uri="{FF2B5EF4-FFF2-40B4-BE49-F238E27FC236}">
                <a16:creationId xmlns:a16="http://schemas.microsoft.com/office/drawing/2014/main" id="{14EB30B1-F803-8C46-AF4F-D9F899555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275" y="2428336"/>
            <a:ext cx="1844465" cy="184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33F5F8-02E7-764B-BE27-DA9028CDC7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3749" y="4523598"/>
            <a:ext cx="1576672" cy="211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61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3B81D-6AC6-314F-8918-B15F0E6A1A1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F8682"/>
          </a:solidFill>
        </p:spPr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Current Progress</a:t>
            </a:r>
            <a:r>
              <a:rPr lang="en-US" dirty="0">
                <a:solidFill>
                  <a:schemeClr val="bg1"/>
                </a:solidFill>
              </a:rPr>
              <a:t>: Legal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0F070-A6CE-0343-8C0B-9FAB8BBD8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1. Does the HCCA speak to consent to research? </a:t>
            </a:r>
            <a:r>
              <a:rPr lang="en-US" i="1" dirty="0"/>
              <a:t>No.</a:t>
            </a:r>
          </a:p>
          <a:p>
            <a:pPr lvl="1"/>
            <a:r>
              <a:rPr lang="en-US" dirty="0"/>
              <a:t>HCCA does not apply to “</a:t>
            </a:r>
            <a:r>
              <a:rPr lang="en-CA" dirty="0"/>
              <a:t>a</a:t>
            </a:r>
            <a:r>
              <a:rPr lang="en-CA" b="0" i="0" dirty="0">
                <a:effectLst/>
              </a:rPr>
              <a:t> procedure whose primary purpose is research.”</a:t>
            </a:r>
            <a:endParaRPr lang="en-US" dirty="0"/>
          </a:p>
          <a:p>
            <a:pPr lvl="1"/>
            <a:r>
              <a:rPr lang="en-US" dirty="0"/>
              <a:t>Legal teaching is that it does not apply to research</a:t>
            </a:r>
          </a:p>
          <a:p>
            <a:pPr lvl="1"/>
            <a:r>
              <a:rPr lang="en-US" dirty="0"/>
              <a:t>Relevant guidance on consent to research should be the TCPS2</a:t>
            </a:r>
          </a:p>
          <a:p>
            <a:r>
              <a:rPr lang="en-US" dirty="0"/>
              <a:t>2. Does the HCCA speak to advance consent? </a:t>
            </a:r>
            <a:r>
              <a:rPr lang="en-US" i="1" dirty="0"/>
              <a:t>No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But it does speak to </a:t>
            </a:r>
            <a:r>
              <a:rPr lang="en-US" i="1" dirty="0"/>
              <a:t>advance directives, </a:t>
            </a:r>
            <a:r>
              <a:rPr lang="en-US" dirty="0"/>
              <a:t>which are different</a:t>
            </a:r>
          </a:p>
          <a:p>
            <a:r>
              <a:rPr lang="en-US" dirty="0"/>
              <a:t>3. Does the HCCA speak to the timing of consent? </a:t>
            </a:r>
            <a:r>
              <a:rPr lang="en-US" i="1" dirty="0"/>
              <a:t>No.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Consent legislation &amp; standards expect consent to precede participation but do not provide guidance on </a:t>
            </a:r>
            <a:r>
              <a:rPr lang="en-US" i="1" dirty="0"/>
              <a:t>timing</a:t>
            </a:r>
          </a:p>
        </p:txBody>
      </p:sp>
    </p:spTree>
    <p:extLst>
      <p:ext uri="{BB962C8B-B14F-4D97-AF65-F5344CB8AC3E}">
        <p14:creationId xmlns:p14="http://schemas.microsoft.com/office/powerpoint/2010/main" val="319995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3B81D-6AC6-314F-8918-B15F0E6A1A1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F8682"/>
          </a:solidFill>
        </p:spPr>
        <p:txBody>
          <a:bodyPr/>
          <a:lstStyle/>
          <a:p>
            <a:r>
              <a:rPr lang="en-US" b="1" i="1" dirty="0">
                <a:solidFill>
                  <a:schemeClr val="bg1"/>
                </a:solidFill>
              </a:rPr>
              <a:t>Current Progress</a:t>
            </a:r>
            <a:r>
              <a:rPr lang="en-US" b="1" dirty="0">
                <a:solidFill>
                  <a:schemeClr val="bg1"/>
                </a:solidFill>
              </a:rPr>
              <a:t>: Legal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0F070-A6CE-0343-8C0B-9FAB8BBD8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summary, this review of Ontario (and Canadian) law regarding consent, research, advance consent.... </a:t>
            </a:r>
          </a:p>
          <a:p>
            <a:r>
              <a:rPr lang="en-US" dirty="0"/>
              <a:t>... </a:t>
            </a:r>
            <a:r>
              <a:rPr lang="en-US" b="1" dirty="0"/>
              <a:t>Finds</a:t>
            </a:r>
            <a:r>
              <a:rPr lang="en-US" dirty="0"/>
              <a:t> nothing in the HCCA that stipulates that advance consent must be confirmed with a patient or SDM at the time of enrollment under emergency circumstances</a:t>
            </a:r>
          </a:p>
          <a:p>
            <a:r>
              <a:rPr lang="en-US" dirty="0"/>
              <a:t>... </a:t>
            </a:r>
            <a:r>
              <a:rPr lang="en-US" b="1" dirty="0"/>
              <a:t>Suggests</a:t>
            </a:r>
            <a:r>
              <a:rPr lang="en-US" dirty="0"/>
              <a:t> that the TCPS2 should guide practice, which explicitly imagines emergency consent and encourages advance consent</a:t>
            </a:r>
          </a:p>
          <a:p>
            <a:r>
              <a:rPr lang="en-US" dirty="0"/>
              <a:t>... </a:t>
            </a:r>
            <a:r>
              <a:rPr lang="en-US" b="1" dirty="0"/>
              <a:t>Asks</a:t>
            </a:r>
            <a:r>
              <a:rPr lang="en-US" dirty="0"/>
              <a:t>: </a:t>
            </a:r>
            <a:r>
              <a:rPr lang="en-US" b="1" dirty="0"/>
              <a:t>Why is </a:t>
            </a:r>
            <a:r>
              <a:rPr lang="en-US" b="1" i="1" dirty="0"/>
              <a:t>advance consent </a:t>
            </a:r>
            <a:r>
              <a:rPr lang="en-US" b="1" dirty="0"/>
              <a:t>not just... </a:t>
            </a:r>
            <a:r>
              <a:rPr lang="en-US" b="1" i="1" dirty="0"/>
              <a:t>consent</a:t>
            </a:r>
            <a:r>
              <a:rPr lang="en-US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4864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2C579-9B4F-814B-8DA8-5EB9913353B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F8682"/>
          </a:solidFill>
        </p:spPr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Current Progress</a:t>
            </a:r>
            <a:r>
              <a:rPr lang="en-US" dirty="0">
                <a:solidFill>
                  <a:schemeClr val="bg1"/>
                </a:solidFill>
              </a:rPr>
              <a:t>: Enrollment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BB5D5-7252-DE44-8EF3-A9B124F5B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9480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Completed enrollment July 2023 – July 2024</a:t>
            </a:r>
          </a:p>
          <a:p>
            <a:r>
              <a:rPr lang="en-US" dirty="0"/>
              <a:t>Total patients screened: </a:t>
            </a:r>
            <a:r>
              <a:rPr lang="en-US" b="1" dirty="0"/>
              <a:t>1547 (vs est. 2000)</a:t>
            </a:r>
          </a:p>
          <a:p>
            <a:r>
              <a:rPr lang="en-US" dirty="0"/>
              <a:t>Eligible patients: </a:t>
            </a:r>
            <a:r>
              <a:rPr lang="en-US" b="1" dirty="0"/>
              <a:t>431 (28% vs est. 40%)</a:t>
            </a:r>
          </a:p>
          <a:p>
            <a:r>
              <a:rPr lang="en-US" dirty="0"/>
              <a:t>Agree to be approached: </a:t>
            </a:r>
            <a:r>
              <a:rPr lang="en-US" b="1" dirty="0"/>
              <a:t>187 (43% vs est. 50%)</a:t>
            </a:r>
          </a:p>
          <a:p>
            <a:r>
              <a:rPr lang="en-US" dirty="0"/>
              <a:t>Completed survey phase: </a:t>
            </a:r>
            <a:r>
              <a:rPr lang="en-US" b="1" dirty="0"/>
              <a:t>157 (83% vs est. 100%)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164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4FD2C-5F5D-F348-960A-07114FA60AD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F8682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Current Progress: </a:t>
            </a:r>
            <a:r>
              <a:rPr lang="en-US" b="1" i="1" dirty="0">
                <a:solidFill>
                  <a:schemeClr val="bg1"/>
                </a:solidFill>
              </a:rPr>
              <a:t>Initial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9AA02-6A49-234E-BF2A-038F24235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96% </a:t>
            </a:r>
            <a:r>
              <a:rPr lang="en-US" dirty="0"/>
              <a:t>(151/157) </a:t>
            </a:r>
            <a:r>
              <a:rPr lang="en-US" b="1" dirty="0"/>
              <a:t>agreed/strongly agreed </a:t>
            </a:r>
            <a:r>
              <a:rPr lang="en-US" dirty="0"/>
              <a:t>that it is appropriate to invite stroke patients to provide advance consent to participate in research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95% </a:t>
            </a:r>
            <a:r>
              <a:rPr lang="en-US" dirty="0"/>
              <a:t>(149/157) </a:t>
            </a:r>
            <a:r>
              <a:rPr lang="en-US" b="1" dirty="0"/>
              <a:t>agreed/strongly agreed </a:t>
            </a:r>
            <a:r>
              <a:rPr lang="en-US" dirty="0"/>
              <a:t>that </a:t>
            </a:r>
            <a:r>
              <a:rPr lang="en-US" i="1" dirty="0"/>
              <a:t>they</a:t>
            </a:r>
            <a:r>
              <a:rPr lang="en-US" dirty="0"/>
              <a:t> would provide advance consent to a specific stroke trial having reviewed the details</a:t>
            </a:r>
          </a:p>
          <a:p>
            <a:endParaRPr lang="en-US" b="1" dirty="0"/>
          </a:p>
          <a:p>
            <a:r>
              <a:rPr lang="en-US" b="1" dirty="0"/>
              <a:t>69% </a:t>
            </a:r>
            <a:r>
              <a:rPr lang="en-US" dirty="0"/>
              <a:t>(108/157) </a:t>
            </a:r>
            <a:r>
              <a:rPr lang="en-US" b="1" dirty="0"/>
              <a:t>agreed/strongly agreed </a:t>
            </a:r>
            <a:r>
              <a:rPr lang="en-US" dirty="0"/>
              <a:t>that they would provide advance consent to all acute stroke trials, </a:t>
            </a:r>
            <a:r>
              <a:rPr lang="en-US" i="1" dirty="0"/>
              <a:t>even without knowing the details</a:t>
            </a:r>
          </a:p>
        </p:txBody>
      </p:sp>
    </p:spTree>
    <p:extLst>
      <p:ext uri="{BB962C8B-B14F-4D97-AF65-F5344CB8AC3E}">
        <p14:creationId xmlns:p14="http://schemas.microsoft.com/office/powerpoint/2010/main" val="3419652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83DE1-367C-CA4E-BD22-563113E211C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F8682"/>
          </a:solidFill>
        </p:spPr>
        <p:txBody>
          <a:bodyPr/>
          <a:lstStyle/>
          <a:p>
            <a:r>
              <a:rPr lang="en-US" b="1" i="1" dirty="0">
                <a:solidFill>
                  <a:schemeClr val="bg1"/>
                </a:solidFill>
                <a:latin typeface="+mn-lt"/>
              </a:rPr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2D62A-F6BE-3D43-8C1A-9508E8813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am a stroke neurologist, researcher, former REB member</a:t>
            </a:r>
          </a:p>
          <a:p>
            <a:r>
              <a:rPr lang="en-US" dirty="0"/>
              <a:t>Funding for this project from </a:t>
            </a:r>
            <a:r>
              <a:rPr lang="en-US" i="1" dirty="0"/>
              <a:t>CIHR</a:t>
            </a:r>
            <a:r>
              <a:rPr lang="en-US" dirty="0"/>
              <a:t> &amp; </a:t>
            </a:r>
            <a:r>
              <a:rPr lang="en-US" i="1" dirty="0"/>
              <a:t>New Frontiers in Research</a:t>
            </a:r>
          </a:p>
          <a:p>
            <a:r>
              <a:rPr lang="en-US" dirty="0"/>
              <a:t>Leadership roles with </a:t>
            </a:r>
            <a:r>
              <a:rPr lang="en-US" dirty="0" err="1"/>
              <a:t>multicentre</a:t>
            </a:r>
            <a:r>
              <a:rPr lang="en-US" dirty="0"/>
              <a:t> RCTs: ACT-GLOBAL, </a:t>
            </a:r>
            <a:r>
              <a:rPr lang="en-US" dirty="0" err="1"/>
              <a:t>iCATCHER</a:t>
            </a:r>
            <a:endParaRPr lang="en-US" dirty="0"/>
          </a:p>
          <a:p>
            <a:r>
              <a:rPr lang="en-US" dirty="0"/>
              <a:t>No connections to industry</a:t>
            </a:r>
          </a:p>
          <a:p>
            <a:endParaRPr lang="en-US" dirty="0"/>
          </a:p>
          <a:p>
            <a:r>
              <a:rPr lang="en-US" dirty="0"/>
              <a:t>I am presenting on behalf of a team</a:t>
            </a:r>
          </a:p>
          <a:p>
            <a:pPr lvl="1"/>
            <a:r>
              <a:rPr lang="en-US" dirty="0" err="1"/>
              <a:t>Ubong</a:t>
            </a:r>
            <a:r>
              <a:rPr lang="en-US" dirty="0"/>
              <a:t> Udoh, Emma Cummings, Rena Seeger &amp; Brian Dewar</a:t>
            </a:r>
          </a:p>
          <a:p>
            <a:pPr lvl="1"/>
            <a:r>
              <a:rPr lang="en-US" dirty="0"/>
              <a:t>Co-PI Dar </a:t>
            </a:r>
            <a:r>
              <a:rPr lang="en-US" dirty="0" err="1"/>
              <a:t>Dowlatshahi</a:t>
            </a:r>
            <a:r>
              <a:rPr lang="en-US" dirty="0"/>
              <a:t> MD PhD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646632-6995-B341-A69F-FD21E8574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3933" y="681037"/>
            <a:ext cx="3065894" cy="74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17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1B413-6BF9-D645-8189-946B39CB9AD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F8682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Current Progress: </a:t>
            </a:r>
            <a:r>
              <a:rPr lang="en-US" b="1" i="1" dirty="0">
                <a:solidFill>
                  <a:schemeClr val="bg1"/>
                </a:solidFill>
              </a:rPr>
              <a:t>Advance Consent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9B6D5-2F6D-C543-A551-0C2C050C2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survey responses, 110 patients were invited to give advance consent if they wished</a:t>
            </a:r>
          </a:p>
          <a:p>
            <a:endParaRPr lang="en-US" dirty="0"/>
          </a:p>
          <a:p>
            <a:r>
              <a:rPr lang="en-US" b="1" dirty="0"/>
              <a:t>47/110 </a:t>
            </a:r>
            <a:r>
              <a:rPr lang="en-US" dirty="0"/>
              <a:t>patients gave advance consent </a:t>
            </a:r>
            <a:r>
              <a:rPr lang="en-US" b="1" dirty="0"/>
              <a:t>(45% vs 50% expected) </a:t>
            </a:r>
            <a:endParaRPr lang="en-US" dirty="0"/>
          </a:p>
          <a:p>
            <a:pPr lvl="1"/>
            <a:r>
              <a:rPr lang="en-US" dirty="0"/>
              <a:t>36 to both trials, </a:t>
            </a:r>
            <a:r>
              <a:rPr lang="en-CA" b="0" i="0" dirty="0">
                <a:solidFill>
                  <a:srgbClr val="000000"/>
                </a:solidFill>
                <a:effectLst/>
              </a:rPr>
              <a:t>6 to EASI-TOC only, 2 to FASTEST only</a:t>
            </a:r>
          </a:p>
          <a:p>
            <a:pPr lvl="1"/>
            <a:r>
              <a:rPr lang="en-CA" b="0" i="0" dirty="0">
                <a:solidFill>
                  <a:srgbClr val="000000"/>
                </a:solidFill>
                <a:effectLst/>
              </a:rPr>
              <a:t>1 withdrew their advance consent</a:t>
            </a:r>
          </a:p>
          <a:p>
            <a:pPr lvl="1"/>
            <a:r>
              <a:rPr lang="en-CA" b="0" i="0" dirty="0">
                <a:solidFill>
                  <a:srgbClr val="000000"/>
                </a:solidFill>
                <a:effectLst/>
              </a:rPr>
              <a:t>1 gave advance consent to decline participation in acute stroke trials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523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61623-0EA7-EA4D-A0BE-BEC7CC792E2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F8682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Current Progress: </a:t>
            </a:r>
            <a:r>
              <a:rPr lang="en-US" i="1" dirty="0">
                <a:solidFill>
                  <a:schemeClr val="bg1"/>
                </a:solidFill>
              </a:rPr>
              <a:t>6 month Check-In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B4E7E-60AF-B64F-BDD8-084242B5A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 the </a:t>
            </a:r>
            <a:r>
              <a:rPr lang="en-US" b="1" dirty="0"/>
              <a:t>46 patients </a:t>
            </a:r>
            <a:r>
              <a:rPr lang="en-US" dirty="0"/>
              <a:t>who gave advance consent, 21 have reached their 6-month check</a:t>
            </a:r>
          </a:p>
          <a:p>
            <a:pPr lvl="1"/>
            <a:r>
              <a:rPr lang="en-US" dirty="0"/>
              <a:t>Of these, 17 have been contacted &amp; all 17 chose to keep their advance consent</a:t>
            </a:r>
          </a:p>
          <a:p>
            <a:pPr lvl="1"/>
            <a:r>
              <a:rPr lang="en-US" dirty="0"/>
              <a:t>4 patients have not yet been contacted</a:t>
            </a:r>
          </a:p>
        </p:txBody>
      </p:sp>
    </p:spTree>
    <p:extLst>
      <p:ext uri="{BB962C8B-B14F-4D97-AF65-F5344CB8AC3E}">
        <p14:creationId xmlns:p14="http://schemas.microsoft.com/office/powerpoint/2010/main" val="1079619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9CDA7-2977-7643-BBC2-67815D53170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F8682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Current Progress: </a:t>
            </a:r>
            <a:r>
              <a:rPr lang="en-US" i="1" dirty="0">
                <a:solidFill>
                  <a:schemeClr val="bg1"/>
                </a:solidFill>
              </a:rPr>
              <a:t>12-month Close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94B3A-DE71-AE45-89C4-08CD6CF87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Of the </a:t>
            </a:r>
            <a:r>
              <a:rPr lang="en-US" b="1" dirty="0"/>
              <a:t>157 patients </a:t>
            </a:r>
            <a:r>
              <a:rPr lang="en-US" dirty="0"/>
              <a:t>who took the initial survey, 32 have reached 12-month close out</a:t>
            </a:r>
          </a:p>
          <a:p>
            <a:pPr lvl="1" fontAlgn="base">
              <a:spcBef>
                <a:spcPts val="0"/>
              </a:spcBef>
            </a:pPr>
            <a:r>
              <a:rPr lang="en-CA" b="0" i="0" dirty="0">
                <a:solidFill>
                  <a:srgbClr val="000000"/>
                </a:solidFill>
                <a:effectLst/>
              </a:rPr>
              <a:t>20 have completed the final questionnaire and exited the study </a:t>
            </a:r>
          </a:p>
          <a:p>
            <a:pPr lvl="1" fontAlgn="base">
              <a:spcBef>
                <a:spcPts val="0"/>
              </a:spcBef>
            </a:pPr>
            <a:r>
              <a:rPr lang="en-CA" b="0" i="0" dirty="0">
                <a:solidFill>
                  <a:srgbClr val="000000"/>
                </a:solidFill>
                <a:effectLst/>
              </a:rPr>
              <a:t>4 are lost to follow-up (2 deceased, 1 incapacitated, 1 unreachable)</a:t>
            </a:r>
          </a:p>
          <a:p>
            <a:pPr lvl="1" fontAlgn="base">
              <a:spcBef>
                <a:spcPts val="0"/>
              </a:spcBef>
            </a:pPr>
            <a:r>
              <a:rPr lang="en-CA" b="0" i="0" dirty="0">
                <a:solidFill>
                  <a:srgbClr val="000000"/>
                </a:solidFill>
                <a:effectLst/>
              </a:rPr>
              <a:t>8 </a:t>
            </a:r>
            <a:r>
              <a:rPr lang="en-CA" dirty="0">
                <a:solidFill>
                  <a:srgbClr val="000000"/>
                </a:solidFill>
              </a:rPr>
              <a:t> have yet to </a:t>
            </a:r>
            <a:r>
              <a:rPr lang="en-CA" b="0" i="0" dirty="0">
                <a:solidFill>
                  <a:srgbClr val="000000"/>
                </a:solidFill>
                <a:effectLst/>
              </a:rPr>
              <a:t>be contacted</a:t>
            </a:r>
            <a:br>
              <a:rPr lang="en-CA" sz="2000" b="0" i="0" dirty="0">
                <a:solidFill>
                  <a:srgbClr val="000000"/>
                </a:solidFill>
                <a:effectLst/>
              </a:rPr>
            </a:br>
            <a:endParaRPr lang="en-CA" sz="2000" b="0" i="0" dirty="0">
              <a:solidFill>
                <a:srgbClr val="000000"/>
              </a:solidFill>
              <a:effectLst/>
            </a:endParaRPr>
          </a:p>
          <a:p>
            <a:pPr algn="l" fontAlgn="base">
              <a:spcBef>
                <a:spcPts val="0"/>
              </a:spcBef>
              <a:spcAft>
                <a:spcPts val="0"/>
              </a:spcAft>
            </a:pPr>
            <a:r>
              <a:rPr lang="en-CA" b="0" i="0" dirty="0">
                <a:solidFill>
                  <a:srgbClr val="000000"/>
                </a:solidFill>
                <a:effectLst/>
              </a:rPr>
              <a:t>2 have had stroke events within the last year, but neither had given advance consent.</a:t>
            </a:r>
            <a:br>
              <a:rPr lang="en-CA" b="0" i="0" dirty="0">
                <a:solidFill>
                  <a:srgbClr val="000000"/>
                </a:solidFill>
                <a:effectLst/>
              </a:rPr>
            </a:br>
            <a:endParaRPr lang="en-CA" b="0" i="0" dirty="0">
              <a:solidFill>
                <a:srgbClr val="000000"/>
              </a:solidFill>
              <a:effectLst/>
            </a:endParaRPr>
          </a:p>
          <a:p>
            <a:pPr algn="l" fontAlgn="base">
              <a:spcBef>
                <a:spcPts val="0"/>
              </a:spcBef>
              <a:spcAft>
                <a:spcPts val="0"/>
              </a:spcAft>
            </a:pPr>
            <a:r>
              <a:rPr lang="en-CA" b="0" i="0" dirty="0">
                <a:solidFill>
                  <a:srgbClr val="000000"/>
                </a:solidFill>
                <a:effectLst/>
              </a:rPr>
              <a:t>Of the 3 participants who gave advance consent and have completed the study, all expressed being happy with their decision.</a:t>
            </a:r>
          </a:p>
          <a:p>
            <a:pPr algn="l" fontAlgn="base">
              <a:spcBef>
                <a:spcPts val="0"/>
              </a:spcBef>
              <a:spcAft>
                <a:spcPts val="0"/>
              </a:spcAft>
            </a:pPr>
            <a:endParaRPr lang="en-CA" dirty="0">
              <a:solidFill>
                <a:srgbClr val="000000"/>
              </a:solidFill>
            </a:endParaRPr>
          </a:p>
          <a:p>
            <a:pPr algn="l" fontAlgn="base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</a:rPr>
              <a:t>No recruitment as of yet</a:t>
            </a:r>
            <a:endParaRPr lang="en-CA" b="0" i="0" dirty="0">
              <a:solidFill>
                <a:srgbClr val="000000"/>
              </a:solidFill>
              <a:effectLst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42546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03606-1A98-794F-9537-01BCD5A666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F8682"/>
          </a:solidFill>
        </p:spPr>
        <p:txBody>
          <a:bodyPr/>
          <a:lstStyle/>
          <a:p>
            <a:r>
              <a:rPr lang="en-US" b="1" i="1" dirty="0">
                <a:solidFill>
                  <a:schemeClr val="bg1"/>
                </a:solidFill>
              </a:rPr>
              <a:t>Quotations From Exit Interview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F3970-98CC-EA46-88CD-97EBF5917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 fontAlgn="base">
              <a:spcBef>
                <a:spcPts val="0"/>
              </a:spcBef>
              <a:spcAft>
                <a:spcPts val="0"/>
              </a:spcAft>
            </a:pPr>
            <a:r>
              <a:rPr lang="en-CA" sz="4000" b="0" i="1" dirty="0">
                <a:solidFill>
                  <a:srgbClr val="000000"/>
                </a:solidFill>
                <a:effectLst/>
              </a:rPr>
              <a:t>"</a:t>
            </a:r>
            <a:r>
              <a:rPr lang="en-CA" sz="4000" b="1" i="1" dirty="0">
                <a:solidFill>
                  <a:srgbClr val="000000"/>
                </a:solidFill>
                <a:effectLst/>
              </a:rPr>
              <a:t>I'm a big believer in research </a:t>
            </a:r>
            <a:r>
              <a:rPr lang="en-CA" sz="4000" b="0" i="1" dirty="0">
                <a:solidFill>
                  <a:srgbClr val="000000"/>
                </a:solidFill>
                <a:effectLst/>
              </a:rPr>
              <a:t>and am surrounded by people who are physicians (wife, son, daughter) so I always counted on them to make the right decision for me if any research study came around that I was incapacitated for, but after reflecting on my diagnosis, none of them were close by when the emergency happened, so maybe </a:t>
            </a:r>
            <a:r>
              <a:rPr lang="en-CA" sz="4000" b="1" i="1" dirty="0">
                <a:solidFill>
                  <a:srgbClr val="000000"/>
                </a:solidFill>
                <a:effectLst/>
              </a:rPr>
              <a:t>advance consent would be the way to go</a:t>
            </a:r>
            <a:r>
              <a:rPr lang="en-CA" sz="4000" b="0" i="1" dirty="0">
                <a:solidFill>
                  <a:srgbClr val="000000"/>
                </a:solidFill>
                <a:effectLst/>
              </a:rPr>
              <a:t>. I definitely think there's something worthwhile there, </a:t>
            </a:r>
            <a:r>
              <a:rPr lang="en-CA" sz="4000" b="1" i="1" dirty="0">
                <a:solidFill>
                  <a:srgbClr val="000000"/>
                </a:solidFill>
                <a:effectLst/>
              </a:rPr>
              <a:t>can I still sign up?"</a:t>
            </a:r>
            <a:endParaRPr lang="en-CA" sz="4000" b="1" i="0" dirty="0">
              <a:solidFill>
                <a:srgbClr val="000000"/>
              </a:solidFill>
              <a:effectLst/>
            </a:endParaRPr>
          </a:p>
          <a:p>
            <a:pPr algn="l" fontAlgn="base"/>
            <a:endParaRPr lang="en-CA" sz="4000" b="0" i="1" dirty="0">
              <a:solidFill>
                <a:srgbClr val="000000"/>
              </a:solidFill>
              <a:effectLst/>
            </a:endParaRPr>
          </a:p>
          <a:p>
            <a:pPr algn="l" fontAlgn="base"/>
            <a:r>
              <a:rPr lang="en-CA" sz="4000" i="1" dirty="0">
                <a:solidFill>
                  <a:srgbClr val="000000"/>
                </a:solidFill>
              </a:rPr>
              <a:t>“</a:t>
            </a:r>
            <a:r>
              <a:rPr lang="en-CA" sz="4000" b="0" i="1" dirty="0">
                <a:solidFill>
                  <a:srgbClr val="000000"/>
                </a:solidFill>
                <a:effectLst/>
              </a:rPr>
              <a:t>I have a family history of cardiovascular disease, so it was very </a:t>
            </a:r>
            <a:r>
              <a:rPr lang="en-CA" sz="4000" i="1" dirty="0">
                <a:solidFill>
                  <a:srgbClr val="000000"/>
                </a:solidFill>
                <a:effectLst/>
              </a:rPr>
              <a:t>important for me to stay ahead of the curve and </a:t>
            </a:r>
            <a:r>
              <a:rPr lang="en-CA" sz="4000" b="1" i="1" dirty="0">
                <a:solidFill>
                  <a:srgbClr val="000000"/>
                </a:solidFill>
                <a:effectLst/>
              </a:rPr>
              <a:t>give my own consent to research</a:t>
            </a:r>
            <a:r>
              <a:rPr lang="en-CA" sz="4000" b="0" i="1" dirty="0">
                <a:solidFill>
                  <a:srgbClr val="000000"/>
                </a:solidFill>
                <a:effectLst/>
              </a:rPr>
              <a:t>."</a:t>
            </a:r>
            <a:endParaRPr lang="en-CA" sz="4000" b="0" i="0" dirty="0">
              <a:solidFill>
                <a:srgbClr val="000000"/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650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1FBFE-1C4C-314B-A125-01BEA32B53B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F8682"/>
          </a:solidFill>
        </p:spPr>
        <p:txBody>
          <a:bodyPr/>
          <a:lstStyle/>
          <a:p>
            <a:r>
              <a:rPr lang="en-US" b="1" i="1" dirty="0">
                <a:solidFill>
                  <a:schemeClr val="bg1"/>
                </a:solidFill>
                <a:latin typeface="+mn-lt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28713-0D76-8B45-A25E-F221C8E52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Enrollment into our </a:t>
            </a:r>
            <a:r>
              <a:rPr lang="en-US" b="1" dirty="0"/>
              <a:t>feasibility study </a:t>
            </a:r>
            <a:r>
              <a:rPr lang="en-US" dirty="0"/>
              <a:t>of advance consent is complete</a:t>
            </a:r>
          </a:p>
          <a:p>
            <a:pPr lvl="1"/>
            <a:r>
              <a:rPr lang="en-US" dirty="0"/>
              <a:t>12 month follow ups due to finish July 2025</a:t>
            </a:r>
          </a:p>
          <a:p>
            <a:endParaRPr lang="en-US" dirty="0"/>
          </a:p>
          <a:p>
            <a:r>
              <a:rPr lang="en-US" dirty="0"/>
              <a:t>Patients with cerebrovascular disease are </a:t>
            </a:r>
            <a:r>
              <a:rPr lang="en-US" b="1" dirty="0"/>
              <a:t>overwhelmingly open </a:t>
            </a:r>
            <a:r>
              <a:rPr lang="en-US" dirty="0"/>
              <a:t>to giving advance consent</a:t>
            </a:r>
          </a:p>
          <a:p>
            <a:pPr lvl="1"/>
            <a:r>
              <a:rPr lang="en-US" dirty="0"/>
              <a:t>Of those offered to do so, about 45% gave advance consent to a specific RCT</a:t>
            </a:r>
          </a:p>
          <a:p>
            <a:pPr lvl="1"/>
            <a:r>
              <a:rPr lang="en-US" dirty="0"/>
              <a:t>So far, this has not translated into enrollment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b="1" dirty="0"/>
              <a:t>ethical and legal standing </a:t>
            </a:r>
            <a:r>
              <a:rPr lang="en-US" dirty="0"/>
              <a:t>of advance consent appears strong</a:t>
            </a:r>
          </a:p>
        </p:txBody>
      </p:sp>
    </p:spTree>
    <p:extLst>
      <p:ext uri="{BB962C8B-B14F-4D97-AF65-F5344CB8AC3E}">
        <p14:creationId xmlns:p14="http://schemas.microsoft.com/office/powerpoint/2010/main" val="9333990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789C5-6EA9-4745-8472-3B1591E3D01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F8682"/>
          </a:solidFill>
        </p:spPr>
        <p:txBody>
          <a:bodyPr/>
          <a:lstStyle/>
          <a:p>
            <a:r>
              <a:rPr lang="en-US" b="1" i="1" dirty="0">
                <a:solidFill>
                  <a:schemeClr val="bg1"/>
                </a:solidFill>
                <a:latin typeface="+mn-lt"/>
              </a:rPr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36F4A-B9A9-5F46-BB90-60DBC3926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75340" cy="4385394"/>
          </a:xfrm>
        </p:spPr>
        <p:txBody>
          <a:bodyPr>
            <a:normAutofit lnSpcReduction="10000"/>
          </a:bodyPr>
          <a:lstStyle/>
          <a:p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mshamy@toh.ca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Thanks to those who completed our surveys &amp; focus groups</a:t>
            </a:r>
          </a:p>
          <a:p>
            <a:endParaRPr lang="en-US" dirty="0"/>
          </a:p>
          <a:p>
            <a:r>
              <a:rPr lang="en-US" dirty="0"/>
              <a:t>Thanks to the patients who made this </a:t>
            </a:r>
            <a:r>
              <a:rPr lang="en-US"/>
              <a:t>study possible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F700AC-8A63-544A-9964-30A60EE9BE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507" y="1825625"/>
            <a:ext cx="2534648" cy="1900986"/>
          </a:xfrm>
          <a:prstGeom prst="rect">
            <a:avLst/>
          </a:prstGeom>
        </p:spPr>
      </p:pic>
      <p:pic>
        <p:nvPicPr>
          <p:cNvPr id="7" name="Picture 6" descr="Two women smiling at the camera&#10;&#10;Description automatically generated">
            <a:extLst>
              <a:ext uri="{FF2B5EF4-FFF2-40B4-BE49-F238E27FC236}">
                <a16:creationId xmlns:a16="http://schemas.microsoft.com/office/drawing/2014/main" id="{098D3730-58B7-7846-81D5-E8AABF74DF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355" y="1825625"/>
            <a:ext cx="1921534" cy="25620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4D2ABE-EECF-7C47-B865-4B811D35C7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3936" y="3947812"/>
            <a:ext cx="3499219" cy="2377783"/>
          </a:xfrm>
          <a:prstGeom prst="rect">
            <a:avLst/>
          </a:prstGeom>
        </p:spPr>
      </p:pic>
      <p:pic>
        <p:nvPicPr>
          <p:cNvPr id="1026" name="Picture 2" descr="Brian Dewar - Ottawa Stroke Program">
            <a:extLst>
              <a:ext uri="{FF2B5EF4-FFF2-40B4-BE49-F238E27FC236}">
                <a16:creationId xmlns:a16="http://schemas.microsoft.com/office/drawing/2014/main" id="{1464B37D-9B39-7A44-8649-DDC712078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551" y="4522607"/>
            <a:ext cx="2152770" cy="215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367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F2375-91AA-AC4D-A777-9342427DD5B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F8682"/>
          </a:solidFill>
        </p:spPr>
        <p:txBody>
          <a:bodyPr/>
          <a:lstStyle/>
          <a:p>
            <a:r>
              <a:rPr lang="en-US" b="1" i="1" dirty="0">
                <a:solidFill>
                  <a:schemeClr val="bg1"/>
                </a:solidFill>
                <a:latin typeface="+mn-lt"/>
              </a:rPr>
              <a:t>Let’s bring you up to speed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0BEBC-8238-264E-A6BB-0F94E9E71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Acute stroke</a:t>
            </a:r>
            <a:r>
              <a:rPr lang="en-US" dirty="0"/>
              <a:t>: sudden neurological event causing disabling symptoms</a:t>
            </a:r>
          </a:p>
          <a:p>
            <a:pPr lvl="1"/>
            <a:r>
              <a:rPr lang="en-US" dirty="0"/>
              <a:t>Until 30 years ago, felt to be untreatable</a:t>
            </a:r>
          </a:p>
          <a:p>
            <a:r>
              <a:rPr lang="en-US" dirty="0"/>
              <a:t>Major RCT successes have led to reorganization of care</a:t>
            </a:r>
          </a:p>
          <a:p>
            <a:endParaRPr lang="en-US" dirty="0"/>
          </a:p>
          <a:p>
            <a:r>
              <a:rPr lang="en-US" dirty="0"/>
              <a:t>Key element: “Time is Brain”</a:t>
            </a:r>
          </a:p>
          <a:p>
            <a:pPr lvl="1"/>
            <a:r>
              <a:rPr lang="en-US" dirty="0"/>
              <a:t>Treatment within 30 minutes of arrival in ER</a:t>
            </a:r>
          </a:p>
          <a:p>
            <a:pPr lvl="1"/>
            <a:r>
              <a:rPr lang="en-US" dirty="0"/>
              <a:t>Latest RCTs based on even faster timelines</a:t>
            </a:r>
          </a:p>
          <a:p>
            <a:endParaRPr lang="en-US" dirty="0"/>
          </a:p>
          <a:p>
            <a:r>
              <a:rPr lang="en-US" dirty="0"/>
              <a:t>It is standard of care to </a:t>
            </a:r>
            <a:r>
              <a:rPr lang="en-US" b="1" dirty="0">
                <a:solidFill>
                  <a:srgbClr val="C00000"/>
                </a:solidFill>
              </a:rPr>
              <a:t>provide emergency treatment </a:t>
            </a:r>
            <a:r>
              <a:rPr lang="en-US" dirty="0"/>
              <a:t>for acute stroke </a:t>
            </a:r>
            <a:r>
              <a:rPr lang="en-US" b="1" dirty="0">
                <a:solidFill>
                  <a:srgbClr val="C00000"/>
                </a:solidFill>
              </a:rPr>
              <a:t>without first gaining consent </a:t>
            </a:r>
          </a:p>
        </p:txBody>
      </p:sp>
      <p:pic>
        <p:nvPicPr>
          <p:cNvPr id="1026" name="Picture 2" descr="Time is Brain' - Key message from Stroke Report launch: Improving Patient  Care With National Clinical Audits">
            <a:extLst>
              <a:ext uri="{FF2B5EF4-FFF2-40B4-BE49-F238E27FC236}">
                <a16:creationId xmlns:a16="http://schemas.microsoft.com/office/drawing/2014/main" id="{A36B58ED-B7C2-6E4E-907B-A6997ECEA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9" y="2254544"/>
            <a:ext cx="2729345" cy="300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761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14310-2D46-0943-B9EC-55743FD5776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F8682"/>
          </a:solidFill>
        </p:spPr>
        <p:txBody>
          <a:bodyPr/>
          <a:lstStyle/>
          <a:p>
            <a:r>
              <a:rPr lang="en-US" b="1" i="1" dirty="0">
                <a:solidFill>
                  <a:schemeClr val="bg1"/>
                </a:solidFill>
                <a:latin typeface="+mn-lt"/>
              </a:rPr>
              <a:t>Consent for Acute Stroke RCTs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24DFE-DACB-AC42-A7DA-C7033D58F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Because...</a:t>
            </a:r>
          </a:p>
          <a:p>
            <a:pPr lvl="1"/>
            <a:r>
              <a:rPr lang="en-US" dirty="0"/>
              <a:t>Potential participants are often incapacitated (and always under stress)</a:t>
            </a:r>
          </a:p>
          <a:p>
            <a:pPr lvl="1"/>
            <a:r>
              <a:rPr lang="en-US" dirty="0"/>
              <a:t>SDMs are rarely available (and always under stress)</a:t>
            </a:r>
          </a:p>
          <a:p>
            <a:pPr lvl="1"/>
            <a:r>
              <a:rPr lang="en-US" dirty="0"/>
              <a:t>Experimental &amp; standard treatments must be administered very quickly</a:t>
            </a:r>
          </a:p>
          <a:p>
            <a:pPr lvl="1"/>
            <a:r>
              <a:rPr lang="en-US" dirty="0"/>
              <a:t>Standard of care is not to wait for consent</a:t>
            </a:r>
          </a:p>
          <a:p>
            <a:r>
              <a:rPr lang="en-US" dirty="0"/>
              <a:t>... Acute stroke RCTs use </a:t>
            </a:r>
            <a:r>
              <a:rPr lang="en-US" b="1" dirty="0">
                <a:solidFill>
                  <a:srgbClr val="C00000"/>
                </a:solidFill>
              </a:rPr>
              <a:t>deferral of consent</a:t>
            </a:r>
          </a:p>
          <a:p>
            <a:pPr lvl="1"/>
            <a:r>
              <a:rPr lang="en-US" dirty="0"/>
              <a:t>Inform patient / SDM but do not seek consent until after acute treatment</a:t>
            </a:r>
          </a:p>
          <a:p>
            <a:r>
              <a:rPr lang="en-US" b="1" dirty="0"/>
              <a:t>Deferral of consent </a:t>
            </a:r>
            <a:r>
              <a:rPr lang="en-US" dirty="0"/>
              <a:t>saves 20 mins &amp; is broadly acceptable (&gt;97%)</a:t>
            </a:r>
          </a:p>
          <a:p>
            <a:pPr lvl="1"/>
            <a:r>
              <a:rPr lang="en-US" dirty="0"/>
              <a:t>Could we improve upon this system with </a:t>
            </a:r>
            <a:r>
              <a:rPr lang="en-US" i="1" dirty="0"/>
              <a:t>advance consent?</a:t>
            </a:r>
          </a:p>
        </p:txBody>
      </p:sp>
    </p:spTree>
    <p:extLst>
      <p:ext uri="{BB962C8B-B14F-4D97-AF65-F5344CB8AC3E}">
        <p14:creationId xmlns:p14="http://schemas.microsoft.com/office/powerpoint/2010/main" val="3127449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DC247-9F1F-6CA5-E3AE-CE627D2862A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F8682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What is </a:t>
            </a:r>
            <a:r>
              <a:rPr lang="en-US" b="1" i="1" dirty="0">
                <a:solidFill>
                  <a:schemeClr val="bg1"/>
                </a:solidFill>
                <a:latin typeface="+mn-lt"/>
              </a:rPr>
              <a:t>advance consent?</a:t>
            </a:r>
            <a:endParaRPr lang="en-CA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7550B-E43D-DFFF-E180-4C3DBBF97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6193"/>
          </a:xfrm>
        </p:spPr>
        <p:txBody>
          <a:bodyPr>
            <a:normAutofit/>
          </a:bodyPr>
          <a:lstStyle/>
          <a:p>
            <a:r>
              <a:rPr lang="en-US" dirty="0"/>
              <a:t>Inviting people with </a:t>
            </a:r>
            <a:r>
              <a:rPr lang="en-US" b="1" dirty="0"/>
              <a:t>known cerebrovascular disease</a:t>
            </a:r>
            <a:r>
              <a:rPr lang="en-US" dirty="0"/>
              <a:t>... </a:t>
            </a:r>
          </a:p>
          <a:p>
            <a:pPr lvl="1"/>
            <a:r>
              <a:rPr lang="en-US" dirty="0"/>
              <a:t>Hence who are at risk of stroke</a:t>
            </a:r>
          </a:p>
          <a:p>
            <a:r>
              <a:rPr lang="en-US" dirty="0"/>
              <a:t>... to give or decline </a:t>
            </a:r>
            <a:r>
              <a:rPr lang="en-US" b="1" dirty="0"/>
              <a:t>consent</a:t>
            </a:r>
            <a:r>
              <a:rPr lang="en-US" dirty="0"/>
              <a:t> in stroke prevention clinic...</a:t>
            </a:r>
          </a:p>
          <a:p>
            <a:r>
              <a:rPr lang="en-US" dirty="0"/>
              <a:t>... </a:t>
            </a:r>
            <a:r>
              <a:rPr lang="en-US" b="1" dirty="0"/>
              <a:t>Ahead of </a:t>
            </a:r>
            <a:r>
              <a:rPr lang="en-US" dirty="0"/>
              <a:t>an acute stroke and eligibility for trial participation</a:t>
            </a:r>
          </a:p>
          <a:p>
            <a:pPr lvl="1"/>
            <a:r>
              <a:rPr lang="en-US" dirty="0"/>
              <a:t>Would supplement standard consent procedures</a:t>
            </a:r>
          </a:p>
          <a:p>
            <a:pPr lvl="1"/>
            <a:r>
              <a:rPr lang="en-US" dirty="0"/>
              <a:t>Would only apply if they are incapacitated at the time</a:t>
            </a:r>
          </a:p>
          <a:p>
            <a:pPr lvl="1"/>
            <a:r>
              <a:rPr lang="en-US" dirty="0"/>
              <a:t>Consent documented in EMR</a:t>
            </a:r>
          </a:p>
          <a:p>
            <a:r>
              <a:rPr lang="en-US" dirty="0"/>
              <a:t>Analogous to principles of advance care planning</a:t>
            </a:r>
          </a:p>
        </p:txBody>
      </p:sp>
      <p:pic>
        <p:nvPicPr>
          <p:cNvPr id="4" name="Picture 3" descr="A close-up of a card&#10;&#10;Description automatically generated">
            <a:extLst>
              <a:ext uri="{FF2B5EF4-FFF2-40B4-BE49-F238E27FC236}">
                <a16:creationId xmlns:a16="http://schemas.microsoft.com/office/drawing/2014/main" id="{ABAFC204-9E4D-B74E-854B-60054D824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044" y="5541818"/>
            <a:ext cx="6967912" cy="119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226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44233-2196-7F48-AC91-6B3AB45435F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F8682"/>
          </a:solidFill>
        </p:spPr>
        <p:txBody>
          <a:bodyPr/>
          <a:lstStyle/>
          <a:p>
            <a:r>
              <a:rPr lang="en-US" b="1" i="1" dirty="0">
                <a:solidFill>
                  <a:schemeClr val="bg1"/>
                </a:solidFill>
                <a:latin typeface="+mn-lt"/>
              </a:rPr>
              <a:t>Why offer Advance Consent?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AA419-31C3-BD48-B39E-134E2A17C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Respects </a:t>
            </a:r>
            <a:r>
              <a:rPr lang="en-US" b="1" dirty="0"/>
              <a:t>autonomy of individuals </a:t>
            </a:r>
            <a:r>
              <a:rPr lang="en-US" dirty="0"/>
              <a:t>to make their own decisions</a:t>
            </a:r>
          </a:p>
          <a:p>
            <a:r>
              <a:rPr lang="en-US" dirty="0"/>
              <a:t>Should not impede </a:t>
            </a:r>
            <a:r>
              <a:rPr lang="en-US" b="1" dirty="0"/>
              <a:t>rapid treatment</a:t>
            </a:r>
          </a:p>
          <a:p>
            <a:r>
              <a:rPr lang="en-US" dirty="0"/>
              <a:t>Avoids </a:t>
            </a:r>
            <a:r>
              <a:rPr lang="en-US" b="1" dirty="0"/>
              <a:t>inconsistencies around consent </a:t>
            </a:r>
            <a:r>
              <a:rPr lang="en-US" dirty="0"/>
              <a:t>practices</a:t>
            </a:r>
          </a:p>
          <a:p>
            <a:pPr lvl="1"/>
            <a:r>
              <a:rPr lang="en-US" dirty="0"/>
              <a:t>Deferral of consent generally not permitted in Quebec, USA, Australia</a:t>
            </a:r>
          </a:p>
          <a:p>
            <a:r>
              <a:rPr lang="en-US" dirty="0"/>
              <a:t>Could address the </a:t>
            </a:r>
            <a:r>
              <a:rPr lang="en-US" b="1" dirty="0"/>
              <a:t>under-representation of women </a:t>
            </a:r>
            <a:r>
              <a:rPr lang="en-US" dirty="0"/>
              <a:t>in stroke trials</a:t>
            </a:r>
          </a:p>
          <a:p>
            <a:r>
              <a:rPr lang="en-US" dirty="0"/>
              <a:t>Establish experience relevant to other </a:t>
            </a:r>
            <a:r>
              <a:rPr lang="en-US" b="1" dirty="0"/>
              <a:t>emergency conditions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Cardiac arrest, MI, etc.</a:t>
            </a:r>
          </a:p>
          <a:p>
            <a:pPr lvl="1"/>
            <a:r>
              <a:rPr lang="en-US" dirty="0"/>
              <a:t>Surgery, </a:t>
            </a:r>
            <a:r>
              <a:rPr lang="en-US" dirty="0" err="1"/>
              <a:t>Labour</a:t>
            </a:r>
            <a:r>
              <a:rPr lang="en-US" dirty="0"/>
              <a:t> / puerperium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229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A01B0-FEEC-42E5-39A7-33AF0B9AB96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F8682"/>
          </a:solidFill>
        </p:spPr>
        <p:txBody>
          <a:bodyPr/>
          <a:lstStyle/>
          <a:p>
            <a:r>
              <a:rPr lang="en-US" b="1" i="1" dirty="0">
                <a:solidFill>
                  <a:schemeClr val="bg1"/>
                </a:solidFill>
                <a:latin typeface="+mn-lt"/>
              </a:rPr>
              <a:t>Background Research</a:t>
            </a:r>
            <a:endParaRPr lang="en-CA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5A16A-FB48-744F-CFC6-DD60DC962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91" y="1825625"/>
            <a:ext cx="11097491" cy="4436630"/>
          </a:xfrm>
        </p:spPr>
        <p:txBody>
          <a:bodyPr>
            <a:normAutofit fontScale="92500"/>
          </a:bodyPr>
          <a:lstStyle/>
          <a:p>
            <a:r>
              <a:rPr lang="en-CA" i="1" dirty="0"/>
              <a:t>~</a:t>
            </a:r>
            <a:r>
              <a:rPr lang="en-CA" b="1" dirty="0"/>
              <a:t>5% of patients </a:t>
            </a:r>
            <a:r>
              <a:rPr lang="en-CA" dirty="0"/>
              <a:t>will have stroke within 1 year of clinic visit (</a:t>
            </a:r>
            <a:r>
              <a:rPr lang="en-CA" i="1" dirty="0"/>
              <a:t>Lancet Neuro </a:t>
            </a:r>
            <a:r>
              <a:rPr lang="en-CA" dirty="0"/>
              <a:t>2021)</a:t>
            </a:r>
          </a:p>
          <a:p>
            <a:r>
              <a:rPr lang="en-US" b="1" dirty="0"/>
              <a:t>Systematic review</a:t>
            </a:r>
            <a:r>
              <a:rPr lang="en-US" i="1" dirty="0"/>
              <a:t>: </a:t>
            </a:r>
            <a:r>
              <a:rPr lang="en-US" dirty="0"/>
              <a:t>advance consent tried in handful of emergency RCTs, never for acute stroke, never in Canada (</a:t>
            </a:r>
            <a:r>
              <a:rPr lang="en-US" i="1" dirty="0"/>
              <a:t>BMJ Open 2023)</a:t>
            </a:r>
            <a:r>
              <a:rPr lang="en-US" dirty="0"/>
              <a:t>: mainly dementia &amp; ICU</a:t>
            </a:r>
          </a:p>
          <a:p>
            <a:r>
              <a:rPr lang="en-US" b="1" dirty="0"/>
              <a:t>Stroke physicians</a:t>
            </a:r>
            <a:r>
              <a:rPr lang="en-US" i="1" dirty="0"/>
              <a:t>: </a:t>
            </a:r>
            <a:r>
              <a:rPr lang="en-US" dirty="0"/>
              <a:t>82% comfortable with advance consent (</a:t>
            </a:r>
            <a:r>
              <a:rPr lang="en-US" i="1" dirty="0"/>
              <a:t>CJNS 2023</a:t>
            </a:r>
            <a:r>
              <a:rPr lang="en-US" dirty="0"/>
              <a:t>)</a:t>
            </a:r>
          </a:p>
          <a:p>
            <a:r>
              <a:rPr lang="en-US" b="1" dirty="0"/>
              <a:t>REB </a:t>
            </a:r>
            <a:r>
              <a:rPr lang="en-US" b="1" dirty="0" err="1"/>
              <a:t>chairpeople</a:t>
            </a:r>
            <a:r>
              <a:rPr lang="en-US" i="1" dirty="0"/>
              <a:t>: </a:t>
            </a:r>
            <a:r>
              <a:rPr lang="en-US" dirty="0"/>
              <a:t>60% comfortable with advance consent (</a:t>
            </a:r>
            <a:r>
              <a:rPr lang="en-US" i="1" dirty="0"/>
              <a:t>CJNS 2023</a:t>
            </a:r>
            <a:r>
              <a:rPr lang="en-US" dirty="0"/>
              <a:t>)</a:t>
            </a:r>
          </a:p>
          <a:p>
            <a:r>
              <a:rPr lang="en-US" b="1" dirty="0"/>
              <a:t>Stroke patients in </a:t>
            </a:r>
            <a:r>
              <a:rPr lang="en-US" b="1" dirty="0" err="1"/>
              <a:t>AcT</a:t>
            </a:r>
            <a:r>
              <a:rPr lang="en-US" b="1" dirty="0"/>
              <a:t> Trial</a:t>
            </a:r>
            <a:r>
              <a:rPr lang="en-US" dirty="0"/>
              <a:t>: 97% ok with deferral, but 76% would have preferred to be asked ahead of time (</a:t>
            </a:r>
            <a:r>
              <a:rPr lang="en-US" i="1" dirty="0"/>
              <a:t>Neurology 2024 </a:t>
            </a:r>
            <a:r>
              <a:rPr lang="en-US" dirty="0"/>
              <a:t>in press)</a:t>
            </a:r>
          </a:p>
          <a:p>
            <a:r>
              <a:rPr lang="en-US" b="1" dirty="0"/>
              <a:t>Focus groups with PLE</a:t>
            </a:r>
            <a:r>
              <a:rPr lang="en-US" dirty="0"/>
              <a:t>: Very interested, want it to be trial-specific, revocable, with a time limit (</a:t>
            </a:r>
            <a:r>
              <a:rPr lang="en-US" i="1" dirty="0"/>
              <a:t>CJNS</a:t>
            </a:r>
            <a:r>
              <a:rPr lang="en-US" dirty="0"/>
              <a:t> 2024)</a:t>
            </a:r>
          </a:p>
        </p:txBody>
      </p:sp>
    </p:spTree>
    <p:extLst>
      <p:ext uri="{BB962C8B-B14F-4D97-AF65-F5344CB8AC3E}">
        <p14:creationId xmlns:p14="http://schemas.microsoft.com/office/powerpoint/2010/main" val="2874089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Superman: Action Comics No. 1 - 80th Anniversary Cover - Bottleneck Art  Gallery">
            <a:extLst>
              <a:ext uri="{FF2B5EF4-FFF2-40B4-BE49-F238E27FC236}">
                <a16:creationId xmlns:a16="http://schemas.microsoft.com/office/drawing/2014/main" id="{9CAB49D4-8057-DF4C-9789-78F192F797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3" b="2440"/>
          <a:stretch/>
        </p:blipFill>
        <p:spPr bwMode="auto">
          <a:xfrm>
            <a:off x="-1" y="95534"/>
            <a:ext cx="5334830" cy="676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F98A4E2-E5A8-624A-AF59-87E60BE98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829" y="292416"/>
            <a:ext cx="6663207" cy="1304372"/>
          </a:xfrm>
          <a:solidFill>
            <a:srgbClr val="6F8682"/>
          </a:solidFill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000" b="1" i="1" dirty="0">
                <a:solidFill>
                  <a:schemeClr val="bg1"/>
                </a:solidFill>
                <a:latin typeface="+mn-lt"/>
              </a:rPr>
              <a:t>ACTION: A feasibility study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2D202-F452-82D4-3DFF-813BC3DC4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829" y="1725282"/>
            <a:ext cx="6663207" cy="46755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r>
              <a:rPr lang="en-US" sz="2400" b="1" dirty="0"/>
              <a:t>A</a:t>
            </a:r>
            <a:r>
              <a:rPr lang="en-US" sz="2400" dirty="0"/>
              <a:t>dvance </a:t>
            </a:r>
            <a:r>
              <a:rPr lang="en-US" sz="2400" b="1" dirty="0"/>
              <a:t>C</a:t>
            </a:r>
            <a:r>
              <a:rPr lang="en-US" sz="2400" dirty="0"/>
              <a:t>onsent for participa</a:t>
            </a:r>
            <a:r>
              <a:rPr lang="en-US" sz="2400" b="1" dirty="0"/>
              <a:t>tion</a:t>
            </a:r>
            <a:r>
              <a:rPr lang="en-US" sz="2400" dirty="0"/>
              <a:t> in acute stroke trials</a:t>
            </a:r>
          </a:p>
          <a:p>
            <a:pPr marL="0"/>
            <a:endParaRPr lang="en-US" sz="1600" dirty="0"/>
          </a:p>
          <a:p>
            <a:r>
              <a:rPr lang="en-US" sz="2400" dirty="0"/>
              <a:t>With input from</a:t>
            </a:r>
          </a:p>
          <a:p>
            <a:pPr lvl="1"/>
            <a:r>
              <a:rPr lang="en-US" dirty="0"/>
              <a:t>Dr R </a:t>
            </a:r>
            <a:r>
              <a:rPr lang="en-US" dirty="0" err="1"/>
              <a:t>Saginur</a:t>
            </a:r>
            <a:r>
              <a:rPr lang="en-US" dirty="0"/>
              <a:t>, Chair of OHSNREB </a:t>
            </a:r>
          </a:p>
          <a:p>
            <a:pPr lvl="1"/>
            <a:r>
              <a:rPr lang="en-US" dirty="0" err="1"/>
              <a:t>Ms</a:t>
            </a:r>
            <a:r>
              <a:rPr lang="en-US" dirty="0"/>
              <a:t> S Marlin, President &amp; CEO of CTO</a:t>
            </a:r>
          </a:p>
          <a:p>
            <a:pPr lvl="1"/>
            <a:r>
              <a:rPr lang="en-US" dirty="0"/>
              <a:t>Dr P Lindsay, Head of Systems Change, HSFC</a:t>
            </a:r>
          </a:p>
          <a:p>
            <a:pPr lvl="1"/>
            <a:r>
              <a:rPr lang="en-US" dirty="0"/>
              <a:t>PIs of major Canadian stroke trials</a:t>
            </a:r>
          </a:p>
          <a:p>
            <a:pPr lvl="1"/>
            <a:r>
              <a:rPr lang="en-US" dirty="0"/>
              <a:t>Peer reviewers: 2 CIHR Grants, 1 New Frontiers in Research Grant</a:t>
            </a:r>
          </a:p>
          <a:p>
            <a:pPr lvl="1"/>
            <a:r>
              <a:rPr lang="en-US" dirty="0"/>
              <a:t>OHSNREB Review approved</a:t>
            </a:r>
          </a:p>
          <a:p>
            <a:pPr marL="0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8248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BAFCC-8268-F271-C2A4-16858750E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224" y="232913"/>
            <a:ext cx="6478417" cy="1241045"/>
          </a:xfrm>
          <a:solidFill>
            <a:srgbClr val="6F8682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Study Design</a:t>
            </a:r>
            <a:endParaRPr lang="en-CA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BE985-C798-631B-8F93-55EA04D6B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224" y="1596789"/>
            <a:ext cx="6478417" cy="4926842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In stroke prevention clinic, </a:t>
            </a:r>
          </a:p>
          <a:p>
            <a:pPr lvl="1"/>
            <a:r>
              <a:rPr lang="en-US" sz="2000" b="1" dirty="0"/>
              <a:t>Identify patients at risk of stroke</a:t>
            </a:r>
          </a:p>
          <a:p>
            <a:pPr lvl="1"/>
            <a:r>
              <a:rPr lang="en-US" sz="2000" b="1" dirty="0"/>
              <a:t>Invite them to enter the study – consent to ACTION</a:t>
            </a:r>
          </a:p>
          <a:p>
            <a:r>
              <a:rPr lang="en-US" sz="2400" b="1" dirty="0"/>
              <a:t>Participants are asked their opinions about consent AND asked to consider consenting for either/both of 2 acute stroke RCTs </a:t>
            </a:r>
          </a:p>
          <a:p>
            <a:pPr lvl="1"/>
            <a:r>
              <a:rPr lang="en-US" sz="2000" b="1" dirty="0"/>
              <a:t>Only those most strongly in </a:t>
            </a:r>
            <a:r>
              <a:rPr lang="en-US" sz="2000" b="1" dirty="0" err="1"/>
              <a:t>favour</a:t>
            </a:r>
            <a:endParaRPr lang="en-US" sz="2000" b="1" dirty="0"/>
          </a:p>
          <a:p>
            <a:r>
              <a:rPr lang="en-US" sz="2400" b="1" dirty="0"/>
              <a:t>Trials: EASI-TOC, FASTEST</a:t>
            </a:r>
          </a:p>
          <a:p>
            <a:pPr lvl="1"/>
            <a:r>
              <a:rPr lang="en-US" b="1" dirty="0"/>
              <a:t>Approved by REB</a:t>
            </a:r>
          </a:p>
          <a:p>
            <a:pPr lvl="1"/>
            <a:r>
              <a:rPr lang="en-US" b="1" dirty="0"/>
              <a:t>Using deferral of consent</a:t>
            </a:r>
          </a:p>
          <a:p>
            <a:r>
              <a:rPr lang="en-US" b="1" dirty="0"/>
              <a:t>Advance consent valid for 1 year</a:t>
            </a:r>
          </a:p>
          <a:p>
            <a:pPr lvl="1"/>
            <a:r>
              <a:rPr lang="en-US" b="1" dirty="0"/>
              <a:t>Participants can change their minds at any point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55B7BFD-D35C-693C-1329-49BD40C70F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502065"/>
              </p:ext>
            </p:extLst>
          </p:nvPr>
        </p:nvGraphicFramePr>
        <p:xfrm>
          <a:off x="6977628" y="717012"/>
          <a:ext cx="4543614" cy="5446192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4543614">
                  <a:extLst>
                    <a:ext uri="{9D8B030D-6E8A-4147-A177-3AD203B41FA5}">
                      <a16:colId xmlns:a16="http://schemas.microsoft.com/office/drawing/2014/main" val="743233233"/>
                    </a:ext>
                  </a:extLst>
                </a:gridCol>
              </a:tblGrid>
              <a:tr h="570852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3500">
                          <a:effectLst/>
                        </a:rPr>
                        <a:t>ACTION</a:t>
                      </a:r>
                    </a:p>
                  </a:txBody>
                  <a:tcPr marL="198542" marR="198542" marT="0" marB="0"/>
                </a:tc>
                <a:extLst>
                  <a:ext uri="{0D108BD9-81ED-4DB2-BD59-A6C34878D82A}">
                    <a16:rowId xmlns:a16="http://schemas.microsoft.com/office/drawing/2014/main" val="1170890436"/>
                  </a:ext>
                </a:extLst>
              </a:tr>
              <a:tr h="975068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900">
                          <a:effectLst/>
                        </a:rPr>
                        <a:t>1. Intake Questionnaire</a:t>
                      </a:r>
                      <a:endParaRPr lang="en-CA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8542" marR="198542" marT="0" marB="0"/>
                </a:tc>
                <a:extLst>
                  <a:ext uri="{0D108BD9-81ED-4DB2-BD59-A6C34878D82A}">
                    <a16:rowId xmlns:a16="http://schemas.microsoft.com/office/drawing/2014/main" val="489368570"/>
                  </a:ext>
                </a:extLst>
              </a:tr>
              <a:tr h="1454030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900">
                          <a:effectLst/>
                        </a:rPr>
                        <a:t>2. Consideration of advance consent for acute stroke trial(s)</a:t>
                      </a:r>
                      <a:endParaRPr lang="en-CA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8542" marR="198542" marT="0" marB="0"/>
                </a:tc>
                <a:extLst>
                  <a:ext uri="{0D108BD9-81ED-4DB2-BD59-A6C34878D82A}">
                    <a16:rowId xmlns:a16="http://schemas.microsoft.com/office/drawing/2014/main" val="3238296577"/>
                  </a:ext>
                </a:extLst>
              </a:tr>
              <a:tr h="975068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900">
                          <a:effectLst/>
                        </a:rPr>
                        <a:t>3. Tracking trial enrollment x 1 year</a:t>
                      </a:r>
                      <a:endParaRPr lang="en-CA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8542" marR="198542" marT="0" marB="0"/>
                </a:tc>
                <a:extLst>
                  <a:ext uri="{0D108BD9-81ED-4DB2-BD59-A6C34878D82A}">
                    <a16:rowId xmlns:a16="http://schemas.microsoft.com/office/drawing/2014/main" val="1586979193"/>
                  </a:ext>
                </a:extLst>
              </a:tr>
              <a:tr h="496106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900">
                          <a:effectLst/>
                        </a:rPr>
                        <a:t>4. Exit Questionnaire</a:t>
                      </a:r>
                      <a:endParaRPr lang="en-CA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8542" marR="198542" marT="0" marB="0"/>
                </a:tc>
                <a:extLst>
                  <a:ext uri="{0D108BD9-81ED-4DB2-BD59-A6C34878D82A}">
                    <a16:rowId xmlns:a16="http://schemas.microsoft.com/office/drawing/2014/main" val="199027703"/>
                  </a:ext>
                </a:extLst>
              </a:tr>
              <a:tr h="975068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900">
                          <a:effectLst/>
                        </a:rPr>
                        <a:t>5. Staff Questionnaires</a:t>
                      </a:r>
                      <a:endParaRPr lang="en-CA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8542" marR="198542" marT="0" marB="0"/>
                </a:tc>
                <a:extLst>
                  <a:ext uri="{0D108BD9-81ED-4DB2-BD59-A6C34878D82A}">
                    <a16:rowId xmlns:a16="http://schemas.microsoft.com/office/drawing/2014/main" val="1640793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9557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13079</TotalTime>
  <Words>1774</Words>
  <Application>Microsoft Office PowerPoint</Application>
  <PresentationFormat>Widescreen</PresentationFormat>
  <Paragraphs>186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Office Theme</vt:lpstr>
      <vt:lpstr> One Year Later:  Progress Report on  Advance Consent in Stroke Trials</vt:lpstr>
      <vt:lpstr>Disclosures</vt:lpstr>
      <vt:lpstr>Let’s bring you up to speed</vt:lpstr>
      <vt:lpstr>Consent for Acute Stroke RCTs </vt:lpstr>
      <vt:lpstr>What is advance consent?</vt:lpstr>
      <vt:lpstr>Why offer Advance Consent?</vt:lpstr>
      <vt:lpstr>Background Research</vt:lpstr>
      <vt:lpstr>ACTION: A feasibility study </vt:lpstr>
      <vt:lpstr>Study Design</vt:lpstr>
      <vt:lpstr>ACTION Launched July 2023...</vt:lpstr>
      <vt:lpstr>Advance Consent &amp; TCPS2</vt:lpstr>
      <vt:lpstr>ACTION restarted November 2023</vt:lpstr>
      <vt:lpstr>ACTION &amp; HCCA</vt:lpstr>
      <vt:lpstr>ACTION restarted February 2024</vt:lpstr>
      <vt:lpstr>Current Progress: Legal Study</vt:lpstr>
      <vt:lpstr>Current Progress: Legal Study</vt:lpstr>
      <vt:lpstr>Current Progress: Legal Study</vt:lpstr>
      <vt:lpstr>Current Progress: Enrollment</vt:lpstr>
      <vt:lpstr>Current Progress: Initial Survey</vt:lpstr>
      <vt:lpstr>Current Progress: Advance Consent</vt:lpstr>
      <vt:lpstr>Current Progress: 6 month Check-In</vt:lpstr>
      <vt:lpstr>Current Progress: 12-month Close Out</vt:lpstr>
      <vt:lpstr>Quotations From Exit Interview</vt:lpstr>
      <vt:lpstr>Summary</vt:lpstr>
      <vt:lpstr>Questions?</vt:lpstr>
    </vt:vector>
  </TitlesOfParts>
  <Company>The Ottawa 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ACTION: Advance Consent for Participation in Acute Stroke Trials</dc:title>
  <dc:creator>Michel Shamy</dc:creator>
  <cp:lastModifiedBy>Presentation</cp:lastModifiedBy>
  <cp:revision>253</cp:revision>
  <dcterms:created xsi:type="dcterms:W3CDTF">2023-05-10T13:27:25Z</dcterms:created>
  <dcterms:modified xsi:type="dcterms:W3CDTF">2024-11-07T17:36:57Z</dcterms:modified>
</cp:coreProperties>
</file>