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72" r:id="rId4"/>
    <p:sldId id="386" r:id="rId5"/>
    <p:sldId id="394" r:id="rId6"/>
    <p:sldId id="405" r:id="rId7"/>
    <p:sldId id="258" r:id="rId8"/>
    <p:sldId id="409" r:id="rId9"/>
    <p:sldId id="410" r:id="rId10"/>
    <p:sldId id="411" r:id="rId11"/>
    <p:sldId id="412" r:id="rId12"/>
    <p:sldId id="413" r:id="rId13"/>
    <p:sldId id="408" r:id="rId14"/>
    <p:sldId id="406" r:id="rId15"/>
    <p:sldId id="407" r:id="rId16"/>
    <p:sldId id="260" r:id="rId17"/>
  </p:sldIdLst>
  <p:sldSz cx="18288000" cy="10287000"/>
  <p:notesSz cx="6858000" cy="9144000"/>
  <p:embeddedFontLst>
    <p:embeddedFont>
      <p:font typeface="Arimo"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2255A-0A9E-49AB-8D36-C3D09C87D142}" v="11" dt="2024-10-29T14:50:47.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30" autoAdjust="0"/>
  </p:normalViewPr>
  <p:slideViewPr>
    <p:cSldViewPr>
      <p:cViewPr varScale="1">
        <p:scale>
          <a:sx n="62" d="100"/>
          <a:sy n="62" d="100"/>
        </p:scale>
        <p:origin x="12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zan Khan" userId="efc20054c1a46aed" providerId="LiveId" clId="{97B2255A-0A9E-49AB-8D36-C3D09C87D142}"/>
    <pc:docChg chg="custSel addSld delSld modSld sldOrd">
      <pc:chgData name="Fazan Khan" userId="efc20054c1a46aed" providerId="LiveId" clId="{97B2255A-0A9E-49AB-8D36-C3D09C87D142}" dt="2024-10-29T14:50:53.928" v="1046" actId="20577"/>
      <pc:docMkLst>
        <pc:docMk/>
      </pc:docMkLst>
      <pc:sldChg chg="modSp mod">
        <pc:chgData name="Fazan Khan" userId="efc20054c1a46aed" providerId="LiveId" clId="{97B2255A-0A9E-49AB-8D36-C3D09C87D142}" dt="2024-10-28T22:21:25.563" v="589" actId="1076"/>
        <pc:sldMkLst>
          <pc:docMk/>
          <pc:sldMk cId="0" sldId="256"/>
        </pc:sldMkLst>
        <pc:spChg chg="mod">
          <ac:chgData name="Fazan Khan" userId="efc20054c1a46aed" providerId="LiveId" clId="{97B2255A-0A9E-49AB-8D36-C3D09C87D142}" dt="2024-10-28T22:21:25.563" v="589" actId="1076"/>
          <ac:spMkLst>
            <pc:docMk/>
            <pc:sldMk cId="0" sldId="256"/>
            <ac:spMk id="36" creationId="{00000000-0000-0000-0000-000000000000}"/>
          </ac:spMkLst>
        </pc:spChg>
        <pc:grpChg chg="mod">
          <ac:chgData name="Fazan Khan" userId="efc20054c1a46aed" providerId="LiveId" clId="{97B2255A-0A9E-49AB-8D36-C3D09C87D142}" dt="2024-10-28T17:25:43.610" v="3" actId="1076"/>
          <ac:grpSpMkLst>
            <pc:docMk/>
            <pc:sldMk cId="0" sldId="256"/>
            <ac:grpSpMk id="23" creationId="{00000000-0000-0000-0000-000000000000}"/>
          </ac:grpSpMkLst>
        </pc:grpChg>
      </pc:sldChg>
      <pc:sldChg chg="modSp mod">
        <pc:chgData name="Fazan Khan" userId="efc20054c1a46aed" providerId="LiveId" clId="{97B2255A-0A9E-49AB-8D36-C3D09C87D142}" dt="2024-10-28T17:34:24.532" v="26" actId="255"/>
        <pc:sldMkLst>
          <pc:docMk/>
          <pc:sldMk cId="0" sldId="257"/>
        </pc:sldMkLst>
        <pc:spChg chg="mod">
          <ac:chgData name="Fazan Khan" userId="efc20054c1a46aed" providerId="LiveId" clId="{97B2255A-0A9E-49AB-8D36-C3D09C87D142}" dt="2024-10-28T17:34:24.532" v="26" actId="255"/>
          <ac:spMkLst>
            <pc:docMk/>
            <pc:sldMk cId="0" sldId="257"/>
            <ac:spMk id="9" creationId="{00000000-0000-0000-0000-000000000000}"/>
          </ac:spMkLst>
        </pc:spChg>
      </pc:sldChg>
      <pc:sldChg chg="addSp modSp mod">
        <pc:chgData name="Fazan Khan" userId="efc20054c1a46aed" providerId="LiveId" clId="{97B2255A-0A9E-49AB-8D36-C3D09C87D142}" dt="2024-10-29T14:47:41.746" v="957" actId="20577"/>
        <pc:sldMkLst>
          <pc:docMk/>
          <pc:sldMk cId="0" sldId="258"/>
        </pc:sldMkLst>
        <pc:spChg chg="mod">
          <ac:chgData name="Fazan Khan" userId="efc20054c1a46aed" providerId="LiveId" clId="{97B2255A-0A9E-49AB-8D36-C3D09C87D142}" dt="2024-10-29T14:47:41.746" v="957" actId="20577"/>
          <ac:spMkLst>
            <pc:docMk/>
            <pc:sldMk cId="0" sldId="258"/>
            <ac:spMk id="8" creationId="{00000000-0000-0000-0000-000000000000}"/>
          </ac:spMkLst>
        </pc:spChg>
        <pc:spChg chg="add mod">
          <ac:chgData name="Fazan Khan" userId="efc20054c1a46aed" providerId="LiveId" clId="{97B2255A-0A9E-49AB-8D36-C3D09C87D142}" dt="2024-10-28T22:30:35.693" v="735" actId="12"/>
          <ac:spMkLst>
            <pc:docMk/>
            <pc:sldMk cId="0" sldId="258"/>
            <ac:spMk id="13" creationId="{CA2D63DB-EEB4-8238-37D2-FFC9E7F02EC8}"/>
          </ac:spMkLst>
        </pc:spChg>
      </pc:sldChg>
      <pc:sldChg chg="modSp del mod">
        <pc:chgData name="Fazan Khan" userId="efc20054c1a46aed" providerId="LiveId" clId="{97B2255A-0A9E-49AB-8D36-C3D09C87D142}" dt="2024-10-28T22:28:39.183" v="709" actId="47"/>
        <pc:sldMkLst>
          <pc:docMk/>
          <pc:sldMk cId="0" sldId="259"/>
        </pc:sldMkLst>
        <pc:spChg chg="mod">
          <ac:chgData name="Fazan Khan" userId="efc20054c1a46aed" providerId="LiveId" clId="{97B2255A-0A9E-49AB-8D36-C3D09C87D142}" dt="2024-10-28T22:28:28.916" v="708" actId="20577"/>
          <ac:spMkLst>
            <pc:docMk/>
            <pc:sldMk cId="0" sldId="259"/>
            <ac:spMk id="3" creationId="{00000000-0000-0000-0000-000000000000}"/>
          </ac:spMkLst>
        </pc:spChg>
      </pc:sldChg>
      <pc:sldChg chg="modSp del mod">
        <pc:chgData name="Fazan Khan" userId="efc20054c1a46aed" providerId="LiveId" clId="{97B2255A-0A9E-49AB-8D36-C3D09C87D142}" dt="2024-10-28T17:34:32.624" v="27" actId="47"/>
        <pc:sldMkLst>
          <pc:docMk/>
          <pc:sldMk cId="3042707221" sldId="271"/>
        </pc:sldMkLst>
        <pc:spChg chg="mod">
          <ac:chgData name="Fazan Khan" userId="efc20054c1a46aed" providerId="LiveId" clId="{97B2255A-0A9E-49AB-8D36-C3D09C87D142}" dt="2024-10-28T17:32:56.909" v="5" actId="27636"/>
          <ac:spMkLst>
            <pc:docMk/>
            <pc:sldMk cId="3042707221" sldId="271"/>
            <ac:spMk id="11" creationId="{A78C35D8-A00A-81E3-9FC3-8E7AE49FC999}"/>
          </ac:spMkLst>
        </pc:spChg>
      </pc:sldChg>
      <pc:sldChg chg="modSp mod">
        <pc:chgData name="Fazan Khan" userId="efc20054c1a46aed" providerId="LiveId" clId="{97B2255A-0A9E-49AB-8D36-C3D09C87D142}" dt="2024-10-28T22:34:52.629" v="887" actId="1076"/>
        <pc:sldMkLst>
          <pc:docMk/>
          <pc:sldMk cId="2462692203" sldId="272"/>
        </pc:sldMkLst>
        <pc:spChg chg="mod">
          <ac:chgData name="Fazan Khan" userId="efc20054c1a46aed" providerId="LiveId" clId="{97B2255A-0A9E-49AB-8D36-C3D09C87D142}" dt="2024-10-28T22:34:52.629" v="887" actId="1076"/>
          <ac:spMkLst>
            <pc:docMk/>
            <pc:sldMk cId="2462692203" sldId="272"/>
            <ac:spMk id="11" creationId="{FBE405A2-6ED0-F5C7-FF67-A1F336EA1C40}"/>
          </ac:spMkLst>
        </pc:spChg>
      </pc:sldChg>
      <pc:sldChg chg="modSp del mod ord">
        <pc:chgData name="Fazan Khan" userId="efc20054c1a46aed" providerId="LiveId" clId="{97B2255A-0A9E-49AB-8D36-C3D09C87D142}" dt="2024-10-28T21:52:33.751" v="363" actId="47"/>
        <pc:sldMkLst>
          <pc:docMk/>
          <pc:sldMk cId="3295979116" sldId="273"/>
        </pc:sldMkLst>
        <pc:spChg chg="mod">
          <ac:chgData name="Fazan Khan" userId="efc20054c1a46aed" providerId="LiveId" clId="{97B2255A-0A9E-49AB-8D36-C3D09C87D142}" dt="2024-10-28T17:37:30.476" v="57" actId="20577"/>
          <ac:spMkLst>
            <pc:docMk/>
            <pc:sldMk cId="3295979116" sldId="273"/>
            <ac:spMk id="8" creationId="{2A0385CE-FD00-5A89-0876-05D1862DF3AF}"/>
          </ac:spMkLst>
        </pc:spChg>
        <pc:spChg chg="mod">
          <ac:chgData name="Fazan Khan" userId="efc20054c1a46aed" providerId="LiveId" clId="{97B2255A-0A9E-49AB-8D36-C3D09C87D142}" dt="2024-10-28T17:37:46.867" v="60" actId="1076"/>
          <ac:spMkLst>
            <pc:docMk/>
            <pc:sldMk cId="3295979116" sldId="273"/>
            <ac:spMk id="11" creationId="{C3062B14-8691-CC02-1EFD-A5DC757455D9}"/>
          </ac:spMkLst>
        </pc:spChg>
        <pc:grpChg chg="mod">
          <ac:chgData name="Fazan Khan" userId="efc20054c1a46aed" providerId="LiveId" clId="{97B2255A-0A9E-49AB-8D36-C3D09C87D142}" dt="2024-10-28T17:37:24.945" v="44" actId="1076"/>
          <ac:grpSpMkLst>
            <pc:docMk/>
            <pc:sldMk cId="3295979116" sldId="273"/>
            <ac:grpSpMk id="2" creationId="{4A29F17E-09B0-7808-4B52-7A908A929054}"/>
          </ac:grpSpMkLst>
        </pc:grpChg>
      </pc:sldChg>
      <pc:sldChg chg="del">
        <pc:chgData name="Fazan Khan" userId="efc20054c1a46aed" providerId="LiveId" clId="{97B2255A-0A9E-49AB-8D36-C3D09C87D142}" dt="2024-10-28T17:34:43.463" v="28" actId="47"/>
        <pc:sldMkLst>
          <pc:docMk/>
          <pc:sldMk cId="1851374819" sldId="274"/>
        </pc:sldMkLst>
      </pc:sldChg>
      <pc:sldChg chg="modSp del mod">
        <pc:chgData name="Fazan Khan" userId="efc20054c1a46aed" providerId="LiveId" clId="{97B2255A-0A9E-49AB-8D36-C3D09C87D142}" dt="2024-10-28T21:53:00.924" v="378" actId="47"/>
        <pc:sldMkLst>
          <pc:docMk/>
          <pc:sldMk cId="1026923893" sldId="275"/>
        </pc:sldMkLst>
        <pc:spChg chg="mod">
          <ac:chgData name="Fazan Khan" userId="efc20054c1a46aed" providerId="LiveId" clId="{97B2255A-0A9E-49AB-8D36-C3D09C87D142}" dt="2024-10-28T17:45:46.890" v="67" actId="20577"/>
          <ac:spMkLst>
            <pc:docMk/>
            <pc:sldMk cId="1026923893" sldId="275"/>
            <ac:spMk id="8" creationId="{CDCEA08E-853B-5DBF-FEAA-AD5ABFDDD1A2}"/>
          </ac:spMkLst>
        </pc:spChg>
        <pc:spChg chg="mod">
          <ac:chgData name="Fazan Khan" userId="efc20054c1a46aed" providerId="LiveId" clId="{97B2255A-0A9E-49AB-8D36-C3D09C87D142}" dt="2024-10-28T17:46:17.147" v="86" actId="1076"/>
          <ac:spMkLst>
            <pc:docMk/>
            <pc:sldMk cId="1026923893" sldId="275"/>
            <ac:spMk id="11" creationId="{7415B2BB-188B-6AC3-13CA-CF9884905B35}"/>
          </ac:spMkLst>
        </pc:spChg>
      </pc:sldChg>
      <pc:sldChg chg="modSp mod">
        <pc:chgData name="Fazan Khan" userId="efc20054c1a46aed" providerId="LiveId" clId="{97B2255A-0A9E-49AB-8D36-C3D09C87D142}" dt="2024-10-29T14:45:06.885" v="934" actId="1076"/>
        <pc:sldMkLst>
          <pc:docMk/>
          <pc:sldMk cId="713449107" sldId="386"/>
        </pc:sldMkLst>
        <pc:spChg chg="mod">
          <ac:chgData name="Fazan Khan" userId="efc20054c1a46aed" providerId="LiveId" clId="{97B2255A-0A9E-49AB-8D36-C3D09C87D142}" dt="2024-10-29T14:45:06.885" v="934" actId="1076"/>
          <ac:spMkLst>
            <pc:docMk/>
            <pc:sldMk cId="713449107" sldId="386"/>
            <ac:spMk id="2" creationId="{EC800C91-BEF1-CB63-7144-BF71D28B534C}"/>
          </ac:spMkLst>
        </pc:spChg>
        <pc:spChg chg="mod">
          <ac:chgData name="Fazan Khan" userId="efc20054c1a46aed" providerId="LiveId" clId="{97B2255A-0A9E-49AB-8D36-C3D09C87D142}" dt="2024-10-28T17:35:11.446" v="31" actId="14100"/>
          <ac:spMkLst>
            <pc:docMk/>
            <pc:sldMk cId="713449107" sldId="386"/>
            <ac:spMk id="15" creationId="{7620682A-314B-5A1A-BD89-61A2B1B8AC92}"/>
          </ac:spMkLst>
        </pc:spChg>
        <pc:spChg chg="mod">
          <ac:chgData name="Fazan Khan" userId="efc20054c1a46aed" providerId="LiveId" clId="{97B2255A-0A9E-49AB-8D36-C3D09C87D142}" dt="2024-10-28T17:35:37.289" v="38" actId="404"/>
          <ac:spMkLst>
            <pc:docMk/>
            <pc:sldMk cId="713449107" sldId="386"/>
            <ac:spMk id="25" creationId="{B24BF96D-F319-7E94-8190-47DC20ACDC05}"/>
          </ac:spMkLst>
        </pc:spChg>
        <pc:spChg chg="mod">
          <ac:chgData name="Fazan Khan" userId="efc20054c1a46aed" providerId="LiveId" clId="{97B2255A-0A9E-49AB-8D36-C3D09C87D142}" dt="2024-10-29T14:44:56.926" v="932" actId="20577"/>
          <ac:spMkLst>
            <pc:docMk/>
            <pc:sldMk cId="713449107" sldId="386"/>
            <ac:spMk id="28" creationId="{1EFC2FF9-0287-9E20-315A-CBA5ABCC105E}"/>
          </ac:spMkLst>
        </pc:spChg>
        <pc:grpChg chg="mod">
          <ac:chgData name="Fazan Khan" userId="efc20054c1a46aed" providerId="LiveId" clId="{97B2255A-0A9E-49AB-8D36-C3D09C87D142}" dt="2024-10-29T14:45:03.960" v="933" actId="1076"/>
          <ac:grpSpMkLst>
            <pc:docMk/>
            <pc:sldMk cId="713449107" sldId="386"/>
            <ac:grpSpMk id="38" creationId="{BA9833DD-F1EA-7AB7-BD40-427D1FCFA7B9}"/>
          </ac:grpSpMkLst>
        </pc:grpChg>
      </pc:sldChg>
      <pc:sldChg chg="del">
        <pc:chgData name="Fazan Khan" userId="efc20054c1a46aed" providerId="LiveId" clId="{97B2255A-0A9E-49AB-8D36-C3D09C87D142}" dt="2024-10-28T17:46:22.955" v="88" actId="47"/>
        <pc:sldMkLst>
          <pc:docMk/>
          <pc:sldMk cId="1705564146" sldId="389"/>
        </pc:sldMkLst>
      </pc:sldChg>
      <pc:sldChg chg="modSp mod">
        <pc:chgData name="Fazan Khan" userId="efc20054c1a46aed" providerId="LiveId" clId="{97B2255A-0A9E-49AB-8D36-C3D09C87D142}" dt="2024-10-28T17:36:16.830" v="43" actId="2711"/>
        <pc:sldMkLst>
          <pc:docMk/>
          <pc:sldMk cId="2939942358" sldId="394"/>
        </pc:sldMkLst>
        <pc:spChg chg="mod">
          <ac:chgData name="Fazan Khan" userId="efc20054c1a46aed" providerId="LiveId" clId="{97B2255A-0A9E-49AB-8D36-C3D09C87D142}" dt="2024-10-28T17:35:57.490" v="40" actId="2711"/>
          <ac:spMkLst>
            <pc:docMk/>
            <pc:sldMk cId="2939942358" sldId="394"/>
            <ac:spMk id="8" creationId="{4B3EABD0-C479-698B-E833-09DB19A0A83B}"/>
          </ac:spMkLst>
        </pc:spChg>
        <pc:spChg chg="mod">
          <ac:chgData name="Fazan Khan" userId="efc20054c1a46aed" providerId="LiveId" clId="{97B2255A-0A9E-49AB-8D36-C3D09C87D142}" dt="2024-10-28T17:36:03.840" v="41" actId="2711"/>
          <ac:spMkLst>
            <pc:docMk/>
            <pc:sldMk cId="2939942358" sldId="394"/>
            <ac:spMk id="16" creationId="{892CF778-D87A-04EE-3562-C0D81F30224C}"/>
          </ac:spMkLst>
        </pc:spChg>
        <pc:spChg chg="mod">
          <ac:chgData name="Fazan Khan" userId="efc20054c1a46aed" providerId="LiveId" clId="{97B2255A-0A9E-49AB-8D36-C3D09C87D142}" dt="2024-10-28T17:36:09.704" v="42" actId="2711"/>
          <ac:spMkLst>
            <pc:docMk/>
            <pc:sldMk cId="2939942358" sldId="394"/>
            <ac:spMk id="17" creationId="{3DE69B0E-069D-DBC3-D3D3-8D65C4D58C44}"/>
          </ac:spMkLst>
        </pc:spChg>
        <pc:spChg chg="mod">
          <ac:chgData name="Fazan Khan" userId="efc20054c1a46aed" providerId="LiveId" clId="{97B2255A-0A9E-49AB-8D36-C3D09C87D142}" dt="2024-10-28T17:36:16.830" v="43" actId="2711"/>
          <ac:spMkLst>
            <pc:docMk/>
            <pc:sldMk cId="2939942358" sldId="394"/>
            <ac:spMk id="18" creationId="{7F88D0CA-E070-175B-C7F9-FB4FDA8D0466}"/>
          </ac:spMkLst>
        </pc:spChg>
      </pc:sldChg>
      <pc:sldChg chg="modSp mod modNotesTx">
        <pc:chgData name="Fazan Khan" userId="efc20054c1a46aed" providerId="LiveId" clId="{97B2255A-0A9E-49AB-8D36-C3D09C87D142}" dt="2024-10-29T14:47:49.126" v="966" actId="20577"/>
        <pc:sldMkLst>
          <pc:docMk/>
          <pc:sldMk cId="2408584118" sldId="405"/>
        </pc:sldMkLst>
        <pc:spChg chg="mod">
          <ac:chgData name="Fazan Khan" userId="efc20054c1a46aed" providerId="LiveId" clId="{97B2255A-0A9E-49AB-8D36-C3D09C87D142}" dt="2024-10-28T22:36:06.773" v="893" actId="1076"/>
          <ac:spMkLst>
            <pc:docMk/>
            <pc:sldMk cId="2408584118" sldId="405"/>
            <ac:spMk id="38" creationId="{868D03BC-DF22-DC62-8E62-42A9369B5D51}"/>
          </ac:spMkLst>
        </pc:spChg>
        <pc:spChg chg="mod">
          <ac:chgData name="Fazan Khan" userId="efc20054c1a46aed" providerId="LiveId" clId="{97B2255A-0A9E-49AB-8D36-C3D09C87D142}" dt="2024-10-28T22:08:42.915" v="588" actId="1076"/>
          <ac:spMkLst>
            <pc:docMk/>
            <pc:sldMk cId="2408584118" sldId="405"/>
            <ac:spMk id="67" creationId="{A25D68CC-8EEA-8FE2-066A-B33A3E1D4936}"/>
          </ac:spMkLst>
        </pc:spChg>
        <pc:spChg chg="mod">
          <ac:chgData name="Fazan Khan" userId="efc20054c1a46aed" providerId="LiveId" clId="{97B2255A-0A9E-49AB-8D36-C3D09C87D142}" dt="2024-10-28T22:03:35.043" v="582" actId="20577"/>
          <ac:spMkLst>
            <pc:docMk/>
            <pc:sldMk cId="2408584118" sldId="405"/>
            <ac:spMk id="74" creationId="{F2079191-98A3-101D-9156-40EB840A35F3}"/>
          </ac:spMkLst>
        </pc:spChg>
        <pc:spChg chg="mod">
          <ac:chgData name="Fazan Khan" userId="efc20054c1a46aed" providerId="LiveId" clId="{97B2255A-0A9E-49AB-8D36-C3D09C87D142}" dt="2024-10-28T21:48:25.975" v="92" actId="2711"/>
          <ac:spMkLst>
            <pc:docMk/>
            <pc:sldMk cId="2408584118" sldId="405"/>
            <ac:spMk id="83" creationId="{73F7DADE-4492-BC31-147F-4F1D3B5A2E10}"/>
          </ac:spMkLst>
        </pc:spChg>
        <pc:spChg chg="mod">
          <ac:chgData name="Fazan Khan" userId="efc20054c1a46aed" providerId="LiveId" clId="{97B2255A-0A9E-49AB-8D36-C3D09C87D142}" dt="2024-10-29T14:47:49.126" v="966" actId="20577"/>
          <ac:spMkLst>
            <pc:docMk/>
            <pc:sldMk cId="2408584118" sldId="405"/>
            <ac:spMk id="84" creationId="{D90F8C83-4C02-D1CD-7B4D-903C164FF983}"/>
          </ac:spMkLst>
        </pc:spChg>
        <pc:spChg chg="mod">
          <ac:chgData name="Fazan Khan" userId="efc20054c1a46aed" providerId="LiveId" clId="{97B2255A-0A9E-49AB-8D36-C3D09C87D142}" dt="2024-10-28T21:51:55.574" v="359" actId="1076"/>
          <ac:spMkLst>
            <pc:docMk/>
            <pc:sldMk cId="2408584118" sldId="405"/>
            <ac:spMk id="85" creationId="{0A08BB22-39D1-C98F-3D60-2263F881D639}"/>
          </ac:spMkLst>
        </pc:spChg>
        <pc:spChg chg="mod">
          <ac:chgData name="Fazan Khan" userId="efc20054c1a46aed" providerId="LiveId" clId="{97B2255A-0A9E-49AB-8D36-C3D09C87D142}" dt="2024-10-28T21:49:49.026" v="206" actId="20577"/>
          <ac:spMkLst>
            <pc:docMk/>
            <pc:sldMk cId="2408584118" sldId="405"/>
            <ac:spMk id="92" creationId="{389A470A-71FC-8267-2C23-BBDF236071BE}"/>
          </ac:spMkLst>
        </pc:spChg>
        <pc:spChg chg="mod">
          <ac:chgData name="Fazan Khan" userId="efc20054c1a46aed" providerId="LiveId" clId="{97B2255A-0A9E-49AB-8D36-C3D09C87D142}" dt="2024-10-28T21:52:04.748" v="361" actId="1076"/>
          <ac:spMkLst>
            <pc:docMk/>
            <pc:sldMk cId="2408584118" sldId="405"/>
            <ac:spMk id="94" creationId="{7488E9DF-E6A0-8089-D797-AC9E9BAC16B0}"/>
          </ac:spMkLst>
        </pc:spChg>
        <pc:spChg chg="mod">
          <ac:chgData name="Fazan Khan" userId="efc20054c1a46aed" providerId="LiveId" clId="{97B2255A-0A9E-49AB-8D36-C3D09C87D142}" dt="2024-10-28T21:56:22.305" v="430" actId="404"/>
          <ac:spMkLst>
            <pc:docMk/>
            <pc:sldMk cId="2408584118" sldId="405"/>
            <ac:spMk id="99" creationId="{D0FFF095-532B-2D77-F2EA-2F8810F1AD67}"/>
          </ac:spMkLst>
        </pc:spChg>
        <pc:spChg chg="mod">
          <ac:chgData name="Fazan Khan" userId="efc20054c1a46aed" providerId="LiveId" clId="{97B2255A-0A9E-49AB-8D36-C3D09C87D142}" dt="2024-10-28T21:55:33.399" v="426" actId="403"/>
          <ac:spMkLst>
            <pc:docMk/>
            <pc:sldMk cId="2408584118" sldId="405"/>
            <ac:spMk id="101" creationId="{ABCE59C9-1991-74EA-EF09-FFA1FB89E3DA}"/>
          </ac:spMkLst>
        </pc:spChg>
      </pc:sldChg>
      <pc:sldChg chg="del">
        <pc:chgData name="Fazan Khan" userId="efc20054c1a46aed" providerId="LiveId" clId="{97B2255A-0A9E-49AB-8D36-C3D09C87D142}" dt="2024-10-28T17:46:21.204" v="87" actId="47"/>
        <pc:sldMkLst>
          <pc:docMk/>
          <pc:sldMk cId="1915231169" sldId="406"/>
        </pc:sldMkLst>
      </pc:sldChg>
      <pc:sldChg chg="modSp add mod">
        <pc:chgData name="Fazan Khan" userId="efc20054c1a46aed" providerId="LiveId" clId="{97B2255A-0A9E-49AB-8D36-C3D09C87D142}" dt="2024-10-29T14:50:53.928" v="1046" actId="20577"/>
        <pc:sldMkLst>
          <pc:docMk/>
          <pc:sldMk cId="2624737842" sldId="406"/>
        </pc:sldMkLst>
        <pc:spChg chg="mod">
          <ac:chgData name="Fazan Khan" userId="efc20054c1a46aed" providerId="LiveId" clId="{97B2255A-0A9E-49AB-8D36-C3D09C87D142}" dt="2024-10-28T22:24:46.331" v="636" actId="20577"/>
          <ac:spMkLst>
            <pc:docMk/>
            <pc:sldMk cId="2624737842" sldId="406"/>
            <ac:spMk id="8" creationId="{13D32B07-B2AD-DABA-BEFB-F9909222E927}"/>
          </ac:spMkLst>
        </pc:spChg>
        <pc:spChg chg="mod">
          <ac:chgData name="Fazan Khan" userId="efc20054c1a46aed" providerId="LiveId" clId="{97B2255A-0A9E-49AB-8D36-C3D09C87D142}" dt="2024-10-29T14:50:53.928" v="1046" actId="20577"/>
          <ac:spMkLst>
            <pc:docMk/>
            <pc:sldMk cId="2624737842" sldId="406"/>
            <ac:spMk id="13" creationId="{1A5275B1-E102-BF40-84DE-3FD04B199D12}"/>
          </ac:spMkLst>
        </pc:spChg>
      </pc:sldChg>
      <pc:sldChg chg="modSp add mod">
        <pc:chgData name="Fazan Khan" userId="efc20054c1a46aed" providerId="LiveId" clId="{97B2255A-0A9E-49AB-8D36-C3D09C87D142}" dt="2024-10-28T22:27:47.961" v="678" actId="20577"/>
        <pc:sldMkLst>
          <pc:docMk/>
          <pc:sldMk cId="15533153" sldId="407"/>
        </pc:sldMkLst>
        <pc:spChg chg="mod">
          <ac:chgData name="Fazan Khan" userId="efc20054c1a46aed" providerId="LiveId" clId="{97B2255A-0A9E-49AB-8D36-C3D09C87D142}" dt="2024-10-28T22:25:26.601" v="652" actId="20577"/>
          <ac:spMkLst>
            <pc:docMk/>
            <pc:sldMk cId="15533153" sldId="407"/>
            <ac:spMk id="8" creationId="{A8EAAC76-EF81-7E7C-F0A4-92D5F385B565}"/>
          </ac:spMkLst>
        </pc:spChg>
        <pc:spChg chg="mod">
          <ac:chgData name="Fazan Khan" userId="efc20054c1a46aed" providerId="LiveId" clId="{97B2255A-0A9E-49AB-8D36-C3D09C87D142}" dt="2024-10-28T22:27:47.961" v="678" actId="20577"/>
          <ac:spMkLst>
            <pc:docMk/>
            <pc:sldMk cId="15533153" sldId="407"/>
            <ac:spMk id="13" creationId="{F13271D9-44E9-3386-77B3-167413DCA10C}"/>
          </ac:spMkLst>
        </pc:spChg>
      </pc:sldChg>
      <pc:sldChg chg="add">
        <pc:chgData name="Fazan Khan" userId="efc20054c1a46aed" providerId="LiveId" clId="{97B2255A-0A9E-49AB-8D36-C3D09C87D142}" dt="2024-10-28T22:29:59.631" v="710" actId="2890"/>
        <pc:sldMkLst>
          <pc:docMk/>
          <pc:sldMk cId="3263327972" sldId="408"/>
        </pc:sldMkLst>
      </pc:sldChg>
      <pc:sldChg chg="modSp add mod">
        <pc:chgData name="Fazan Khan" userId="efc20054c1a46aed" providerId="LiveId" clId="{97B2255A-0A9E-49AB-8D36-C3D09C87D142}" dt="2024-10-28T22:31:09.389" v="749" actId="1076"/>
        <pc:sldMkLst>
          <pc:docMk/>
          <pc:sldMk cId="3655977381" sldId="409"/>
        </pc:sldMkLst>
        <pc:spChg chg="mod">
          <ac:chgData name="Fazan Khan" userId="efc20054c1a46aed" providerId="LiveId" clId="{97B2255A-0A9E-49AB-8D36-C3D09C87D142}" dt="2024-10-28T22:30:45.092" v="741" actId="20577"/>
          <ac:spMkLst>
            <pc:docMk/>
            <pc:sldMk cId="3655977381" sldId="409"/>
            <ac:spMk id="8" creationId="{5E0CF652-C679-7EF3-691A-BE65C618EE13}"/>
          </ac:spMkLst>
        </pc:spChg>
        <pc:spChg chg="mod">
          <ac:chgData name="Fazan Khan" userId="efc20054c1a46aed" providerId="LiveId" clId="{97B2255A-0A9E-49AB-8D36-C3D09C87D142}" dt="2024-10-28T22:31:09.389" v="749" actId="1076"/>
          <ac:spMkLst>
            <pc:docMk/>
            <pc:sldMk cId="3655977381" sldId="409"/>
            <ac:spMk id="13" creationId="{318B67A7-0A3D-B292-8783-CAB59A8FD4EF}"/>
          </ac:spMkLst>
        </pc:spChg>
      </pc:sldChg>
      <pc:sldChg chg="modSp add mod">
        <pc:chgData name="Fazan Khan" userId="efc20054c1a46aed" providerId="LiveId" clId="{97B2255A-0A9E-49AB-8D36-C3D09C87D142}" dt="2024-10-28T22:31:54.814" v="801" actId="1076"/>
        <pc:sldMkLst>
          <pc:docMk/>
          <pc:sldMk cId="2367169727" sldId="410"/>
        </pc:sldMkLst>
        <pc:spChg chg="mod">
          <ac:chgData name="Fazan Khan" userId="efc20054c1a46aed" providerId="LiveId" clId="{97B2255A-0A9E-49AB-8D36-C3D09C87D142}" dt="2024-10-28T22:31:34.413" v="789" actId="20577"/>
          <ac:spMkLst>
            <pc:docMk/>
            <pc:sldMk cId="2367169727" sldId="410"/>
            <ac:spMk id="8" creationId="{27DFF43A-FC95-949A-DA52-49822ED036EF}"/>
          </ac:spMkLst>
        </pc:spChg>
        <pc:spChg chg="mod">
          <ac:chgData name="Fazan Khan" userId="efc20054c1a46aed" providerId="LiveId" clId="{97B2255A-0A9E-49AB-8D36-C3D09C87D142}" dt="2024-10-28T22:31:54.814" v="801" actId="1076"/>
          <ac:spMkLst>
            <pc:docMk/>
            <pc:sldMk cId="2367169727" sldId="410"/>
            <ac:spMk id="13" creationId="{5A5C5026-1D50-E499-FB16-73EE43631AF7}"/>
          </ac:spMkLst>
        </pc:spChg>
      </pc:sldChg>
      <pc:sldChg chg="modSp add mod">
        <pc:chgData name="Fazan Khan" userId="efc20054c1a46aed" providerId="LiveId" clId="{97B2255A-0A9E-49AB-8D36-C3D09C87D142}" dt="2024-10-28T22:32:27.536" v="824" actId="5793"/>
        <pc:sldMkLst>
          <pc:docMk/>
          <pc:sldMk cId="852580620" sldId="411"/>
        </pc:sldMkLst>
        <pc:spChg chg="mod">
          <ac:chgData name="Fazan Khan" userId="efc20054c1a46aed" providerId="LiveId" clId="{97B2255A-0A9E-49AB-8D36-C3D09C87D142}" dt="2024-10-28T22:32:13.369" v="816" actId="20577"/>
          <ac:spMkLst>
            <pc:docMk/>
            <pc:sldMk cId="852580620" sldId="411"/>
            <ac:spMk id="8" creationId="{92ECA07F-4984-9CAE-2EEB-281D2E5B08D4}"/>
          </ac:spMkLst>
        </pc:spChg>
        <pc:spChg chg="mod">
          <ac:chgData name="Fazan Khan" userId="efc20054c1a46aed" providerId="LiveId" clId="{97B2255A-0A9E-49AB-8D36-C3D09C87D142}" dt="2024-10-28T22:32:27.536" v="824" actId="5793"/>
          <ac:spMkLst>
            <pc:docMk/>
            <pc:sldMk cId="852580620" sldId="411"/>
            <ac:spMk id="13" creationId="{5EBDD7C2-C579-9107-99DD-9D3845B0483C}"/>
          </ac:spMkLst>
        </pc:spChg>
      </pc:sldChg>
      <pc:sldChg chg="modSp add mod">
        <pc:chgData name="Fazan Khan" userId="efc20054c1a46aed" providerId="LiveId" clId="{97B2255A-0A9E-49AB-8D36-C3D09C87D142}" dt="2024-10-28T22:33:26.162" v="849" actId="1076"/>
        <pc:sldMkLst>
          <pc:docMk/>
          <pc:sldMk cId="4043964154" sldId="412"/>
        </pc:sldMkLst>
        <pc:spChg chg="mod">
          <ac:chgData name="Fazan Khan" userId="efc20054c1a46aed" providerId="LiveId" clId="{97B2255A-0A9E-49AB-8D36-C3D09C87D142}" dt="2024-10-28T22:33:05.924" v="837" actId="20577"/>
          <ac:spMkLst>
            <pc:docMk/>
            <pc:sldMk cId="4043964154" sldId="412"/>
            <ac:spMk id="8" creationId="{B7190A35-1C9B-246C-20DB-C5560F4235A1}"/>
          </ac:spMkLst>
        </pc:spChg>
        <pc:spChg chg="mod">
          <ac:chgData name="Fazan Khan" userId="efc20054c1a46aed" providerId="LiveId" clId="{97B2255A-0A9E-49AB-8D36-C3D09C87D142}" dt="2024-10-28T22:33:26.162" v="849" actId="1076"/>
          <ac:spMkLst>
            <pc:docMk/>
            <pc:sldMk cId="4043964154" sldId="412"/>
            <ac:spMk id="13" creationId="{0AB0BD27-C2F4-8C60-8B4D-5607FA8FCF8B}"/>
          </ac:spMkLst>
        </pc:spChg>
      </pc:sldChg>
      <pc:sldChg chg="modSp add mod">
        <pc:chgData name="Fazan Khan" userId="efc20054c1a46aed" providerId="LiveId" clId="{97B2255A-0A9E-49AB-8D36-C3D09C87D142}" dt="2024-10-28T22:33:58.970" v="868" actId="1076"/>
        <pc:sldMkLst>
          <pc:docMk/>
          <pc:sldMk cId="3169560346" sldId="413"/>
        </pc:sldMkLst>
        <pc:spChg chg="mod">
          <ac:chgData name="Fazan Khan" userId="efc20054c1a46aed" providerId="LiveId" clId="{97B2255A-0A9E-49AB-8D36-C3D09C87D142}" dt="2024-10-28T22:33:33.846" v="858" actId="20577"/>
          <ac:spMkLst>
            <pc:docMk/>
            <pc:sldMk cId="3169560346" sldId="413"/>
            <ac:spMk id="8" creationId="{0ACEBD40-93F6-E9BB-F78D-C44341E9BE21}"/>
          </ac:spMkLst>
        </pc:spChg>
        <pc:spChg chg="mod">
          <ac:chgData name="Fazan Khan" userId="efc20054c1a46aed" providerId="LiveId" clId="{97B2255A-0A9E-49AB-8D36-C3D09C87D142}" dt="2024-10-28T22:33:58.970" v="868" actId="1076"/>
          <ac:spMkLst>
            <pc:docMk/>
            <pc:sldMk cId="3169560346" sldId="413"/>
            <ac:spMk id="13" creationId="{90CF1EFC-9E1A-D24D-1FAC-040BE0C9E5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18EFE-BB38-4AF7-A3A6-29C172CA1F46}" type="datetimeFigureOut">
              <a:rPr lang="en-CA" smtClean="0"/>
              <a:t>2024-10-29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ECCDE-25EC-4431-B0A6-05BE6FD9053A}" type="slidenum">
              <a:rPr lang="en-CA" smtClean="0"/>
              <a:t>‹#›</a:t>
            </a:fld>
            <a:endParaRPr lang="en-CA"/>
          </a:p>
        </p:txBody>
      </p:sp>
    </p:spTree>
    <p:extLst>
      <p:ext uri="{BB962C8B-B14F-4D97-AF65-F5344CB8AC3E}">
        <p14:creationId xmlns:p14="http://schemas.microsoft.com/office/powerpoint/2010/main" val="38804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55CA2-9795-6B49-96B2-D1FFDAA3A168}" type="slidenum">
              <a:rPr kumimoji="0" lang="en-CA"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5309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A55CA2-9795-6B49-96B2-D1FFDAA3A168}" type="slidenum">
              <a:rPr lang="en-CA" smtClean="0"/>
              <a:t>6</a:t>
            </a:fld>
            <a:endParaRPr lang="en-CA"/>
          </a:p>
        </p:txBody>
      </p:sp>
    </p:spTree>
    <p:extLst>
      <p:ext uri="{BB962C8B-B14F-4D97-AF65-F5344CB8AC3E}">
        <p14:creationId xmlns:p14="http://schemas.microsoft.com/office/powerpoint/2010/main" val="361231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psnack.com/85A8DA5569B/diy-toolkit/full-view.html" TargetMode="External"/><Relationship Id="rId2" Type="http://schemas.openxmlformats.org/officeDocument/2006/relationships/hyperlink" Target="https://www.flipsnack.com/85A8DA5569B/white-paper-bridging-the-gap/full-view.html" TargetMode="External"/><Relationship Id="rId1" Type="http://schemas.openxmlformats.org/officeDocument/2006/relationships/slideLayout" Target="../slideLayouts/slideLayout7.xml"/><Relationship Id="rId5" Type="http://schemas.openxmlformats.org/officeDocument/2006/relationships/hyperlink" Target="http://www.n2canada.ca/resources" TargetMode="External"/><Relationship Id="rId4" Type="http://schemas.openxmlformats.org/officeDocument/2006/relationships/hyperlink" Target="https://n2canada.ca/about/n2-committees-2/public-engagemen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150.statcan.gc.ca/n1/daily-quotidien/221026/dq221026a-eng.htm" TargetMode="External"/><Relationship Id="rId3" Type="http://schemas.openxmlformats.org/officeDocument/2006/relationships/hyperlink" Target="https://doi.org/10.1002/cpt.2819" TargetMode="External"/><Relationship Id="rId7" Type="http://schemas.openxmlformats.org/officeDocument/2006/relationships/hyperlink" Target="https://www.nserc-crsng.gc.ca/NSERC-CRSNG/Policies-Politiques/EDI_guidance-Conseils_EDI_eng.asp" TargetMode="External"/><Relationship Id="rId2" Type="http://schemas.openxmlformats.org/officeDocument/2006/relationships/hyperlink" Target="https://www.sshrc-crsh.gc.ca/funding-financement/nfrf-fnfr/edi-eng.aspx" TargetMode="External"/><Relationship Id="rId1" Type="http://schemas.openxmlformats.org/officeDocument/2006/relationships/slideLayout" Target="../slideLayouts/slideLayout7.xml"/><Relationship Id="rId6" Type="http://schemas.openxmlformats.org/officeDocument/2006/relationships/hyperlink" Target="https://cihr-irsc.gc.ca/e/53429.html" TargetMode="External"/><Relationship Id="rId5" Type="http://schemas.openxmlformats.org/officeDocument/2006/relationships/hyperlink" Target="https://trinitylifesciences.com/wp-content/uploads/2022/05/Trinity-Whitepaper-Diversity-in-Clinical-Trials-Participation.pdf" TargetMode="External"/><Relationship Id="rId10" Type="http://schemas.openxmlformats.org/officeDocument/2006/relationships/hyperlink" Target="https://doi.org/10.1007/s10903-018-0704-y" TargetMode="External"/><Relationship Id="rId4" Type="http://schemas.openxmlformats.org/officeDocument/2006/relationships/hyperlink" Target="https://www.evidera.com/white-paper-enhancing-clinical-trial-diversity-in-the-era-of-decentralized-trials/" TargetMode="External"/><Relationship Id="rId9" Type="http://schemas.openxmlformats.org/officeDocument/2006/relationships/hyperlink" Target="https://doi.org/10.1016/s0140-6736(19)32529-2"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6" y="0"/>
            <a:ext cx="3643312" cy="3643312"/>
            <a:chOff x="0" y="0"/>
            <a:chExt cx="4857750" cy="4857750"/>
          </a:xfrm>
        </p:grpSpPr>
        <p:sp>
          <p:nvSpPr>
            <p:cNvPr id="3" name="Freeform 3"/>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6EB33D"/>
            </a:solidFill>
          </p:spPr>
          <p:txBody>
            <a:bodyPr/>
            <a:lstStyle/>
            <a:p>
              <a:endParaRPr lang="en-CA"/>
            </a:p>
          </p:txBody>
        </p:sp>
      </p:grpSp>
      <p:grpSp>
        <p:nvGrpSpPr>
          <p:cNvPr id="4" name="Group 4"/>
          <p:cNvGrpSpPr/>
          <p:nvPr/>
        </p:nvGrpSpPr>
        <p:grpSpPr>
          <a:xfrm>
            <a:off x="3668318" y="0"/>
            <a:ext cx="3643312" cy="3643312"/>
            <a:chOff x="0" y="0"/>
            <a:chExt cx="4857750" cy="4857750"/>
          </a:xfrm>
        </p:grpSpPr>
        <p:sp>
          <p:nvSpPr>
            <p:cNvPr id="5" name="Freeform 5"/>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FFFFFF"/>
            </a:solidFill>
          </p:spPr>
          <p:txBody>
            <a:bodyPr/>
            <a:lstStyle/>
            <a:p>
              <a:endParaRPr lang="en-CA"/>
            </a:p>
          </p:txBody>
        </p:sp>
      </p:grpSp>
      <p:grpSp>
        <p:nvGrpSpPr>
          <p:cNvPr id="6" name="Group 6"/>
          <p:cNvGrpSpPr/>
          <p:nvPr/>
        </p:nvGrpSpPr>
        <p:grpSpPr>
          <a:xfrm>
            <a:off x="7330918" y="0"/>
            <a:ext cx="3643312" cy="3643312"/>
            <a:chOff x="0" y="0"/>
            <a:chExt cx="4857750" cy="4857750"/>
          </a:xfrm>
        </p:grpSpPr>
        <p:sp>
          <p:nvSpPr>
            <p:cNvPr id="7" name="Freeform 7"/>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5A9CA4"/>
            </a:solidFill>
          </p:spPr>
          <p:txBody>
            <a:bodyPr/>
            <a:lstStyle/>
            <a:p>
              <a:endParaRPr lang="en-CA"/>
            </a:p>
          </p:txBody>
        </p:sp>
      </p:grpSp>
      <p:grpSp>
        <p:nvGrpSpPr>
          <p:cNvPr id="8" name="Group 8"/>
          <p:cNvGrpSpPr/>
          <p:nvPr/>
        </p:nvGrpSpPr>
        <p:grpSpPr>
          <a:xfrm>
            <a:off x="10993520" y="0"/>
            <a:ext cx="3643312" cy="3643312"/>
            <a:chOff x="0" y="0"/>
            <a:chExt cx="4857750" cy="4857750"/>
          </a:xfrm>
        </p:grpSpPr>
        <p:sp>
          <p:nvSpPr>
            <p:cNvPr id="9" name="Freeform 9"/>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FFFFFF"/>
            </a:solidFill>
          </p:spPr>
          <p:txBody>
            <a:bodyPr/>
            <a:lstStyle/>
            <a:p>
              <a:endParaRPr lang="en-CA"/>
            </a:p>
          </p:txBody>
        </p:sp>
      </p:grpSp>
      <p:grpSp>
        <p:nvGrpSpPr>
          <p:cNvPr id="10" name="Group 10"/>
          <p:cNvGrpSpPr/>
          <p:nvPr/>
        </p:nvGrpSpPr>
        <p:grpSpPr>
          <a:xfrm>
            <a:off x="14656120" y="0"/>
            <a:ext cx="3643312" cy="3643312"/>
            <a:chOff x="0" y="0"/>
            <a:chExt cx="4857750" cy="4857750"/>
          </a:xfrm>
        </p:grpSpPr>
        <p:sp>
          <p:nvSpPr>
            <p:cNvPr id="11" name="Freeform 11"/>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0D3C87"/>
            </a:solidFill>
          </p:spPr>
          <p:txBody>
            <a:bodyPr/>
            <a:lstStyle/>
            <a:p>
              <a:endParaRPr lang="en-CA"/>
            </a:p>
          </p:txBody>
        </p:sp>
      </p:grpSp>
      <p:grpSp>
        <p:nvGrpSpPr>
          <p:cNvPr id="12" name="Group 12"/>
          <p:cNvGrpSpPr/>
          <p:nvPr/>
        </p:nvGrpSpPr>
        <p:grpSpPr>
          <a:xfrm>
            <a:off x="0" y="6643688"/>
            <a:ext cx="3643312" cy="3643312"/>
            <a:chOff x="0" y="0"/>
            <a:chExt cx="4857750" cy="4857750"/>
          </a:xfrm>
        </p:grpSpPr>
        <p:sp>
          <p:nvSpPr>
            <p:cNvPr id="13" name="Freeform 13"/>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FFFFFF"/>
            </a:solidFill>
          </p:spPr>
          <p:txBody>
            <a:bodyPr/>
            <a:lstStyle/>
            <a:p>
              <a:endParaRPr lang="en-CA"/>
            </a:p>
          </p:txBody>
        </p:sp>
      </p:grpSp>
      <p:grpSp>
        <p:nvGrpSpPr>
          <p:cNvPr id="14" name="Group 14"/>
          <p:cNvGrpSpPr/>
          <p:nvPr/>
        </p:nvGrpSpPr>
        <p:grpSpPr>
          <a:xfrm>
            <a:off x="3653076" y="6634162"/>
            <a:ext cx="3662362" cy="3662362"/>
            <a:chOff x="0" y="0"/>
            <a:chExt cx="4883150" cy="4883150"/>
          </a:xfrm>
        </p:grpSpPr>
        <p:sp>
          <p:nvSpPr>
            <p:cNvPr id="15" name="Freeform 15"/>
            <p:cNvSpPr/>
            <p:nvPr/>
          </p:nvSpPr>
          <p:spPr>
            <a:xfrm>
              <a:off x="12700" y="1270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0D3C87"/>
            </a:solidFill>
          </p:spPr>
          <p:txBody>
            <a:bodyPr/>
            <a:lstStyle/>
            <a:p>
              <a:endParaRPr lang="en-CA"/>
            </a:p>
          </p:txBody>
        </p:sp>
        <p:sp>
          <p:nvSpPr>
            <p:cNvPr id="16" name="Freeform 16"/>
            <p:cNvSpPr/>
            <p:nvPr/>
          </p:nvSpPr>
          <p:spPr>
            <a:xfrm>
              <a:off x="0" y="0"/>
              <a:ext cx="4883150" cy="4883150"/>
            </a:xfrm>
            <a:custGeom>
              <a:avLst/>
              <a:gdLst/>
              <a:ahLst/>
              <a:cxnLst/>
              <a:rect l="l" t="t" r="r" b="b"/>
              <a:pathLst>
                <a:path w="4883150" h="4883150">
                  <a:moveTo>
                    <a:pt x="12700" y="0"/>
                  </a:moveTo>
                  <a:lnTo>
                    <a:pt x="4870450" y="0"/>
                  </a:lnTo>
                  <a:cubicBezTo>
                    <a:pt x="4877435" y="0"/>
                    <a:pt x="4883150" y="5715"/>
                    <a:pt x="4883150" y="12700"/>
                  </a:cubicBezTo>
                  <a:lnTo>
                    <a:pt x="4883150" y="4870450"/>
                  </a:lnTo>
                  <a:cubicBezTo>
                    <a:pt x="4883150" y="4877435"/>
                    <a:pt x="4877435" y="4883150"/>
                    <a:pt x="4870450" y="4883150"/>
                  </a:cubicBezTo>
                  <a:lnTo>
                    <a:pt x="12700" y="4883150"/>
                  </a:lnTo>
                  <a:cubicBezTo>
                    <a:pt x="5715" y="4883150"/>
                    <a:pt x="0" y="4877435"/>
                    <a:pt x="0" y="4870450"/>
                  </a:cubicBezTo>
                  <a:lnTo>
                    <a:pt x="0" y="12700"/>
                  </a:lnTo>
                  <a:cubicBezTo>
                    <a:pt x="0" y="5715"/>
                    <a:pt x="5715" y="0"/>
                    <a:pt x="12700" y="0"/>
                  </a:cubicBezTo>
                  <a:moveTo>
                    <a:pt x="12700" y="25400"/>
                  </a:moveTo>
                  <a:lnTo>
                    <a:pt x="12700" y="12700"/>
                  </a:lnTo>
                  <a:lnTo>
                    <a:pt x="25400" y="12700"/>
                  </a:lnTo>
                  <a:lnTo>
                    <a:pt x="25400" y="4870450"/>
                  </a:lnTo>
                  <a:lnTo>
                    <a:pt x="12700" y="4870450"/>
                  </a:lnTo>
                  <a:lnTo>
                    <a:pt x="12700" y="4857750"/>
                  </a:lnTo>
                  <a:lnTo>
                    <a:pt x="4870450" y="4857750"/>
                  </a:lnTo>
                  <a:lnTo>
                    <a:pt x="4870450" y="4870450"/>
                  </a:lnTo>
                  <a:lnTo>
                    <a:pt x="4857750" y="4870450"/>
                  </a:lnTo>
                  <a:lnTo>
                    <a:pt x="4857750" y="12700"/>
                  </a:lnTo>
                  <a:lnTo>
                    <a:pt x="4870450" y="12700"/>
                  </a:lnTo>
                  <a:lnTo>
                    <a:pt x="4870450" y="25400"/>
                  </a:lnTo>
                  <a:lnTo>
                    <a:pt x="12700" y="25400"/>
                  </a:lnTo>
                  <a:close/>
                </a:path>
              </a:pathLst>
            </a:custGeom>
            <a:solidFill>
              <a:srgbClr val="2F528F"/>
            </a:solidFill>
          </p:spPr>
          <p:txBody>
            <a:bodyPr/>
            <a:lstStyle/>
            <a:p>
              <a:endParaRPr lang="en-CA"/>
            </a:p>
          </p:txBody>
        </p:sp>
      </p:grpSp>
      <p:grpSp>
        <p:nvGrpSpPr>
          <p:cNvPr id="17" name="Group 17"/>
          <p:cNvGrpSpPr/>
          <p:nvPr/>
        </p:nvGrpSpPr>
        <p:grpSpPr>
          <a:xfrm>
            <a:off x="7325202" y="6643688"/>
            <a:ext cx="3643312" cy="3643312"/>
            <a:chOff x="0" y="0"/>
            <a:chExt cx="4857750" cy="4857750"/>
          </a:xfrm>
        </p:grpSpPr>
        <p:sp>
          <p:nvSpPr>
            <p:cNvPr id="18" name="Freeform 18"/>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FFFFFF"/>
            </a:solidFill>
          </p:spPr>
          <p:txBody>
            <a:bodyPr/>
            <a:lstStyle/>
            <a:p>
              <a:endParaRPr lang="en-CA"/>
            </a:p>
          </p:txBody>
        </p:sp>
      </p:grpSp>
      <p:grpSp>
        <p:nvGrpSpPr>
          <p:cNvPr id="19" name="Group 19"/>
          <p:cNvGrpSpPr/>
          <p:nvPr/>
        </p:nvGrpSpPr>
        <p:grpSpPr>
          <a:xfrm>
            <a:off x="10987803" y="6643688"/>
            <a:ext cx="3643312" cy="3643312"/>
            <a:chOff x="0" y="0"/>
            <a:chExt cx="4857750" cy="4857750"/>
          </a:xfrm>
        </p:grpSpPr>
        <p:sp>
          <p:nvSpPr>
            <p:cNvPr id="20" name="Freeform 20"/>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6EB33D"/>
            </a:solidFill>
          </p:spPr>
          <p:txBody>
            <a:bodyPr/>
            <a:lstStyle/>
            <a:p>
              <a:endParaRPr lang="en-CA"/>
            </a:p>
          </p:txBody>
        </p:sp>
      </p:grpSp>
      <p:grpSp>
        <p:nvGrpSpPr>
          <p:cNvPr id="21" name="Group 21"/>
          <p:cNvGrpSpPr/>
          <p:nvPr/>
        </p:nvGrpSpPr>
        <p:grpSpPr>
          <a:xfrm>
            <a:off x="14650404" y="6643688"/>
            <a:ext cx="3643312" cy="3643312"/>
            <a:chOff x="0" y="0"/>
            <a:chExt cx="4857750" cy="4857750"/>
          </a:xfrm>
        </p:grpSpPr>
        <p:sp>
          <p:nvSpPr>
            <p:cNvPr id="22" name="Freeform 22"/>
            <p:cNvSpPr/>
            <p:nvPr/>
          </p:nvSpPr>
          <p:spPr>
            <a:xfrm>
              <a:off x="0" y="0"/>
              <a:ext cx="4857750" cy="4857750"/>
            </a:xfrm>
            <a:custGeom>
              <a:avLst/>
              <a:gdLst/>
              <a:ahLst/>
              <a:cxnLst/>
              <a:rect l="l" t="t" r="r" b="b"/>
              <a:pathLst>
                <a:path w="4857750" h="4857750">
                  <a:moveTo>
                    <a:pt x="0" y="0"/>
                  </a:moveTo>
                  <a:lnTo>
                    <a:pt x="4857750" y="0"/>
                  </a:lnTo>
                  <a:lnTo>
                    <a:pt x="4857750" y="4857750"/>
                  </a:lnTo>
                  <a:lnTo>
                    <a:pt x="0" y="4857750"/>
                  </a:lnTo>
                  <a:close/>
                </a:path>
              </a:pathLst>
            </a:custGeom>
            <a:solidFill>
              <a:srgbClr val="FFFFFF"/>
            </a:solidFill>
          </p:spPr>
          <p:txBody>
            <a:bodyPr/>
            <a:lstStyle/>
            <a:p>
              <a:endParaRPr lang="en-CA"/>
            </a:p>
          </p:txBody>
        </p:sp>
      </p:grpSp>
      <p:grpSp>
        <p:nvGrpSpPr>
          <p:cNvPr id="23" name="Group 23"/>
          <p:cNvGrpSpPr/>
          <p:nvPr/>
        </p:nvGrpSpPr>
        <p:grpSpPr>
          <a:xfrm>
            <a:off x="17890" y="3646384"/>
            <a:ext cx="18288000" cy="3086103"/>
            <a:chOff x="0" y="0"/>
            <a:chExt cx="24384000" cy="4114804"/>
          </a:xfrm>
        </p:grpSpPr>
        <p:sp>
          <p:nvSpPr>
            <p:cNvPr id="24" name="Freeform 24"/>
            <p:cNvSpPr/>
            <p:nvPr/>
          </p:nvSpPr>
          <p:spPr>
            <a:xfrm>
              <a:off x="0" y="0"/>
              <a:ext cx="24384000" cy="4114800"/>
            </a:xfrm>
            <a:custGeom>
              <a:avLst/>
              <a:gdLst/>
              <a:ahLst/>
              <a:cxnLst/>
              <a:rect l="l" t="t" r="r" b="b"/>
              <a:pathLst>
                <a:path w="24384000" h="4114800">
                  <a:moveTo>
                    <a:pt x="0" y="0"/>
                  </a:moveTo>
                  <a:lnTo>
                    <a:pt x="24384000" y="0"/>
                  </a:lnTo>
                  <a:lnTo>
                    <a:pt x="24384000" y="4114800"/>
                  </a:lnTo>
                  <a:lnTo>
                    <a:pt x="0" y="4114800"/>
                  </a:lnTo>
                  <a:close/>
                </a:path>
              </a:pathLst>
            </a:custGeom>
            <a:solidFill>
              <a:srgbClr val="404040"/>
            </a:solidFill>
          </p:spPr>
          <p:txBody>
            <a:bodyPr/>
            <a:lstStyle/>
            <a:p>
              <a:endParaRPr lang="en-CA"/>
            </a:p>
          </p:txBody>
        </p:sp>
      </p:grpSp>
      <p:sp>
        <p:nvSpPr>
          <p:cNvPr id="25" name="Freeform 25" descr="N2 Logo.png"/>
          <p:cNvSpPr/>
          <p:nvPr/>
        </p:nvSpPr>
        <p:spPr>
          <a:xfrm>
            <a:off x="14870130" y="9312946"/>
            <a:ext cx="3140964" cy="681228"/>
          </a:xfrm>
          <a:custGeom>
            <a:avLst/>
            <a:gdLst/>
            <a:ahLst/>
            <a:cxnLst/>
            <a:rect l="l" t="t" r="r" b="b"/>
            <a:pathLst>
              <a:path w="3140964" h="681228">
                <a:moveTo>
                  <a:pt x="0" y="0"/>
                </a:moveTo>
                <a:lnTo>
                  <a:pt x="3140964" y="0"/>
                </a:lnTo>
                <a:lnTo>
                  <a:pt x="3140964" y="681228"/>
                </a:lnTo>
                <a:lnTo>
                  <a:pt x="0" y="681228"/>
                </a:lnTo>
                <a:lnTo>
                  <a:pt x="0" y="0"/>
                </a:lnTo>
                <a:close/>
              </a:path>
            </a:pathLst>
          </a:custGeom>
          <a:blipFill>
            <a:blip r:embed="rId2"/>
            <a:stretch>
              <a:fillRect/>
            </a:stretch>
          </a:blipFill>
        </p:spPr>
        <p:txBody>
          <a:bodyPr/>
          <a:lstStyle/>
          <a:p>
            <a:endParaRPr lang="en-CA"/>
          </a:p>
        </p:txBody>
      </p:sp>
      <p:sp>
        <p:nvSpPr>
          <p:cNvPr id="26" name="Freeform 26"/>
          <p:cNvSpPr/>
          <p:nvPr/>
        </p:nvSpPr>
        <p:spPr>
          <a:xfrm>
            <a:off x="860157" y="7631865"/>
            <a:ext cx="1821306" cy="1821306"/>
          </a:xfrm>
          <a:custGeom>
            <a:avLst/>
            <a:gdLst/>
            <a:ahLst/>
            <a:cxnLst/>
            <a:rect l="l" t="t" r="r" b="b"/>
            <a:pathLst>
              <a:path w="1821306" h="1821306">
                <a:moveTo>
                  <a:pt x="0" y="0"/>
                </a:moveTo>
                <a:lnTo>
                  <a:pt x="1821306" y="0"/>
                </a:lnTo>
                <a:lnTo>
                  <a:pt x="1821306" y="1821306"/>
                </a:lnTo>
                <a:lnTo>
                  <a:pt x="0" y="1821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7" name="Freeform 27"/>
          <p:cNvSpPr/>
          <p:nvPr/>
        </p:nvSpPr>
        <p:spPr>
          <a:xfrm>
            <a:off x="11900410" y="908778"/>
            <a:ext cx="1798820" cy="1798820"/>
          </a:xfrm>
          <a:custGeom>
            <a:avLst/>
            <a:gdLst/>
            <a:ahLst/>
            <a:cxnLst/>
            <a:rect l="l" t="t" r="r" b="b"/>
            <a:pathLst>
              <a:path w="1798820" h="1798820">
                <a:moveTo>
                  <a:pt x="0" y="0"/>
                </a:moveTo>
                <a:lnTo>
                  <a:pt x="1798820" y="0"/>
                </a:lnTo>
                <a:lnTo>
                  <a:pt x="1798820" y="1798820"/>
                </a:lnTo>
                <a:lnTo>
                  <a:pt x="0" y="1798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28" name="Freeform 28"/>
          <p:cNvSpPr/>
          <p:nvPr/>
        </p:nvSpPr>
        <p:spPr>
          <a:xfrm>
            <a:off x="8505141" y="7474471"/>
            <a:ext cx="1933729" cy="1933730"/>
          </a:xfrm>
          <a:custGeom>
            <a:avLst/>
            <a:gdLst/>
            <a:ahLst/>
            <a:cxnLst/>
            <a:rect l="l" t="t" r="r" b="b"/>
            <a:pathLst>
              <a:path w="1933729" h="1933730">
                <a:moveTo>
                  <a:pt x="0" y="0"/>
                </a:moveTo>
                <a:lnTo>
                  <a:pt x="1933729" y="0"/>
                </a:lnTo>
                <a:lnTo>
                  <a:pt x="1933729" y="1933730"/>
                </a:lnTo>
                <a:lnTo>
                  <a:pt x="0" y="19337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9" name="Freeform 29"/>
          <p:cNvSpPr/>
          <p:nvPr/>
        </p:nvSpPr>
        <p:spPr>
          <a:xfrm>
            <a:off x="4435311" y="751383"/>
            <a:ext cx="2091126" cy="2091126"/>
          </a:xfrm>
          <a:custGeom>
            <a:avLst/>
            <a:gdLst/>
            <a:ahLst/>
            <a:cxnLst/>
            <a:rect l="l" t="t" r="r" b="b"/>
            <a:pathLst>
              <a:path w="2091126" h="2091126">
                <a:moveTo>
                  <a:pt x="0" y="0"/>
                </a:moveTo>
                <a:lnTo>
                  <a:pt x="2091126" y="0"/>
                </a:lnTo>
                <a:lnTo>
                  <a:pt x="2091126" y="2091126"/>
                </a:lnTo>
                <a:lnTo>
                  <a:pt x="0" y="20911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30" name="Freeform 30"/>
          <p:cNvSpPr/>
          <p:nvPr/>
        </p:nvSpPr>
        <p:spPr>
          <a:xfrm>
            <a:off x="7987980" y="764499"/>
            <a:ext cx="2145466" cy="2145466"/>
          </a:xfrm>
          <a:custGeom>
            <a:avLst/>
            <a:gdLst/>
            <a:ahLst/>
            <a:cxnLst/>
            <a:rect l="l" t="t" r="r" b="b"/>
            <a:pathLst>
              <a:path w="2145466" h="2145466">
                <a:moveTo>
                  <a:pt x="0" y="0"/>
                </a:moveTo>
                <a:lnTo>
                  <a:pt x="2145466" y="0"/>
                </a:lnTo>
                <a:lnTo>
                  <a:pt x="2145466" y="2145466"/>
                </a:lnTo>
                <a:lnTo>
                  <a:pt x="0" y="21454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31" name="Freeform 31"/>
          <p:cNvSpPr/>
          <p:nvPr/>
        </p:nvSpPr>
        <p:spPr>
          <a:xfrm>
            <a:off x="11810470" y="7474468"/>
            <a:ext cx="2023671" cy="2023671"/>
          </a:xfrm>
          <a:custGeom>
            <a:avLst/>
            <a:gdLst/>
            <a:ahLst/>
            <a:cxnLst/>
            <a:rect l="l" t="t" r="r" b="b"/>
            <a:pathLst>
              <a:path w="2023671" h="2023671">
                <a:moveTo>
                  <a:pt x="0" y="0"/>
                </a:moveTo>
                <a:lnTo>
                  <a:pt x="2023671" y="0"/>
                </a:lnTo>
                <a:lnTo>
                  <a:pt x="2023671" y="2023672"/>
                </a:lnTo>
                <a:lnTo>
                  <a:pt x="0" y="202367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sp>
        <p:nvSpPr>
          <p:cNvPr id="32" name="Freeform 32"/>
          <p:cNvSpPr/>
          <p:nvPr/>
        </p:nvSpPr>
        <p:spPr>
          <a:xfrm>
            <a:off x="905128" y="886293"/>
            <a:ext cx="1866276" cy="1866276"/>
          </a:xfrm>
          <a:custGeom>
            <a:avLst/>
            <a:gdLst/>
            <a:ahLst/>
            <a:cxnLst/>
            <a:rect l="l" t="t" r="r" b="b"/>
            <a:pathLst>
              <a:path w="1866276" h="1866276">
                <a:moveTo>
                  <a:pt x="0" y="0"/>
                </a:moveTo>
                <a:lnTo>
                  <a:pt x="1866277" y="0"/>
                </a:lnTo>
                <a:lnTo>
                  <a:pt x="1866277" y="1866276"/>
                </a:lnTo>
                <a:lnTo>
                  <a:pt x="0" y="18662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A"/>
          </a:p>
        </p:txBody>
      </p:sp>
      <p:sp>
        <p:nvSpPr>
          <p:cNvPr id="33" name="Freeform 33"/>
          <p:cNvSpPr/>
          <p:nvPr/>
        </p:nvSpPr>
        <p:spPr>
          <a:xfrm>
            <a:off x="15453081" y="7272100"/>
            <a:ext cx="2113612" cy="2113612"/>
          </a:xfrm>
          <a:custGeom>
            <a:avLst/>
            <a:gdLst/>
            <a:ahLst/>
            <a:cxnLst/>
            <a:rect l="l" t="t" r="r" b="b"/>
            <a:pathLst>
              <a:path w="2113612" h="2113612">
                <a:moveTo>
                  <a:pt x="0" y="0"/>
                </a:moveTo>
                <a:lnTo>
                  <a:pt x="2113612" y="0"/>
                </a:lnTo>
                <a:lnTo>
                  <a:pt x="2113612" y="2113613"/>
                </a:lnTo>
                <a:lnTo>
                  <a:pt x="0" y="211361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A"/>
          </a:p>
        </p:txBody>
      </p:sp>
      <p:sp>
        <p:nvSpPr>
          <p:cNvPr id="34" name="Freeform 34"/>
          <p:cNvSpPr/>
          <p:nvPr/>
        </p:nvSpPr>
        <p:spPr>
          <a:xfrm>
            <a:off x="4525251" y="7451987"/>
            <a:ext cx="1978701" cy="1978701"/>
          </a:xfrm>
          <a:custGeom>
            <a:avLst/>
            <a:gdLst/>
            <a:ahLst/>
            <a:cxnLst/>
            <a:rect l="l" t="t" r="r" b="b"/>
            <a:pathLst>
              <a:path w="1978701" h="1978701">
                <a:moveTo>
                  <a:pt x="0" y="0"/>
                </a:moveTo>
                <a:lnTo>
                  <a:pt x="1978701" y="0"/>
                </a:lnTo>
                <a:lnTo>
                  <a:pt x="1978701" y="1978701"/>
                </a:lnTo>
                <a:lnTo>
                  <a:pt x="0" y="197870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A"/>
          </a:p>
        </p:txBody>
      </p:sp>
      <p:sp>
        <p:nvSpPr>
          <p:cNvPr id="35" name="Freeform 35"/>
          <p:cNvSpPr/>
          <p:nvPr/>
        </p:nvSpPr>
        <p:spPr>
          <a:xfrm>
            <a:off x="15543022" y="1043690"/>
            <a:ext cx="1843791" cy="1843791"/>
          </a:xfrm>
          <a:custGeom>
            <a:avLst/>
            <a:gdLst/>
            <a:ahLst/>
            <a:cxnLst/>
            <a:rect l="l" t="t" r="r" b="b"/>
            <a:pathLst>
              <a:path w="1843791" h="1843791">
                <a:moveTo>
                  <a:pt x="0" y="0"/>
                </a:moveTo>
                <a:lnTo>
                  <a:pt x="1843791" y="0"/>
                </a:lnTo>
                <a:lnTo>
                  <a:pt x="1843791" y="1843790"/>
                </a:lnTo>
                <a:lnTo>
                  <a:pt x="0" y="184379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CA"/>
          </a:p>
        </p:txBody>
      </p:sp>
      <p:sp>
        <p:nvSpPr>
          <p:cNvPr id="36" name="TextBox 36"/>
          <p:cNvSpPr txBox="1"/>
          <p:nvPr/>
        </p:nvSpPr>
        <p:spPr>
          <a:xfrm>
            <a:off x="939361" y="4069870"/>
            <a:ext cx="16426425" cy="1357621"/>
          </a:xfrm>
          <a:prstGeom prst="rect">
            <a:avLst/>
          </a:prstGeom>
        </p:spPr>
        <p:txBody>
          <a:bodyPr lIns="0" tIns="0" rIns="0" bIns="0" rtlCol="0" anchor="t">
            <a:spAutoFit/>
          </a:bodyPr>
          <a:lstStyle/>
          <a:p>
            <a:pPr algn="ctr">
              <a:lnSpc>
                <a:spcPts val="5248"/>
              </a:lnSpc>
            </a:pPr>
            <a:r>
              <a:rPr lang="en-US" sz="4859" spc="284" dirty="0">
                <a:solidFill>
                  <a:srgbClr val="FFFFFF"/>
                </a:solidFill>
                <a:latin typeface="Arimo"/>
                <a:ea typeface="Arimo"/>
                <a:cs typeface="Arimo"/>
                <a:sym typeface="Arimo"/>
              </a:rPr>
              <a:t>Trust Matters: Partnering with the New Immigrant Community in Clinical Research </a:t>
            </a:r>
          </a:p>
          <a:p>
            <a:pPr algn="ctr">
              <a:lnSpc>
                <a:spcPts val="5248"/>
              </a:lnSpc>
            </a:pPr>
            <a:endParaRPr lang="en-US" sz="4859" spc="284" dirty="0">
              <a:solidFill>
                <a:srgbClr val="FFFFFF"/>
              </a:solidFill>
              <a:latin typeface="Arimo"/>
              <a:ea typeface="Arimo"/>
              <a:cs typeface="Arimo"/>
              <a:sym typeface="Arimo"/>
            </a:endParaRPr>
          </a:p>
          <a:p>
            <a:pPr algn="ctr">
              <a:lnSpc>
                <a:spcPts val="4519"/>
              </a:lnSpc>
            </a:pPr>
            <a:r>
              <a:rPr lang="en-US" sz="4185" spc="284" dirty="0">
                <a:solidFill>
                  <a:srgbClr val="FFFFFF"/>
                </a:solidFill>
                <a:latin typeface="Arimo"/>
                <a:ea typeface="Arimo"/>
                <a:cs typeface="Arimo"/>
                <a:sym typeface="Arimo"/>
              </a:rPr>
              <a:t>Munaza Jamil</a:t>
            </a:r>
          </a:p>
          <a:p>
            <a:pPr algn="ctr">
              <a:lnSpc>
                <a:spcPts val="5248"/>
              </a:lnSpc>
            </a:pPr>
            <a:endParaRPr lang="en-US" sz="4185" spc="284" dirty="0">
              <a:solidFill>
                <a:srgbClr val="FFFFFF"/>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5C91D-A71A-57A0-74C6-6DDBD1A34DE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B692FAA-20CF-60EA-B4C9-31F7B8A49C27}"/>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F7AEAF66-088B-8AFE-2618-697A0BE3BD18}"/>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341C8D76-8215-F653-8202-362EED13CB0F}"/>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0F08ECE5-7B41-ABB4-CBF1-A2B842979882}"/>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9573716C-B5E8-8D5D-4198-094CBD7CFFBE}"/>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7F524B51-0CAC-B463-55D5-C59FA2EBAFB9}"/>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92ECA07F-4984-9CAE-2EEB-281D2E5B08D4}"/>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Communication </a:t>
            </a:r>
          </a:p>
        </p:txBody>
      </p:sp>
      <p:sp>
        <p:nvSpPr>
          <p:cNvPr id="11" name="TextBox 10">
            <a:extLst>
              <a:ext uri="{FF2B5EF4-FFF2-40B4-BE49-F238E27FC236}">
                <a16:creationId xmlns:a16="http://schemas.microsoft.com/office/drawing/2014/main" id="{54AE0924-8D81-1906-5E17-31BB0DE9320E}"/>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5EBDD7C2-C579-9107-99DD-9D3845B0483C}"/>
              </a:ext>
            </a:extLst>
          </p:cNvPr>
          <p:cNvSpPr txBox="1"/>
          <p:nvPr/>
        </p:nvSpPr>
        <p:spPr>
          <a:xfrm>
            <a:off x="990600" y="2709013"/>
            <a:ext cx="15849600" cy="4031873"/>
          </a:xfrm>
          <a:prstGeom prst="rect">
            <a:avLst/>
          </a:prstGeom>
          <a:noFill/>
        </p:spPr>
        <p:txBody>
          <a:bodyPr wrap="square">
            <a:spAutoFit/>
          </a:bodyPr>
          <a:lstStyle/>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Many emphasized the importance of “seeing people like you” represented in recruitment materials, and patient- facing documents in clinical trials. </a:t>
            </a:r>
          </a:p>
          <a:p>
            <a:endParaRPr lang="en-CA" sz="3200" dirty="0">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The impact of hearing from peers who have lived experiences as immigrants is significant; fosters trust, reduces hesitancy.</a:t>
            </a:r>
          </a:p>
          <a:p>
            <a:endParaRPr lang="en-CA" sz="3200" dirty="0">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Importance of involving caregivers and family members in discussions around participation in clinical trials. </a:t>
            </a:r>
          </a:p>
        </p:txBody>
      </p:sp>
    </p:spTree>
    <p:extLst>
      <p:ext uri="{BB962C8B-B14F-4D97-AF65-F5344CB8AC3E}">
        <p14:creationId xmlns:p14="http://schemas.microsoft.com/office/powerpoint/2010/main" val="8525806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77600-A1E0-4774-F9FB-A285DBF7EE9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34A55D-A5DD-EAA4-F8AE-D660DCC5F5FC}"/>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C10E6E58-6163-46C9-16E7-BE5A95D89D4F}"/>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EF61CBF7-062F-617F-BF2F-6361F482F6BA}"/>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251484C8-5599-977F-E908-3E5459870C78}"/>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ED11C6A3-A5C6-A16D-592E-FBCBCDAE152B}"/>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991CFE14-ACAA-DCAD-3865-98CBA947C645}"/>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B7190A35-1C9B-246C-20DB-C5560F4235A1}"/>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Transparency</a:t>
            </a:r>
          </a:p>
        </p:txBody>
      </p:sp>
      <p:sp>
        <p:nvSpPr>
          <p:cNvPr id="11" name="TextBox 10">
            <a:extLst>
              <a:ext uri="{FF2B5EF4-FFF2-40B4-BE49-F238E27FC236}">
                <a16:creationId xmlns:a16="http://schemas.microsoft.com/office/drawing/2014/main" id="{1B6BAA32-060D-D989-2EF9-1589B1F5C5F6}"/>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0AB0BD27-C2F4-8C60-8B4D-5607FA8FCF8B}"/>
              </a:ext>
            </a:extLst>
          </p:cNvPr>
          <p:cNvSpPr txBox="1"/>
          <p:nvPr/>
        </p:nvSpPr>
        <p:spPr>
          <a:xfrm>
            <a:off x="748999" y="2148933"/>
            <a:ext cx="15849600" cy="6986528"/>
          </a:xfrm>
          <a:prstGeom prst="rect">
            <a:avLst/>
          </a:prstGeom>
          <a:noFill/>
        </p:spPr>
        <p:txBody>
          <a:bodyPr wrap="square">
            <a:spAutoFit/>
          </a:bodyPr>
          <a:lstStyle/>
          <a:p>
            <a:pPr marL="457200" indent="-457200">
              <a:buFont typeface="Arial" panose="020B0604020202020204" pitchFamily="34" charset="0"/>
              <a:buChar char="•"/>
            </a:pPr>
            <a:r>
              <a:rPr lang="en-CA" sz="3200" b="0" i="0" dirty="0">
                <a:effectLst/>
                <a:ea typeface="Inter" panose="020B0604020202020204" charset="0"/>
                <a:cs typeface="Arial" panose="020B0604020202020204" pitchFamily="34" charset="0"/>
              </a:rPr>
              <a:t>A recurring theme was the concern over perceived risks associated with the experimental clinical interventions, leading to hesitancy among participants to engage in the trials. </a:t>
            </a:r>
          </a:p>
          <a:p>
            <a:endParaRPr lang="en-CA" sz="3200" b="0" i="0" dirty="0">
              <a:effectLst/>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b="0" i="0" dirty="0">
                <a:effectLst/>
                <a:ea typeface="Inter" panose="020B0604020202020204" charset="0"/>
                <a:cs typeface="Arial" panose="020B0604020202020204" pitchFamily="34" charset="0"/>
              </a:rPr>
              <a:t>Participants said they would like to be well informed about the mechanism of the agents being utilized, and whether it would be safe or worsen their condition. </a:t>
            </a:r>
          </a:p>
          <a:p>
            <a:endParaRPr lang="en-CA" sz="3200" b="0" i="0" dirty="0">
              <a:effectLst/>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b="0" i="0" dirty="0">
                <a:effectLst/>
                <a:ea typeface="Inter" panose="020B0604020202020204" charset="0"/>
                <a:cs typeface="Arial" panose="020B0604020202020204" pitchFamily="34" charset="0"/>
              </a:rPr>
              <a:t>Many also had concerns about whether researchers would discontinue the interventions if no improvement was seen. </a:t>
            </a:r>
          </a:p>
          <a:p>
            <a:endParaRPr lang="en-CA" sz="3200" b="0" i="0" dirty="0">
              <a:effectLst/>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b="0" i="0" dirty="0">
                <a:effectLst/>
                <a:ea typeface="Inter" panose="020B0604020202020204" charset="0"/>
                <a:cs typeface="Arial" panose="020B0604020202020204" pitchFamily="34" charset="0"/>
              </a:rPr>
              <a:t>Additionally, if an adverse event took place, they were unfamiliar with reporting and how it was ensured that their health was protected.</a:t>
            </a:r>
          </a:p>
          <a:p>
            <a:endParaRPr lang="en-CA" sz="3200" b="0" i="0" dirty="0">
              <a:effectLst/>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Other concerns included the use of placebo’s, as well as any fiscal incentives for the researchers. </a:t>
            </a:r>
          </a:p>
        </p:txBody>
      </p:sp>
    </p:spTree>
    <p:extLst>
      <p:ext uri="{BB962C8B-B14F-4D97-AF65-F5344CB8AC3E}">
        <p14:creationId xmlns:p14="http://schemas.microsoft.com/office/powerpoint/2010/main" val="40439641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9315-A288-252C-61C6-1969A18223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6D6F70C-9A79-938D-2509-B06CE978D0A3}"/>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9803A8FB-8596-0937-ADC7-96AE83657DF8}"/>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A24084D2-3D4A-CFB4-767C-87A9257C75C9}"/>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D55CBCDE-E2B6-1742-67F6-898D8183CAFD}"/>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53F1FB32-066D-1523-0F6D-A19E17820527}"/>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FDB10629-E4B2-2E62-9483-C338D6C307F4}"/>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0ACEBD40-93F6-E9BB-F78D-C44341E9BE21}"/>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Language</a:t>
            </a:r>
          </a:p>
        </p:txBody>
      </p:sp>
      <p:sp>
        <p:nvSpPr>
          <p:cNvPr id="11" name="TextBox 10">
            <a:extLst>
              <a:ext uri="{FF2B5EF4-FFF2-40B4-BE49-F238E27FC236}">
                <a16:creationId xmlns:a16="http://schemas.microsoft.com/office/drawing/2014/main" id="{86FEC329-189F-5A15-BCCB-EBE8173074BC}"/>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90CF1EFC-9E1A-D24D-1FAC-040BE0C9E56B}"/>
              </a:ext>
            </a:extLst>
          </p:cNvPr>
          <p:cNvSpPr txBox="1"/>
          <p:nvPr/>
        </p:nvSpPr>
        <p:spPr>
          <a:xfrm>
            <a:off x="914400" y="2539477"/>
            <a:ext cx="15849600" cy="5509200"/>
          </a:xfrm>
          <a:prstGeom prst="rect">
            <a:avLst/>
          </a:prstGeom>
          <a:noFill/>
        </p:spPr>
        <p:txBody>
          <a:bodyPr wrap="square">
            <a:spAutoFit/>
          </a:bodyPr>
          <a:lstStyle/>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Clinical trials related materials should be translated in various languages.</a:t>
            </a:r>
          </a:p>
          <a:p>
            <a:endParaRPr lang="en-CA" sz="3200" dirty="0">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Linguistic matching staff on study teams, can help translate for participants in a culturally-sensitive manner.</a:t>
            </a:r>
          </a:p>
          <a:p>
            <a:endParaRPr lang="en-CA" sz="3200" dirty="0">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Important to consider language used in patient-facing materials, </a:t>
            </a:r>
            <a:r>
              <a:rPr lang="en-CA" sz="3200" dirty="0" err="1">
                <a:ea typeface="Inter" panose="020B0604020202020204" charset="0"/>
                <a:cs typeface="Arial" panose="020B0604020202020204" pitchFamily="34" charset="0"/>
              </a:rPr>
              <a:t>ie</a:t>
            </a:r>
            <a:r>
              <a:rPr lang="en-CA" sz="3200" dirty="0">
                <a:ea typeface="Inter" panose="020B0604020202020204" charset="0"/>
                <a:cs typeface="Arial" panose="020B0604020202020204" pitchFamily="34" charset="0"/>
              </a:rPr>
              <a:t> “compensation vs incentive”</a:t>
            </a:r>
          </a:p>
          <a:p>
            <a:pPr marL="0" indent="0">
              <a:buNone/>
            </a:pPr>
            <a:endParaRPr lang="en-CA" sz="3200" dirty="0">
              <a:ea typeface="Inter" panose="020B0604020202020204" charset="0"/>
              <a:cs typeface="Arial" panose="020B0604020202020204" pitchFamily="34" charset="0"/>
            </a:endParaRPr>
          </a:p>
          <a:p>
            <a:pPr marL="0" indent="0">
              <a:buNone/>
            </a:pPr>
            <a:r>
              <a:rPr lang="en-US" sz="3200" dirty="0">
                <a:solidFill>
                  <a:srgbClr val="4D4D4D"/>
                </a:solidFill>
                <a:ea typeface="Inter" panose="020B0604020202020204" charset="0"/>
                <a:cs typeface="Arial" panose="020B0604020202020204" pitchFamily="34" charset="0"/>
              </a:rPr>
              <a:t>Fun Fact: </a:t>
            </a:r>
            <a:r>
              <a:rPr lang="en-US" sz="3200" b="0" i="0" dirty="0">
                <a:effectLst/>
                <a:ea typeface="Inter" panose="020B0604020202020204" charset="0"/>
                <a:cs typeface="Arial" panose="020B0604020202020204" pitchFamily="34" charset="0"/>
              </a:rPr>
              <a:t>Although Canada has two official languages (English and French), more than 200 languages were reported in the 2016 Census of Population as a home language or mother tongue. </a:t>
            </a:r>
            <a:endParaRPr lang="en-CA" sz="3200" dirty="0">
              <a:ea typeface="Inter" panose="020B0604020202020204" charset="0"/>
              <a:cs typeface="Arial" panose="020B0604020202020204" pitchFamily="34" charset="0"/>
            </a:endParaRPr>
          </a:p>
        </p:txBody>
      </p:sp>
    </p:spTree>
    <p:extLst>
      <p:ext uri="{BB962C8B-B14F-4D97-AF65-F5344CB8AC3E}">
        <p14:creationId xmlns:p14="http://schemas.microsoft.com/office/powerpoint/2010/main" val="31695603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9796-A1DF-1336-4715-DFDDBD31CD6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B293B99-F0F5-E322-E843-55D63EB02178}"/>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32F116E7-4C91-7022-7EDD-1E45384BEFB2}"/>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3A6683F9-B6BF-A46F-B4AF-2CCECABE4E0C}"/>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A3D068D8-F517-DDD1-0F8F-832ADA4C1133}"/>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0DE930DE-C58A-36BE-5061-3821EF448403}"/>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E88D1DF2-3E59-7A5C-7ECA-0BAC6246E498}"/>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19B8D362-9C84-EA41-5FA0-1386CAC93097}"/>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Call to Action </a:t>
            </a:r>
          </a:p>
        </p:txBody>
      </p:sp>
      <p:sp>
        <p:nvSpPr>
          <p:cNvPr id="11" name="TextBox 10">
            <a:extLst>
              <a:ext uri="{FF2B5EF4-FFF2-40B4-BE49-F238E27FC236}">
                <a16:creationId xmlns:a16="http://schemas.microsoft.com/office/drawing/2014/main" id="{8A2A04A4-4FE6-FBDF-76AB-4425AFA9DDA1}"/>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63A32F1B-9A89-59CC-B21D-5C51AB2B00E2}"/>
              </a:ext>
            </a:extLst>
          </p:cNvPr>
          <p:cNvSpPr txBox="1"/>
          <p:nvPr/>
        </p:nvSpPr>
        <p:spPr>
          <a:xfrm>
            <a:off x="1447800" y="2415295"/>
            <a:ext cx="15849600" cy="4524315"/>
          </a:xfrm>
          <a:prstGeom prst="rect">
            <a:avLst/>
          </a:prstGeom>
          <a:noFill/>
        </p:spPr>
        <p:txBody>
          <a:bodyPr wrap="square">
            <a:spAutoFit/>
          </a:bodyPr>
          <a:lstStyle/>
          <a:p>
            <a:pPr marL="285750" indent="-285750">
              <a:buFont typeface="Arial" panose="020B0604020202020204" pitchFamily="34" charset="0"/>
              <a:buChar char="•"/>
            </a:pPr>
            <a:r>
              <a:rPr lang="en-US" sz="3200" dirty="0"/>
              <a:t> </a:t>
            </a:r>
            <a:r>
              <a:rPr lang="en-US" sz="3600" dirty="0"/>
              <a:t>Develop a cultural and ethnically diverse clinical trials workforce.</a:t>
            </a:r>
          </a:p>
          <a:p>
            <a:endParaRPr lang="en-US" sz="3600" dirty="0"/>
          </a:p>
          <a:p>
            <a:pPr marL="285750" indent="-285750">
              <a:buFont typeface="Arial" panose="020B0604020202020204" pitchFamily="34" charset="0"/>
              <a:buChar char="•"/>
            </a:pPr>
            <a:r>
              <a:rPr lang="en-US" sz="3600" dirty="0"/>
              <a:t> Cultural competence training is a must for research teams. </a:t>
            </a:r>
          </a:p>
          <a:p>
            <a:endParaRPr lang="en-US" sz="3600" dirty="0"/>
          </a:p>
          <a:p>
            <a:pPr marL="285750" indent="-285750">
              <a:buFont typeface="Arial" panose="020B0604020202020204" pitchFamily="34" charset="0"/>
              <a:buChar char="•"/>
            </a:pPr>
            <a:r>
              <a:rPr lang="en-US" sz="3600" dirty="0"/>
              <a:t> By building trust through community relationships, tailoring   communication to be culturally relevant and accessible, and addressing logistical barriers to participation, research teams can effectively and meaningfully, engage with new immigrant populations in clinical trials.</a:t>
            </a:r>
          </a:p>
        </p:txBody>
      </p:sp>
    </p:spTree>
    <p:extLst>
      <p:ext uri="{BB962C8B-B14F-4D97-AF65-F5344CB8AC3E}">
        <p14:creationId xmlns:p14="http://schemas.microsoft.com/office/powerpoint/2010/main" val="32633279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278D4-A573-CA21-6CB3-047A5DF5765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61F992D-FA5D-E5C3-9C31-189BF3468DF1}"/>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0E0AFE83-7BBA-1706-DAAD-D7C244EAE050}"/>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1C4ECAA5-BA94-0F5A-DDB5-B264F851D6F1}"/>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0CDC0109-F2DD-1F63-01C6-C74C02988676}"/>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3FC8B614-A2BF-E505-93F9-AE25F8D1748B}"/>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722E20E5-C9AA-AE1A-4EE1-B9C33786DF5C}"/>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13D32B07-B2AD-DABA-BEFB-F9909222E927}"/>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Stay Connected!</a:t>
            </a:r>
          </a:p>
        </p:txBody>
      </p:sp>
      <p:sp>
        <p:nvSpPr>
          <p:cNvPr id="11" name="TextBox 10">
            <a:extLst>
              <a:ext uri="{FF2B5EF4-FFF2-40B4-BE49-F238E27FC236}">
                <a16:creationId xmlns:a16="http://schemas.microsoft.com/office/drawing/2014/main" id="{66D73960-139B-104A-1662-CD84C47FE57D}"/>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1A5275B1-E102-BF40-84DE-3FD04B199D12}"/>
              </a:ext>
            </a:extLst>
          </p:cNvPr>
          <p:cNvSpPr txBox="1"/>
          <p:nvPr/>
        </p:nvSpPr>
        <p:spPr>
          <a:xfrm>
            <a:off x="1447800" y="2415295"/>
            <a:ext cx="15849600" cy="6370975"/>
          </a:xfrm>
          <a:prstGeom prst="rect">
            <a:avLst/>
          </a:prstGeom>
          <a:noFill/>
        </p:spPr>
        <p:txBody>
          <a:bodyPr wrap="square">
            <a:spAutoFit/>
          </a:bodyPr>
          <a:lstStyle/>
          <a:p>
            <a:r>
              <a:rPr lang="en-CA" sz="3200" dirty="0">
                <a:latin typeface="+mj-lt"/>
                <a:ea typeface="Inter" panose="020B0604020202020204" charset="0"/>
              </a:rPr>
              <a:t>To learn more about the findings from the Community Consultation we conducted, please read:</a:t>
            </a:r>
          </a:p>
          <a:p>
            <a:pPr marL="0" indent="0">
              <a:buNone/>
            </a:pPr>
            <a:r>
              <a:rPr lang="en-US" sz="3200" dirty="0">
                <a:latin typeface="+mj-lt"/>
                <a:ea typeface="Inter" panose="020B0604020202020204" charset="0"/>
                <a:hlinkClick r:id="rId2"/>
              </a:rPr>
              <a:t>White Paper: Bridging the Gap</a:t>
            </a:r>
            <a:endParaRPr lang="en-US" sz="3200" dirty="0">
              <a:latin typeface="+mj-lt"/>
              <a:ea typeface="Inter" panose="020B0604020202020204" charset="0"/>
            </a:endParaRPr>
          </a:p>
          <a:p>
            <a:pPr marL="0" indent="0">
              <a:buNone/>
            </a:pPr>
            <a:endParaRPr lang="en-CA" sz="3200" dirty="0">
              <a:latin typeface="+mj-lt"/>
              <a:ea typeface="Inter" panose="020B0604020202020204" charset="0"/>
            </a:endParaRPr>
          </a:p>
          <a:p>
            <a:r>
              <a:rPr lang="en-CA" sz="3200" dirty="0">
                <a:latin typeface="+mj-lt"/>
                <a:ea typeface="Inter" panose="020B0604020202020204" charset="0"/>
              </a:rPr>
              <a:t>If you would like to learn more about how you can plan your community engagement event, please see our DIY Engagement Event Toolkit</a:t>
            </a:r>
          </a:p>
          <a:p>
            <a:pPr marL="0" indent="0">
              <a:buNone/>
            </a:pPr>
            <a:r>
              <a:rPr lang="en-CA" sz="3200" dirty="0">
                <a:latin typeface="+mj-lt"/>
                <a:ea typeface="Inter" panose="020B0604020202020204" charset="0"/>
                <a:hlinkClick r:id="rId3"/>
              </a:rPr>
              <a:t>N2 DIY Event Engagement Toolkit</a:t>
            </a:r>
            <a:endParaRPr lang="en-CA" sz="3200" dirty="0">
              <a:latin typeface="+mj-lt"/>
              <a:ea typeface="Inter" panose="020B0604020202020204" charset="0"/>
            </a:endParaRPr>
          </a:p>
          <a:p>
            <a:pPr marL="0" indent="0">
              <a:buNone/>
            </a:pPr>
            <a:endParaRPr lang="en-CA" sz="3200" dirty="0">
              <a:latin typeface="+mj-lt"/>
              <a:ea typeface="Inter" panose="020B0604020202020204" charset="0"/>
            </a:endParaRPr>
          </a:p>
          <a:p>
            <a:r>
              <a:rPr lang="en-CA" sz="3200" dirty="0">
                <a:latin typeface="+mj-lt"/>
                <a:ea typeface="Inter" panose="020B0604020202020204" charset="0"/>
              </a:rPr>
              <a:t>You can learn more about the Committee’s efforts here:</a:t>
            </a:r>
          </a:p>
          <a:p>
            <a:pPr marL="0" indent="0">
              <a:buNone/>
            </a:pPr>
            <a:r>
              <a:rPr lang="en-US" sz="3200" dirty="0">
                <a:latin typeface="+mj-lt"/>
                <a:ea typeface="Inter" panose="020B0604020202020204" charset="0"/>
                <a:hlinkClick r:id="rId4"/>
              </a:rPr>
              <a:t>N2 Public Engagement Committee - N2 Canada</a:t>
            </a:r>
            <a:endParaRPr lang="en-US" sz="3200" dirty="0">
              <a:latin typeface="+mj-lt"/>
              <a:ea typeface="Inter" panose="020B0604020202020204" charset="0"/>
            </a:endParaRPr>
          </a:p>
          <a:p>
            <a:pPr marL="0" indent="0">
              <a:buNone/>
            </a:pPr>
            <a:endParaRPr lang="en-US" sz="4400" dirty="0">
              <a:latin typeface="Inter" panose="020B0604020202020204" charset="0"/>
              <a:ea typeface="Inter" panose="020B0604020202020204" charset="0"/>
            </a:endParaRPr>
          </a:p>
          <a:p>
            <a:pPr marL="0" indent="0">
              <a:buNone/>
            </a:pPr>
            <a:r>
              <a:rPr lang="en-US" sz="4400" dirty="0">
                <a:latin typeface="Inter" panose="020B0604020202020204" charset="0"/>
                <a:ea typeface="Inter" panose="020B0604020202020204" charset="0"/>
              </a:rPr>
              <a:t>Go to: </a:t>
            </a:r>
            <a:r>
              <a:rPr lang="en-CA" sz="4400" dirty="0">
                <a:hlinkClick r:id="rId5"/>
              </a:rPr>
              <a:t>www.n2canada.ca/resources</a:t>
            </a:r>
            <a:r>
              <a:rPr lang="en-CA" sz="4400" dirty="0"/>
              <a:t> and click on Public Engagement</a:t>
            </a:r>
            <a:endParaRPr lang="en-US" sz="4400" dirty="0">
              <a:latin typeface="Inter" panose="020B0604020202020204" charset="0"/>
              <a:ea typeface="Inter" panose="020B0604020202020204" charset="0"/>
            </a:endParaRPr>
          </a:p>
        </p:txBody>
      </p:sp>
    </p:spTree>
    <p:extLst>
      <p:ext uri="{BB962C8B-B14F-4D97-AF65-F5344CB8AC3E}">
        <p14:creationId xmlns:p14="http://schemas.microsoft.com/office/powerpoint/2010/main" val="26247378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53C9-6FE2-8D2E-3C8B-8B2AF9159B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A9D72E-08E6-DC15-3214-CE8DCD0742A4}"/>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22769B69-4A61-9923-A4B3-2A9ED19A9E50}"/>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70E7B51A-A72E-16A8-8221-B33259B97508}"/>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157A2736-CDC3-C516-1673-B1E6B2F94C2B}"/>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E86BF4C4-E3DA-3E1F-9715-CC947EAC016B}"/>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7AF653C9-35F6-F282-6C0A-7544E474F67D}"/>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A8EAAC76-EF81-7E7C-F0A4-92D5F385B565}"/>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References</a:t>
            </a:r>
          </a:p>
        </p:txBody>
      </p:sp>
      <p:sp>
        <p:nvSpPr>
          <p:cNvPr id="11" name="TextBox 10">
            <a:extLst>
              <a:ext uri="{FF2B5EF4-FFF2-40B4-BE49-F238E27FC236}">
                <a16:creationId xmlns:a16="http://schemas.microsoft.com/office/drawing/2014/main" id="{CC78D841-885E-8DE7-8030-85823A1ECCD2}"/>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F13271D9-44E9-3386-77B3-167413DCA10C}"/>
              </a:ext>
            </a:extLst>
          </p:cNvPr>
          <p:cNvSpPr txBox="1"/>
          <p:nvPr/>
        </p:nvSpPr>
        <p:spPr>
          <a:xfrm>
            <a:off x="1066800" y="2134270"/>
            <a:ext cx="15849600" cy="8248412"/>
          </a:xfrm>
          <a:prstGeom prst="rect">
            <a:avLst/>
          </a:prstGeom>
          <a:noFill/>
        </p:spPr>
        <p:txBody>
          <a:bodyPr wrap="square">
            <a:spAutoFit/>
          </a:bodyPr>
          <a:lstStyle/>
          <a:p>
            <a:r>
              <a:rPr lang="en-US" dirty="0"/>
              <a:t>Government of Canada. (2023, July 7). </a:t>
            </a:r>
            <a:r>
              <a:rPr lang="en-US" i="1" dirty="0"/>
              <a:t>Best practices in equity, diversity and inclusion in research practice and design</a:t>
            </a:r>
            <a:r>
              <a:rPr lang="en-US" dirty="0"/>
              <a:t>. Best Practices in Equity, Diversity and Inclusion in Research. </a:t>
            </a:r>
            <a:r>
              <a:rPr lang="en-US" dirty="0">
                <a:hlinkClick r:id="rId2"/>
              </a:rPr>
              <a:t>https://www.sshrc-crsh.gc.ca/funding-financement/nfrf-fnfr/edi-eng.aspx</a:t>
            </a:r>
            <a:endParaRPr lang="en-US" dirty="0"/>
          </a:p>
          <a:p>
            <a:endParaRPr lang="en-US" dirty="0"/>
          </a:p>
          <a:p>
            <a:r>
              <a:rPr lang="en-US" dirty="0" err="1"/>
              <a:t>Corneli</a:t>
            </a:r>
            <a:r>
              <a:rPr lang="en-US" dirty="0"/>
              <a:t>, A., </a:t>
            </a:r>
            <a:r>
              <a:rPr lang="en-US" dirty="0" err="1"/>
              <a:t>Hanlen</a:t>
            </a:r>
            <a:r>
              <a:rPr lang="en-US" dirty="0"/>
              <a:t>‐Rosado, E., McKenna, K., </a:t>
            </a:r>
            <a:r>
              <a:rPr lang="en-US" dirty="0" err="1"/>
              <a:t>Araojo</a:t>
            </a:r>
            <a:r>
              <a:rPr lang="en-US" dirty="0"/>
              <a:t>, R., Corbett, D., </a:t>
            </a:r>
            <a:r>
              <a:rPr lang="en-US" dirty="0" err="1"/>
              <a:t>Vasisht</a:t>
            </a:r>
            <a:r>
              <a:rPr lang="en-US" dirty="0"/>
              <a:t>, K., Siddiqi, B., Johnson, T., Clark, L. T., &amp; Calvert, S. B. (2023). Enhancing diversity and inclusion in clinical trials. </a:t>
            </a:r>
            <a:r>
              <a:rPr lang="en-US" i="1" dirty="0"/>
              <a:t>Clinical Pharmacology &amp; Therapeutics, 113</a:t>
            </a:r>
            <a:r>
              <a:rPr lang="en-US" dirty="0"/>
              <a:t>(3), 489–499. </a:t>
            </a:r>
            <a:r>
              <a:rPr lang="en-US" dirty="0">
                <a:hlinkClick r:id="rId3"/>
              </a:rPr>
              <a:t>https://doi.org/10.1002/cpt.2819</a:t>
            </a:r>
            <a:endParaRPr lang="en-US" dirty="0"/>
          </a:p>
          <a:p>
            <a:endParaRPr lang="en-US" dirty="0"/>
          </a:p>
          <a:p>
            <a:r>
              <a:rPr lang="en-US" dirty="0" err="1"/>
              <a:t>Skalicky</a:t>
            </a:r>
            <a:r>
              <a:rPr lang="en-US" dirty="0"/>
              <a:t>, A., &amp; </a:t>
            </a:r>
            <a:r>
              <a:rPr lang="en-US" dirty="0" err="1"/>
              <a:t>Hareendran</a:t>
            </a:r>
            <a:r>
              <a:rPr lang="en-US" dirty="0"/>
              <a:t>, A. (2021). Enhancing clinical trial diversity in the era of decentralized trials: The value of patient insights. </a:t>
            </a:r>
            <a:r>
              <a:rPr lang="en-US" i="1" dirty="0"/>
              <a:t>The Evidence Forum</a:t>
            </a:r>
            <a:r>
              <a:rPr lang="en-US" dirty="0"/>
              <a:t>. </a:t>
            </a:r>
            <a:r>
              <a:rPr lang="en-US" dirty="0">
                <a:hlinkClick r:id="rId4"/>
              </a:rPr>
              <a:t>https://www.evidera.com/white-paper-enhancing-clinical-trial-diversity-in-the-era-of-decentralized-trials/</a:t>
            </a:r>
            <a:endParaRPr lang="en-US" dirty="0"/>
          </a:p>
          <a:p>
            <a:endParaRPr lang="en-US" dirty="0"/>
          </a:p>
          <a:p>
            <a:r>
              <a:rPr lang="en-US" dirty="0"/>
              <a:t>Palumbo, P., Hong, P., Marsh, M., O’Brien, S., </a:t>
            </a:r>
            <a:r>
              <a:rPr lang="en-US" dirty="0" err="1"/>
              <a:t>Poopat</a:t>
            </a:r>
            <a:r>
              <a:rPr lang="en-US" dirty="0"/>
              <a:t>, C., Toal, C., Andrews, M., &amp; Sanchez, H. (2022). </a:t>
            </a:r>
            <a:r>
              <a:rPr lang="en-US" i="1" dirty="0"/>
              <a:t>WHITE PAPER: Diversity in clinical trials participation: A life sciences perspective</a:t>
            </a:r>
            <a:r>
              <a:rPr lang="en-US" dirty="0"/>
              <a:t>. Trinity Life Sciences. </a:t>
            </a:r>
            <a:r>
              <a:rPr lang="en-US" dirty="0">
                <a:hlinkClick r:id="rId5"/>
              </a:rPr>
              <a:t>https://trinitylifesciences.com/wp-content/uploads/2022/05/Trinity-Whitepaper-Diversity-in-Clinical-Trials-Participation.pdf</a:t>
            </a:r>
            <a:endParaRPr lang="en-US" dirty="0"/>
          </a:p>
          <a:p>
            <a:endParaRPr lang="en-US" dirty="0"/>
          </a:p>
          <a:p>
            <a:r>
              <a:rPr lang="en-US" dirty="0"/>
              <a:t>Canadian Institutes of Health Research. (2023). </a:t>
            </a:r>
            <a:r>
              <a:rPr lang="en-US" i="1" dirty="0"/>
              <a:t>What we heard report: Future of clinical trials</a:t>
            </a:r>
            <a:r>
              <a:rPr lang="en-US" dirty="0"/>
              <a:t>. </a:t>
            </a:r>
            <a:r>
              <a:rPr lang="en-US" dirty="0">
                <a:hlinkClick r:id="rId6"/>
              </a:rPr>
              <a:t>https://cihr-irsc.gc.ca/e/53429.html</a:t>
            </a:r>
            <a:endParaRPr lang="en-US" dirty="0"/>
          </a:p>
          <a:p>
            <a:endParaRPr lang="en-US" dirty="0"/>
          </a:p>
          <a:p>
            <a:r>
              <a:rPr lang="en-US" dirty="0"/>
              <a:t>Natural Sciences and Engineering Research Council of Canada. (2023, June 6). </a:t>
            </a:r>
            <a:r>
              <a:rPr lang="en-US" i="1" dirty="0"/>
              <a:t>NSERC guide on integrating equity, diversity and inclusion considerations in research</a:t>
            </a:r>
            <a:r>
              <a:rPr lang="en-US" dirty="0"/>
              <a:t>. NSERC. </a:t>
            </a:r>
            <a:r>
              <a:rPr lang="en-US" dirty="0">
                <a:hlinkClick r:id="rId7"/>
              </a:rPr>
              <a:t>https://www.nserc-crsng.gc.ca/NSERC-CRSNG/Policies-Politiques/EDI_guidance-Conseils_EDI_eng.asp</a:t>
            </a:r>
            <a:endParaRPr lang="en-US" dirty="0"/>
          </a:p>
          <a:p>
            <a:endParaRPr lang="en-US" dirty="0"/>
          </a:p>
          <a:p>
            <a:r>
              <a:rPr lang="en-US" dirty="0"/>
              <a:t>Statistics Canada. (2022, October 26). Immigrants make up the largest share of the population in over 150 years and continue to shape who we are as Canadians. </a:t>
            </a:r>
            <a:r>
              <a:rPr lang="en-US" i="1" dirty="0"/>
              <a:t>The Daily</a:t>
            </a:r>
            <a:r>
              <a:rPr lang="en-US" dirty="0"/>
              <a:t>. </a:t>
            </a:r>
            <a:r>
              <a:rPr lang="en-US" dirty="0">
                <a:hlinkClick r:id="rId8"/>
              </a:rPr>
              <a:t>https://www150.statcan.gc.ca/n1/daily-quotidien/221026/dq221026a-eng.htm</a:t>
            </a:r>
            <a:endParaRPr lang="en-US" dirty="0"/>
          </a:p>
          <a:p>
            <a:endParaRPr lang="en-US" dirty="0"/>
          </a:p>
          <a:p>
            <a:r>
              <a:rPr lang="en-US" dirty="0"/>
              <a:t>Jindal, R. M. (2020). Refugees, asylum seekers, and immigrants in clinical trials. </a:t>
            </a:r>
            <a:r>
              <a:rPr lang="en-US" i="1" dirty="0"/>
              <a:t>The Lancet, 395</a:t>
            </a:r>
            <a:r>
              <a:rPr lang="en-US" dirty="0"/>
              <a:t>(10217), 30–31. </a:t>
            </a:r>
            <a:r>
              <a:rPr lang="en-US" dirty="0">
                <a:hlinkClick r:id="rId9"/>
              </a:rPr>
              <a:t>https://doi.org/10.1016/s0140-6736(19)32529-2</a:t>
            </a:r>
            <a:endParaRPr lang="en-US" dirty="0"/>
          </a:p>
          <a:p>
            <a:endParaRPr lang="en-US" dirty="0"/>
          </a:p>
          <a:p>
            <a:r>
              <a:rPr lang="en-US" dirty="0"/>
              <a:t>Hernandez, M., Franco, R., </a:t>
            </a:r>
            <a:r>
              <a:rPr lang="en-US" dirty="0" err="1"/>
              <a:t>Kopelowicz</a:t>
            </a:r>
            <a:r>
              <a:rPr lang="en-US" dirty="0"/>
              <a:t>, A., Hernandez, M. Y., Mejia, Y., Barrio, C., &amp; López, S. R. (2019). Lessons learned in clinical research recruitment of immigrants and minority group members with first-episode psychosis. </a:t>
            </a:r>
            <a:r>
              <a:rPr lang="en-US" i="1" dirty="0"/>
              <a:t>Journal of Immigrant and Minority Health, 21</a:t>
            </a:r>
            <a:r>
              <a:rPr lang="en-US" dirty="0"/>
              <a:t>(1), 123–128. </a:t>
            </a:r>
            <a:r>
              <a:rPr lang="en-US" dirty="0">
                <a:hlinkClick r:id="rId10"/>
              </a:rPr>
              <a:t>https://doi.org/10.1007/s10903-018-0704-y</a:t>
            </a:r>
            <a:endParaRPr lang="en-US" dirty="0"/>
          </a:p>
          <a:p>
            <a:endParaRPr lang="en-US" dirty="0"/>
          </a:p>
          <a:p>
            <a:r>
              <a:rPr lang="en-US" dirty="0"/>
              <a:t>Willison, D. J., Richards, D. P., Orth, A., Harris, H., &amp; Marlin, S. (2019). Survey of awareness and perceptions of Canadians on the benefits and risks of clinical trials. </a:t>
            </a:r>
            <a:r>
              <a:rPr lang="en-US" i="1" dirty="0"/>
              <a:t>Therapeutic Innovation &amp; Regulatory Science, 53</a:t>
            </a:r>
            <a:r>
              <a:rPr lang="en-US" dirty="0"/>
              <a:t>(5), 669–677. https://doi.org/10.1177/2168479018805433</a:t>
            </a:r>
          </a:p>
          <a:p>
            <a:pPr marL="0" indent="0">
              <a:buNone/>
            </a:pPr>
            <a:endParaRPr lang="en-US" sz="4400" dirty="0">
              <a:latin typeface="Inter" panose="020B0604020202020204" charset="0"/>
              <a:ea typeface="Inter" panose="020B0604020202020204" charset="0"/>
            </a:endParaRPr>
          </a:p>
        </p:txBody>
      </p:sp>
    </p:spTree>
    <p:extLst>
      <p:ext uri="{BB962C8B-B14F-4D97-AF65-F5344CB8AC3E}">
        <p14:creationId xmlns:p14="http://schemas.microsoft.com/office/powerpoint/2010/main" val="155331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145294"/>
            </a:solidFill>
          </p:spPr>
          <p:txBody>
            <a:bodyPr/>
            <a:lstStyle/>
            <a:p>
              <a:endParaRPr lang="en-CA"/>
            </a:p>
          </p:txBody>
        </p:sp>
      </p:grpSp>
      <p:sp>
        <p:nvSpPr>
          <p:cNvPr id="4" name="Freeform 4" descr="Logo  Description automatically generated with medium confidence"/>
          <p:cNvSpPr/>
          <p:nvPr/>
        </p:nvSpPr>
        <p:spPr>
          <a:xfrm>
            <a:off x="3289794" y="3124371"/>
            <a:ext cx="12116199" cy="3488400"/>
          </a:xfrm>
          <a:custGeom>
            <a:avLst/>
            <a:gdLst/>
            <a:ahLst/>
            <a:cxnLst/>
            <a:rect l="l" t="t" r="r" b="b"/>
            <a:pathLst>
              <a:path w="12116199" h="3488400">
                <a:moveTo>
                  <a:pt x="0" y="0"/>
                </a:moveTo>
                <a:lnTo>
                  <a:pt x="12116199" y="0"/>
                </a:lnTo>
                <a:lnTo>
                  <a:pt x="12116199" y="3488400"/>
                </a:lnTo>
                <a:lnTo>
                  <a:pt x="0" y="3488400"/>
                </a:lnTo>
                <a:lnTo>
                  <a:pt x="0" y="0"/>
                </a:lnTo>
                <a:close/>
              </a:path>
            </a:pathLst>
          </a:custGeom>
          <a:blipFill>
            <a:blip r:embed="rId2"/>
            <a:stretch>
              <a:fillRect t="-10" b="-10"/>
            </a:stretch>
          </a:blipFill>
        </p:spPr>
        <p:txBody>
          <a:bodyPr/>
          <a:lstStyle/>
          <a:p>
            <a:endParaRPr lang="en-CA"/>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896"/>
            <a:ext cx="18288000" cy="1754841"/>
            <a:chOff x="0" y="0"/>
            <a:chExt cx="24384000" cy="2339788"/>
          </a:xfrm>
        </p:grpSpPr>
        <p:sp>
          <p:nvSpPr>
            <p:cNvPr id="3" name="Freeform 3"/>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p:cNvGrpSpPr/>
          <p:nvPr/>
        </p:nvGrpSpPr>
        <p:grpSpPr>
          <a:xfrm>
            <a:off x="0" y="9751220"/>
            <a:ext cx="18288000" cy="535780"/>
            <a:chOff x="0" y="0"/>
            <a:chExt cx="24384000" cy="714374"/>
          </a:xfrm>
        </p:grpSpPr>
        <p:sp>
          <p:nvSpPr>
            <p:cNvPr id="5" name="Freeform 5"/>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p:cNvGrpSpPr/>
          <p:nvPr/>
        </p:nvGrpSpPr>
        <p:grpSpPr>
          <a:xfrm>
            <a:off x="583548" y="180852"/>
            <a:ext cx="17120904" cy="1417684"/>
            <a:chOff x="0" y="0"/>
            <a:chExt cx="22827872" cy="1890246"/>
          </a:xfrm>
        </p:grpSpPr>
        <p:sp>
          <p:nvSpPr>
            <p:cNvPr id="7" name="Freeform 7"/>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p:cNvSpPr txBox="1"/>
          <p:nvPr/>
        </p:nvSpPr>
        <p:spPr>
          <a:xfrm>
            <a:off x="583548" y="548343"/>
            <a:ext cx="16890399" cy="124051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The Multicultural Landscape</a:t>
            </a:r>
          </a:p>
        </p:txBody>
      </p:sp>
      <p:sp>
        <p:nvSpPr>
          <p:cNvPr id="9" name="TextBox 9"/>
          <p:cNvSpPr txBox="1"/>
          <p:nvPr/>
        </p:nvSpPr>
        <p:spPr>
          <a:xfrm>
            <a:off x="762000" y="2705100"/>
            <a:ext cx="15590520" cy="6756530"/>
          </a:xfrm>
          <a:prstGeom prst="rect">
            <a:avLst/>
          </a:prstGeom>
        </p:spPr>
        <p:txBody>
          <a:bodyPr lIns="0" tIns="0" rIns="0" bIns="0" rtlCol="0" anchor="t">
            <a:spAutoFit/>
          </a:bodyPr>
          <a:lstStyle/>
          <a:p>
            <a:pPr marL="703088" lvl="1" indent="-351544" algn="l">
              <a:lnSpc>
                <a:spcPts val="3356"/>
              </a:lnSpc>
              <a:buFont typeface="Arial"/>
              <a:buChar char="•"/>
            </a:pPr>
            <a:r>
              <a:rPr lang="en-US" sz="3000" dirty="0">
                <a:solidFill>
                  <a:srgbClr val="000000"/>
                </a:solidFill>
                <a:latin typeface="+mj-lt"/>
                <a:ea typeface="Arimo"/>
                <a:cs typeface="Arimo"/>
                <a:sym typeface="Arimo"/>
              </a:rPr>
              <a:t>In recognizing the cultural diversity of Canada, it is essential to first acknowledge the Indigenous peoples who have lived on these lands for millennia. </a:t>
            </a:r>
          </a:p>
          <a:p>
            <a:pPr marL="351544" lvl="1" algn="l">
              <a:lnSpc>
                <a:spcPts val="3356"/>
              </a:lnSpc>
            </a:pPr>
            <a:endParaRPr lang="en-US" sz="3000" dirty="0">
              <a:solidFill>
                <a:srgbClr val="000000"/>
              </a:solidFill>
              <a:latin typeface="+mj-lt"/>
              <a:ea typeface="Arimo"/>
              <a:cs typeface="Arimo"/>
              <a:sym typeface="Arimo"/>
            </a:endParaRPr>
          </a:p>
          <a:p>
            <a:pPr marL="703088" lvl="1" indent="-351544" algn="l">
              <a:lnSpc>
                <a:spcPts val="3356"/>
              </a:lnSpc>
              <a:buFont typeface="Arial"/>
              <a:buChar char="•"/>
            </a:pPr>
            <a:r>
              <a:rPr lang="en-US" sz="3000" dirty="0">
                <a:solidFill>
                  <a:srgbClr val="000000"/>
                </a:solidFill>
                <a:latin typeface="+mj-lt"/>
                <a:ea typeface="Arimo"/>
                <a:cs typeface="Arimo"/>
                <a:sym typeface="Arimo"/>
              </a:rPr>
              <a:t>Alongside this foundational presence, Canada is home to a richly diverse population, with 23% being foreign-born. According to Statistics Canada, by 2041, 34% of the population of Canada would have been born outside of the country. </a:t>
            </a:r>
          </a:p>
          <a:p>
            <a:pPr marL="351544" lvl="1" algn="l">
              <a:lnSpc>
                <a:spcPts val="3356"/>
              </a:lnSpc>
            </a:pPr>
            <a:endParaRPr lang="en-US" sz="3000" dirty="0">
              <a:solidFill>
                <a:srgbClr val="000000"/>
              </a:solidFill>
              <a:latin typeface="+mj-lt"/>
              <a:ea typeface="Arimo"/>
              <a:cs typeface="Arimo"/>
              <a:sym typeface="Arimo"/>
            </a:endParaRPr>
          </a:p>
          <a:p>
            <a:pPr marL="703088" lvl="1" indent="-351544">
              <a:lnSpc>
                <a:spcPts val="3356"/>
              </a:lnSpc>
              <a:buFont typeface="Arial"/>
              <a:buChar char="•"/>
            </a:pPr>
            <a:r>
              <a:rPr lang="en-US" sz="3000" dirty="0">
                <a:solidFill>
                  <a:srgbClr val="000000"/>
                </a:solidFill>
                <a:latin typeface="+mj-lt"/>
                <a:ea typeface="Arimo"/>
                <a:cs typeface="Arimo"/>
                <a:sym typeface="Arimo"/>
              </a:rPr>
              <a:t>Additionally, over 7.7 million identify as members of visible minority groups, accounting for 22.3% of the population.</a:t>
            </a:r>
          </a:p>
          <a:p>
            <a:pPr marL="703088" lvl="1" indent="-351544">
              <a:lnSpc>
                <a:spcPts val="3356"/>
              </a:lnSpc>
              <a:buFont typeface="Arial"/>
              <a:buChar char="•"/>
            </a:pPr>
            <a:endParaRPr lang="en-US" sz="3000" dirty="0">
              <a:solidFill>
                <a:srgbClr val="000000"/>
              </a:solidFill>
              <a:latin typeface="+mj-lt"/>
              <a:ea typeface="Arimo"/>
              <a:cs typeface="Arimo"/>
              <a:sym typeface="Arimo"/>
            </a:endParaRPr>
          </a:p>
          <a:p>
            <a:pPr marL="703088" lvl="1" indent="-351544">
              <a:lnSpc>
                <a:spcPts val="3356"/>
              </a:lnSpc>
              <a:buFont typeface="Arial"/>
              <a:buChar char="•"/>
            </a:pPr>
            <a:r>
              <a:rPr lang="en-US" sz="3000" dirty="0">
                <a:solidFill>
                  <a:srgbClr val="504C44"/>
                </a:solidFill>
                <a:latin typeface="+mj-lt"/>
                <a:ea typeface="Inter"/>
                <a:cs typeface="Arial" panose="020B0604020202020204" pitchFamily="34" charset="0"/>
                <a:sym typeface="Inter"/>
              </a:rPr>
              <a:t>Just over 1.3 million new immigrants settled permanently in Canada from 2016 to 2021, the highest number of recent immigrants recorded in a Canadian census.</a:t>
            </a:r>
          </a:p>
          <a:p>
            <a:pPr marL="703088" lvl="1" indent="-351544" algn="l">
              <a:lnSpc>
                <a:spcPts val="3356"/>
              </a:lnSpc>
            </a:pPr>
            <a:endParaRPr lang="en-US" sz="3885" dirty="0">
              <a:solidFill>
                <a:srgbClr val="000000"/>
              </a:solidFill>
              <a:latin typeface="Arimo"/>
              <a:ea typeface="Arimo"/>
              <a:cs typeface="Arimo"/>
              <a:sym typeface="Arimo"/>
            </a:endParaRPr>
          </a:p>
          <a:p>
            <a:pPr marL="426875" lvl="1" indent="-213437" algn="l">
              <a:lnSpc>
                <a:spcPts val="2037"/>
              </a:lnSpc>
            </a:pPr>
            <a:r>
              <a:rPr lang="en-US" sz="2358" dirty="0">
                <a:solidFill>
                  <a:srgbClr val="000000"/>
                </a:solidFill>
                <a:latin typeface="Arimo"/>
                <a:ea typeface="Arimo"/>
                <a:cs typeface="Arimo"/>
                <a:sym typeface="Arimo"/>
              </a:rPr>
              <a:t>Source: Statistics Canada [https://www.statcan.gc.ca/en]</a:t>
            </a:r>
          </a:p>
          <a:p>
            <a:pPr marL="703088" lvl="1" indent="-351544" algn="l">
              <a:lnSpc>
                <a:spcPts val="3356"/>
              </a:lnSpc>
            </a:pPr>
            <a:endParaRPr lang="en-US" sz="2358" dirty="0">
              <a:solidFill>
                <a:srgbClr val="000000"/>
              </a:solidFill>
              <a:latin typeface="Arimo"/>
              <a:ea typeface="Arimo"/>
              <a:cs typeface="Arimo"/>
              <a:sym typeface="Arimo"/>
            </a:endParaRPr>
          </a:p>
          <a:p>
            <a:pPr marL="703088" lvl="1" indent="-351544" algn="l">
              <a:lnSpc>
                <a:spcPts val="3356"/>
              </a:lnSpc>
            </a:pPr>
            <a:endParaRPr lang="en-US" sz="2358" dirty="0">
              <a:solidFill>
                <a:srgbClr val="000000"/>
              </a:solidFill>
              <a:latin typeface="Arimo"/>
              <a:ea typeface="Arimo"/>
              <a:cs typeface="Arimo"/>
              <a:sym typeface="Arimo"/>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56FC-B778-168F-6BB1-3AE645A4E8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140CA6-E115-9E23-E614-69D42973154C}"/>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8412838B-A016-A113-7084-CCBAC7AA0B30}"/>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7BDD0F71-882D-C5E4-107D-3B6ECB058497}"/>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7CB0D2D4-ABDC-2157-41B1-B2C4098D96FF}"/>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465DB01B-6B54-365E-6CC6-92A9A39C02B1}"/>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D6BD7447-F19D-4BAC-CC25-0733E1E2C8C7}"/>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2EF85284-4367-D6B9-165F-0292CFD8B41D}"/>
              </a:ext>
            </a:extLst>
          </p:cNvPr>
          <p:cNvSpPr txBox="1"/>
          <p:nvPr/>
        </p:nvSpPr>
        <p:spPr>
          <a:xfrm>
            <a:off x="1219200" y="565161"/>
            <a:ext cx="16890399" cy="666849"/>
          </a:xfrm>
          <a:prstGeom prst="rect">
            <a:avLst/>
          </a:prstGeom>
        </p:spPr>
        <p:txBody>
          <a:bodyPr lIns="0" tIns="0" rIns="0" bIns="0" rtlCol="0" anchor="t">
            <a:spAutoFit/>
          </a:bodyPr>
          <a:lstStyle/>
          <a:p>
            <a:pPr>
              <a:lnSpc>
                <a:spcPts val="5184"/>
              </a:lnSpc>
            </a:pPr>
            <a:r>
              <a:rPr lang="en-US" sz="4800" dirty="0">
                <a:solidFill>
                  <a:srgbClr val="FFFFFF"/>
                </a:solidFill>
                <a:latin typeface="Arimo"/>
                <a:ea typeface="Arimo"/>
                <a:cs typeface="Arimo"/>
                <a:sym typeface="Arimo"/>
              </a:rPr>
              <a:t>Why is this group important? </a:t>
            </a:r>
          </a:p>
        </p:txBody>
      </p:sp>
      <p:sp>
        <p:nvSpPr>
          <p:cNvPr id="9" name="TextBox 9">
            <a:extLst>
              <a:ext uri="{FF2B5EF4-FFF2-40B4-BE49-F238E27FC236}">
                <a16:creationId xmlns:a16="http://schemas.microsoft.com/office/drawing/2014/main" id="{D650D38B-A7FA-5D8C-D8B5-F4F1E450AD1D}"/>
              </a:ext>
            </a:extLst>
          </p:cNvPr>
          <p:cNvSpPr txBox="1"/>
          <p:nvPr/>
        </p:nvSpPr>
        <p:spPr>
          <a:xfrm>
            <a:off x="838200" y="2150737"/>
            <a:ext cx="15590520" cy="831831"/>
          </a:xfrm>
          <a:prstGeom prst="rect">
            <a:avLst/>
          </a:prstGeom>
        </p:spPr>
        <p:txBody>
          <a:bodyPr lIns="0" tIns="0" rIns="0" bIns="0" rtlCol="0" anchor="t">
            <a:spAutoFit/>
          </a:bodyPr>
          <a:lstStyle/>
          <a:p>
            <a:pPr marL="703088" lvl="1" indent="-351544" algn="l">
              <a:lnSpc>
                <a:spcPts val="3356"/>
              </a:lnSpc>
            </a:pPr>
            <a:endParaRPr lang="en-US" sz="2358" dirty="0">
              <a:solidFill>
                <a:srgbClr val="000000"/>
              </a:solidFill>
              <a:latin typeface="Arimo"/>
              <a:ea typeface="Arimo"/>
              <a:cs typeface="Arimo"/>
              <a:sym typeface="Arimo"/>
            </a:endParaRPr>
          </a:p>
          <a:p>
            <a:pPr marL="703088" lvl="1" indent="-351544" algn="l">
              <a:lnSpc>
                <a:spcPts val="3356"/>
              </a:lnSpc>
            </a:pPr>
            <a:endParaRPr lang="en-US" sz="2358" dirty="0">
              <a:solidFill>
                <a:srgbClr val="000000"/>
              </a:solidFill>
              <a:latin typeface="Arimo"/>
              <a:ea typeface="Arimo"/>
              <a:cs typeface="Arimo"/>
              <a:sym typeface="Arimo"/>
            </a:endParaRPr>
          </a:p>
        </p:txBody>
      </p:sp>
      <p:sp>
        <p:nvSpPr>
          <p:cNvPr id="11" name="Content Placeholder 2">
            <a:extLst>
              <a:ext uri="{FF2B5EF4-FFF2-40B4-BE49-F238E27FC236}">
                <a16:creationId xmlns:a16="http://schemas.microsoft.com/office/drawing/2014/main" id="{FBE405A2-6ED0-F5C7-FF67-A1F336EA1C40}"/>
              </a:ext>
            </a:extLst>
          </p:cNvPr>
          <p:cNvSpPr txBox="1">
            <a:spLocks/>
          </p:cNvSpPr>
          <p:nvPr/>
        </p:nvSpPr>
        <p:spPr>
          <a:xfrm>
            <a:off x="593880" y="2324450"/>
            <a:ext cx="17242970" cy="70008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725"/>
              </a:lnSpc>
            </a:pPr>
            <a:r>
              <a:rPr lang="en-US" dirty="0">
                <a:solidFill>
                  <a:srgbClr val="504C44"/>
                </a:solidFill>
                <a:ea typeface="Inter"/>
                <a:cs typeface="Arial" panose="020B0604020202020204" pitchFamily="34" charset="0"/>
                <a:sym typeface="Inter"/>
              </a:rPr>
              <a:t>The “healthy immigrant” effect </a:t>
            </a:r>
          </a:p>
          <a:p>
            <a:pPr marL="0" indent="0">
              <a:lnSpc>
                <a:spcPts val="4725"/>
              </a:lnSpc>
              <a:buNone/>
            </a:pPr>
            <a:endParaRPr lang="en-US" dirty="0">
              <a:solidFill>
                <a:srgbClr val="504C44"/>
              </a:solidFill>
              <a:ea typeface="Inter"/>
              <a:cs typeface="Arial" panose="020B0604020202020204" pitchFamily="34" charset="0"/>
              <a:sym typeface="Inter"/>
            </a:endParaRPr>
          </a:p>
          <a:p>
            <a:pPr>
              <a:lnSpc>
                <a:spcPts val="4725"/>
              </a:lnSpc>
            </a:pPr>
            <a:r>
              <a:rPr lang="en-US" dirty="0">
                <a:solidFill>
                  <a:srgbClr val="504C44"/>
                </a:solidFill>
                <a:ea typeface="Inter"/>
                <a:cs typeface="Arial" panose="020B0604020202020204" pitchFamily="34" charset="0"/>
                <a:sym typeface="Inter"/>
              </a:rPr>
              <a:t>Immigrants, including refugees and asylum seekers, have unique lived experiences that expose them to some significant physical and mental health challenges.</a:t>
            </a:r>
          </a:p>
          <a:p>
            <a:pPr marL="0" indent="0">
              <a:lnSpc>
                <a:spcPts val="4725"/>
              </a:lnSpc>
              <a:buNone/>
            </a:pPr>
            <a:endParaRPr lang="en-US" dirty="0">
              <a:solidFill>
                <a:srgbClr val="504C44"/>
              </a:solidFill>
              <a:ea typeface="Inter"/>
              <a:cs typeface="Arial" panose="020B0604020202020204" pitchFamily="34" charset="0"/>
              <a:sym typeface="Inter"/>
            </a:endParaRPr>
          </a:p>
          <a:p>
            <a:pPr>
              <a:lnSpc>
                <a:spcPts val="4725"/>
              </a:lnSpc>
            </a:pPr>
            <a:r>
              <a:rPr lang="en-US" dirty="0">
                <a:solidFill>
                  <a:srgbClr val="504C44"/>
                </a:solidFill>
                <a:ea typeface="Inter"/>
                <a:cs typeface="Arial" panose="020B0604020202020204" pitchFamily="34" charset="0"/>
                <a:sym typeface="Inter"/>
              </a:rPr>
              <a:t>Refugees are particularly vulnerable to injury, abuse and trauma. </a:t>
            </a:r>
          </a:p>
          <a:p>
            <a:pPr marL="0" indent="0">
              <a:lnSpc>
                <a:spcPts val="4725"/>
              </a:lnSpc>
              <a:buNone/>
            </a:pPr>
            <a:endParaRPr lang="en-US" dirty="0">
              <a:solidFill>
                <a:srgbClr val="504C44"/>
              </a:solidFill>
              <a:ea typeface="Inter"/>
              <a:cs typeface="Arial" panose="020B0604020202020204" pitchFamily="34" charset="0"/>
              <a:sym typeface="Inter"/>
            </a:endParaRPr>
          </a:p>
          <a:p>
            <a:pPr>
              <a:lnSpc>
                <a:spcPts val="4725"/>
              </a:lnSpc>
            </a:pPr>
            <a:r>
              <a:rPr lang="en-US" dirty="0">
                <a:solidFill>
                  <a:srgbClr val="504C44"/>
                </a:solidFill>
                <a:ea typeface="Inter"/>
                <a:cs typeface="Arial" panose="020B0604020202020204" pitchFamily="34" charset="0"/>
                <a:sym typeface="Inter"/>
              </a:rPr>
              <a:t>Pre migration trauma and post migration stressors put them at a higher risk of developing physical and mental health concerns that may benefit from specialized attention in CTs. </a:t>
            </a:r>
          </a:p>
          <a:p>
            <a:pPr marL="0" indent="0">
              <a:buNone/>
            </a:pPr>
            <a:endParaRPr lang="en-US" dirty="0"/>
          </a:p>
        </p:txBody>
      </p:sp>
    </p:spTree>
    <p:extLst>
      <p:ext uri="{BB962C8B-B14F-4D97-AF65-F5344CB8AC3E}">
        <p14:creationId xmlns:p14="http://schemas.microsoft.com/office/powerpoint/2010/main" val="24626922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6B3814-EDDA-9AE6-EA13-B45B1E6BBC58}"/>
              </a:ext>
            </a:extLst>
          </p:cNvPr>
          <p:cNvSpPr txBox="1"/>
          <p:nvPr/>
        </p:nvSpPr>
        <p:spPr>
          <a:xfrm>
            <a:off x="20135088" y="4828033"/>
            <a:ext cx="184731" cy="507831"/>
          </a:xfrm>
          <a:prstGeom prst="rect">
            <a:avLst/>
          </a:prstGeom>
          <a:noFill/>
        </p:spPr>
        <p:txBody>
          <a:bodyPr wrap="none" rtlCol="0">
            <a:spAutoFit/>
          </a:bodyPr>
          <a:lstStyle/>
          <a:p>
            <a:pPr defTabSz="1371600">
              <a:defRPr/>
            </a:pPr>
            <a:endParaRPr lang="en-CA" sz="2700" dirty="0">
              <a:solidFill>
                <a:prstClr val="black"/>
              </a:solidFill>
              <a:latin typeface="Avenir Next" panose="020B0503020202020204" pitchFamily="34" charset="0"/>
            </a:endParaRPr>
          </a:p>
        </p:txBody>
      </p:sp>
      <p:sp>
        <p:nvSpPr>
          <p:cNvPr id="28" name="Title 2">
            <a:extLst>
              <a:ext uri="{FF2B5EF4-FFF2-40B4-BE49-F238E27FC236}">
                <a16:creationId xmlns:a16="http://schemas.microsoft.com/office/drawing/2014/main" id="{1EFC2FF9-0287-9E20-315A-CBA5ABCC105E}"/>
              </a:ext>
            </a:extLst>
          </p:cNvPr>
          <p:cNvSpPr txBox="1">
            <a:spLocks/>
          </p:cNvSpPr>
          <p:nvPr/>
        </p:nvSpPr>
        <p:spPr>
          <a:xfrm>
            <a:off x="7347718" y="382139"/>
            <a:ext cx="10204703" cy="6600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371600">
              <a:defRPr/>
            </a:pPr>
            <a:r>
              <a:rPr lang="en-CA" sz="7200" b="1" dirty="0">
                <a:solidFill>
                  <a:srgbClr val="155294"/>
                </a:solidFill>
                <a:latin typeface="Avenir Next" panose="020B0503020202020204" pitchFamily="34" charset="0"/>
              </a:rPr>
              <a:t>CAFÉ SCIENTIFIQUE</a:t>
            </a:r>
          </a:p>
        </p:txBody>
      </p:sp>
      <p:grpSp>
        <p:nvGrpSpPr>
          <p:cNvPr id="38" name="Group 37">
            <a:extLst>
              <a:ext uri="{FF2B5EF4-FFF2-40B4-BE49-F238E27FC236}">
                <a16:creationId xmlns:a16="http://schemas.microsoft.com/office/drawing/2014/main" id="{BA9833DD-F1EA-7AB7-BD40-427D1FCFA7B9}"/>
              </a:ext>
            </a:extLst>
          </p:cNvPr>
          <p:cNvGrpSpPr/>
          <p:nvPr/>
        </p:nvGrpSpPr>
        <p:grpSpPr>
          <a:xfrm>
            <a:off x="1905000" y="2552700"/>
            <a:ext cx="15136224" cy="6934730"/>
            <a:chOff x="482806" y="1133826"/>
            <a:chExt cx="11580212" cy="5406270"/>
          </a:xfrm>
        </p:grpSpPr>
        <p:grpSp>
          <p:nvGrpSpPr>
            <p:cNvPr id="31" name="Group 30">
              <a:extLst>
                <a:ext uri="{FF2B5EF4-FFF2-40B4-BE49-F238E27FC236}">
                  <a16:creationId xmlns:a16="http://schemas.microsoft.com/office/drawing/2014/main" id="{C6F36C29-2ADF-4DF5-A151-E520A0A08397}"/>
                </a:ext>
              </a:extLst>
            </p:cNvPr>
            <p:cNvGrpSpPr/>
            <p:nvPr/>
          </p:nvGrpSpPr>
          <p:grpSpPr>
            <a:xfrm>
              <a:off x="482806" y="1133826"/>
              <a:ext cx="11580212" cy="5406270"/>
              <a:chOff x="537670" y="941765"/>
              <a:chExt cx="11580212" cy="5406270"/>
            </a:xfrm>
          </p:grpSpPr>
          <p:cxnSp>
            <p:nvCxnSpPr>
              <p:cNvPr id="23" name="Straight Connector 22">
                <a:extLst>
                  <a:ext uri="{FF2B5EF4-FFF2-40B4-BE49-F238E27FC236}">
                    <a16:creationId xmlns:a16="http://schemas.microsoft.com/office/drawing/2014/main" id="{D2E0C083-14E3-26C2-2646-4AFAA8B6CD0B}"/>
                  </a:ext>
                </a:extLst>
              </p:cNvPr>
              <p:cNvCxnSpPr>
                <a:cxnSpLocks/>
              </p:cNvCxnSpPr>
              <p:nvPr/>
            </p:nvCxnSpPr>
            <p:spPr>
              <a:xfrm flipH="1">
                <a:off x="7833360" y="2761488"/>
                <a:ext cx="4075042" cy="13758"/>
              </a:xfrm>
              <a:prstGeom prst="line">
                <a:avLst/>
              </a:prstGeom>
              <a:ln>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9B8C9876-A3DE-29C7-A352-B8EC1B0686C1}"/>
                  </a:ext>
                </a:extLst>
              </p:cNvPr>
              <p:cNvGrpSpPr/>
              <p:nvPr/>
            </p:nvGrpSpPr>
            <p:grpSpPr>
              <a:xfrm>
                <a:off x="3557168" y="941765"/>
                <a:ext cx="5788235" cy="5406270"/>
                <a:chOff x="3557168" y="941765"/>
                <a:chExt cx="5788235" cy="5406270"/>
              </a:xfrm>
            </p:grpSpPr>
            <p:pic>
              <p:nvPicPr>
                <p:cNvPr id="3" name="Picture 2">
                  <a:extLst>
                    <a:ext uri="{FF2B5EF4-FFF2-40B4-BE49-F238E27FC236}">
                      <a16:creationId xmlns:a16="http://schemas.microsoft.com/office/drawing/2014/main" id="{FF640491-0F47-34CB-9D8F-2F846A533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7168" y="941765"/>
                  <a:ext cx="5788235" cy="5406270"/>
                </a:xfrm>
                <a:prstGeom prst="rect">
                  <a:avLst/>
                </a:prstGeom>
              </p:spPr>
            </p:pic>
            <p:sp>
              <p:nvSpPr>
                <p:cNvPr id="5" name="Rectangle 4">
                  <a:extLst>
                    <a:ext uri="{FF2B5EF4-FFF2-40B4-BE49-F238E27FC236}">
                      <a16:creationId xmlns:a16="http://schemas.microsoft.com/office/drawing/2014/main" id="{F8AC7300-BE27-E1D4-DCE3-CE66BFA4BCF9}"/>
                    </a:ext>
                  </a:extLst>
                </p:cNvPr>
                <p:cNvSpPr/>
                <p:nvPr/>
              </p:nvSpPr>
              <p:spPr>
                <a:xfrm>
                  <a:off x="4736592" y="2542032"/>
                  <a:ext cx="365760" cy="438912"/>
                </a:xfrm>
                <a:prstGeom prst="rect">
                  <a:avLst/>
                </a:prstGeom>
                <a:solidFill>
                  <a:srgbClr val="5D9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CA" sz="2700" dirty="0">
                    <a:solidFill>
                      <a:prstClr val="white"/>
                    </a:solidFill>
                    <a:latin typeface="Avenir Next" panose="020B0503020202020204" pitchFamily="34" charset="0"/>
                  </a:endParaRPr>
                </a:p>
              </p:txBody>
            </p:sp>
            <p:sp>
              <p:nvSpPr>
                <p:cNvPr id="6" name="Rectangle 5">
                  <a:extLst>
                    <a:ext uri="{FF2B5EF4-FFF2-40B4-BE49-F238E27FC236}">
                      <a16:creationId xmlns:a16="http://schemas.microsoft.com/office/drawing/2014/main" id="{EEC4D263-806C-A734-5533-B4408996D267}"/>
                    </a:ext>
                  </a:extLst>
                </p:cNvPr>
                <p:cNvSpPr/>
                <p:nvPr/>
              </p:nvSpPr>
              <p:spPr>
                <a:xfrm>
                  <a:off x="7650480" y="2959608"/>
                  <a:ext cx="365760" cy="438912"/>
                </a:xfrm>
                <a:prstGeom prst="rect">
                  <a:avLst/>
                </a:prstGeom>
                <a:solidFill>
                  <a:srgbClr val="194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CA" sz="2700" dirty="0">
                    <a:solidFill>
                      <a:prstClr val="white"/>
                    </a:solidFill>
                    <a:latin typeface="Avenir Next" panose="020B0503020202020204" pitchFamily="34" charset="0"/>
                  </a:endParaRPr>
                </a:p>
              </p:txBody>
            </p:sp>
            <p:sp>
              <p:nvSpPr>
                <p:cNvPr id="7" name="Rectangle 6">
                  <a:extLst>
                    <a:ext uri="{FF2B5EF4-FFF2-40B4-BE49-F238E27FC236}">
                      <a16:creationId xmlns:a16="http://schemas.microsoft.com/office/drawing/2014/main" id="{645EBACF-3D63-D06D-F24C-5696E47B2198}"/>
                    </a:ext>
                  </a:extLst>
                </p:cNvPr>
                <p:cNvSpPr/>
                <p:nvPr/>
              </p:nvSpPr>
              <p:spPr>
                <a:xfrm>
                  <a:off x="5623560" y="5413248"/>
                  <a:ext cx="685800" cy="384048"/>
                </a:xfrm>
                <a:prstGeom prst="rect">
                  <a:avLst/>
                </a:prstGeom>
                <a:solidFill>
                  <a:srgbClr val="5C98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CA" sz="2700" dirty="0">
                    <a:solidFill>
                      <a:prstClr val="white"/>
                    </a:solidFill>
                    <a:latin typeface="Avenir Next" panose="020B0503020202020204" pitchFamily="34" charset="0"/>
                  </a:endParaRPr>
                </a:p>
              </p:txBody>
            </p:sp>
          </p:grpSp>
          <p:grpSp>
            <p:nvGrpSpPr>
              <p:cNvPr id="16" name="Group 15">
                <a:extLst>
                  <a:ext uri="{FF2B5EF4-FFF2-40B4-BE49-F238E27FC236}">
                    <a16:creationId xmlns:a16="http://schemas.microsoft.com/office/drawing/2014/main" id="{4DF54953-10A9-CD96-2D53-F86A3456CDE3}"/>
                  </a:ext>
                </a:extLst>
              </p:cNvPr>
              <p:cNvGrpSpPr/>
              <p:nvPr/>
            </p:nvGrpSpPr>
            <p:grpSpPr>
              <a:xfrm>
                <a:off x="622782" y="1238194"/>
                <a:ext cx="4665612" cy="4667031"/>
                <a:chOff x="622782" y="1238194"/>
                <a:chExt cx="4665612" cy="4667031"/>
              </a:xfrm>
            </p:grpSpPr>
            <p:cxnSp>
              <p:nvCxnSpPr>
                <p:cNvPr id="12" name="Straight Connector 11">
                  <a:extLst>
                    <a:ext uri="{FF2B5EF4-FFF2-40B4-BE49-F238E27FC236}">
                      <a16:creationId xmlns:a16="http://schemas.microsoft.com/office/drawing/2014/main" id="{589AA3AB-D1F5-544A-0D3E-D1FF803C7797}"/>
                    </a:ext>
                  </a:extLst>
                </p:cNvPr>
                <p:cNvCxnSpPr>
                  <a:cxnSpLocks/>
                </p:cNvCxnSpPr>
                <p:nvPr/>
              </p:nvCxnSpPr>
              <p:spPr>
                <a:xfrm flipH="1">
                  <a:off x="771902" y="1340713"/>
                  <a:ext cx="4516492" cy="0"/>
                </a:xfrm>
                <a:prstGeom prst="line">
                  <a:avLst/>
                </a:prstGeom>
                <a:ln>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20337C5B-F362-570A-C742-E14EA20451D9}"/>
                    </a:ext>
                  </a:extLst>
                </p:cNvPr>
                <p:cNvSpPr/>
                <p:nvPr/>
              </p:nvSpPr>
              <p:spPr>
                <a:xfrm>
                  <a:off x="622782" y="1238194"/>
                  <a:ext cx="205039" cy="205039"/>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371600">
                    <a:defRPr/>
                  </a:pPr>
                  <a:endParaRPr lang="en-US" sz="4200">
                    <a:solidFill>
                      <a:prstClr val="white"/>
                    </a:solidFill>
                    <a:latin typeface="Avenir Next" panose="020B0503020202020204" pitchFamily="34" charset="0"/>
                  </a:endParaRPr>
                </a:p>
              </p:txBody>
            </p:sp>
            <p:sp>
              <p:nvSpPr>
                <p:cNvPr id="15" name="TextBox 14">
                  <a:extLst>
                    <a:ext uri="{FF2B5EF4-FFF2-40B4-BE49-F238E27FC236}">
                      <a16:creationId xmlns:a16="http://schemas.microsoft.com/office/drawing/2014/main" id="{7620682A-314B-5A1A-BD89-61A2B1B8AC92}"/>
                    </a:ext>
                  </a:extLst>
                </p:cNvPr>
                <p:cNvSpPr txBox="1"/>
                <p:nvPr/>
              </p:nvSpPr>
              <p:spPr>
                <a:xfrm>
                  <a:off x="727923" y="3545605"/>
                  <a:ext cx="2918233" cy="2359620"/>
                </a:xfrm>
                <a:prstGeom prst="rect">
                  <a:avLst/>
                </a:prstGeom>
                <a:noFill/>
              </p:spPr>
              <p:txBody>
                <a:bodyPr wrap="square">
                  <a:spAutoFit/>
                </a:bodyPr>
                <a:lstStyle/>
                <a:p>
                  <a:pPr defTabSz="1371600">
                    <a:defRPr/>
                  </a:pPr>
                  <a:r>
                    <a:rPr lang="en-CA" sz="3200" dirty="0">
                      <a:solidFill>
                        <a:prstClr val="black"/>
                      </a:solidFill>
                      <a:latin typeface="+mj-lt"/>
                    </a:rPr>
                    <a:t>June 2023: CIHR Grant Awarded for Workshop with New Immigrants to Canada</a:t>
                  </a:r>
                </a:p>
                <a:p>
                  <a:pPr defTabSz="1371600">
                    <a:defRPr/>
                  </a:pPr>
                  <a:endParaRPr lang="en-CA" sz="3200" dirty="0">
                    <a:solidFill>
                      <a:prstClr val="black"/>
                    </a:solidFill>
                    <a:latin typeface="+mj-lt"/>
                  </a:endParaRPr>
                </a:p>
                <a:p>
                  <a:pPr defTabSz="1371600">
                    <a:defRPr/>
                  </a:pPr>
                  <a:r>
                    <a:rPr lang="en-CA" sz="3200" dirty="0">
                      <a:solidFill>
                        <a:prstClr val="black"/>
                      </a:solidFill>
                      <a:latin typeface="+mj-lt"/>
                    </a:rPr>
                    <a:t>PI: Dr. Rachel Syme, University of Calgary</a:t>
                  </a:r>
                </a:p>
              </p:txBody>
            </p:sp>
          </p:grpSp>
          <p:grpSp>
            <p:nvGrpSpPr>
              <p:cNvPr id="17" name="Group 16">
                <a:extLst>
                  <a:ext uri="{FF2B5EF4-FFF2-40B4-BE49-F238E27FC236}">
                    <a16:creationId xmlns:a16="http://schemas.microsoft.com/office/drawing/2014/main" id="{950FFBFC-FD9E-13FD-108D-025D45F11E13}"/>
                  </a:ext>
                </a:extLst>
              </p:cNvPr>
              <p:cNvGrpSpPr/>
              <p:nvPr/>
            </p:nvGrpSpPr>
            <p:grpSpPr>
              <a:xfrm>
                <a:off x="537670" y="3443086"/>
                <a:ext cx="3273617" cy="1097162"/>
                <a:chOff x="537670" y="766028"/>
                <a:chExt cx="3273617" cy="1097162"/>
              </a:xfrm>
            </p:grpSpPr>
            <p:cxnSp>
              <p:nvCxnSpPr>
                <p:cNvPr id="18" name="Straight Connector 17">
                  <a:extLst>
                    <a:ext uri="{FF2B5EF4-FFF2-40B4-BE49-F238E27FC236}">
                      <a16:creationId xmlns:a16="http://schemas.microsoft.com/office/drawing/2014/main" id="{103C9680-2E07-3B19-D00F-F0C3FBC33C65}"/>
                    </a:ext>
                  </a:extLst>
                </p:cNvPr>
                <p:cNvCxnSpPr>
                  <a:cxnSpLocks/>
                </p:cNvCxnSpPr>
                <p:nvPr/>
              </p:nvCxnSpPr>
              <p:spPr>
                <a:xfrm flipH="1">
                  <a:off x="742709" y="868688"/>
                  <a:ext cx="3068578" cy="0"/>
                </a:xfrm>
                <a:prstGeom prst="line">
                  <a:avLst/>
                </a:prstGeom>
                <a:ln>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A1DEDEC3-B674-60FF-5A21-B7921682BEC3}"/>
                    </a:ext>
                  </a:extLst>
                </p:cNvPr>
                <p:cNvSpPr/>
                <p:nvPr/>
              </p:nvSpPr>
              <p:spPr>
                <a:xfrm>
                  <a:off x="537670" y="766028"/>
                  <a:ext cx="205039" cy="205039"/>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371600">
                    <a:defRPr/>
                  </a:pPr>
                  <a:endParaRPr lang="en-US" sz="4200">
                    <a:solidFill>
                      <a:prstClr val="white"/>
                    </a:solidFill>
                    <a:latin typeface="Avenir Next" panose="020B0503020202020204" pitchFamily="34" charset="0"/>
                  </a:endParaRPr>
                </a:p>
              </p:txBody>
            </p:sp>
            <p:sp>
              <p:nvSpPr>
                <p:cNvPr id="20" name="TextBox 19">
                  <a:extLst>
                    <a:ext uri="{FF2B5EF4-FFF2-40B4-BE49-F238E27FC236}">
                      <a16:creationId xmlns:a16="http://schemas.microsoft.com/office/drawing/2014/main" id="{D91FF0CE-4959-9B05-477A-C3B1956AF51E}"/>
                    </a:ext>
                  </a:extLst>
                </p:cNvPr>
                <p:cNvSpPr txBox="1"/>
                <p:nvPr/>
              </p:nvSpPr>
              <p:spPr>
                <a:xfrm>
                  <a:off x="1038015" y="1432303"/>
                  <a:ext cx="2308959" cy="430887"/>
                </a:xfrm>
                <a:prstGeom prst="rect">
                  <a:avLst/>
                </a:prstGeom>
                <a:noFill/>
              </p:spPr>
              <p:txBody>
                <a:bodyPr wrap="square">
                  <a:spAutoFit/>
                </a:bodyPr>
                <a:lstStyle/>
                <a:p>
                  <a:pPr defTabSz="1371600">
                    <a:defRPr/>
                  </a:pPr>
                  <a:endParaRPr lang="en-CA" sz="3600" dirty="0">
                    <a:solidFill>
                      <a:prstClr val="black"/>
                    </a:solidFill>
                    <a:latin typeface="Avenir Next" panose="020B0503020202020204" pitchFamily="34" charset="0"/>
                  </a:endParaRPr>
                </a:p>
              </p:txBody>
            </p:sp>
          </p:grpSp>
          <p:sp>
            <p:nvSpPr>
              <p:cNvPr id="24" name="Oval 23">
                <a:extLst>
                  <a:ext uri="{FF2B5EF4-FFF2-40B4-BE49-F238E27FC236}">
                    <a16:creationId xmlns:a16="http://schemas.microsoft.com/office/drawing/2014/main" id="{6BFCFE02-DB7B-D3F9-5560-A3BA633EE2C5}"/>
                  </a:ext>
                </a:extLst>
              </p:cNvPr>
              <p:cNvSpPr/>
              <p:nvPr/>
            </p:nvSpPr>
            <p:spPr>
              <a:xfrm>
                <a:off x="11762036" y="2686483"/>
                <a:ext cx="205039" cy="205039"/>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371600">
                  <a:defRPr/>
                </a:pPr>
                <a:endParaRPr lang="en-US" sz="4200">
                  <a:solidFill>
                    <a:prstClr val="white"/>
                  </a:solidFill>
                  <a:latin typeface="Avenir Next" panose="020B0503020202020204" pitchFamily="34" charset="0"/>
                </a:endParaRPr>
              </a:p>
            </p:txBody>
          </p:sp>
          <p:sp>
            <p:nvSpPr>
              <p:cNvPr id="25" name="TextBox 24">
                <a:extLst>
                  <a:ext uri="{FF2B5EF4-FFF2-40B4-BE49-F238E27FC236}">
                    <a16:creationId xmlns:a16="http://schemas.microsoft.com/office/drawing/2014/main" id="{B24BF96D-F319-7E94-8190-47DC20ACDC05}"/>
                  </a:ext>
                </a:extLst>
              </p:cNvPr>
              <p:cNvSpPr txBox="1"/>
              <p:nvPr/>
            </p:nvSpPr>
            <p:spPr>
              <a:xfrm>
                <a:off x="8987659" y="2891522"/>
                <a:ext cx="3130223" cy="718145"/>
              </a:xfrm>
              <a:prstGeom prst="rect">
                <a:avLst/>
              </a:prstGeom>
              <a:noFill/>
            </p:spPr>
            <p:txBody>
              <a:bodyPr wrap="square">
                <a:spAutoFit/>
              </a:bodyPr>
              <a:lstStyle/>
              <a:p>
                <a:pPr defTabSz="1371600">
                  <a:defRPr/>
                </a:pPr>
                <a:r>
                  <a:rPr lang="en-CA" sz="3200" dirty="0">
                    <a:solidFill>
                      <a:prstClr val="black"/>
                    </a:solidFill>
                    <a:latin typeface="+mj-lt"/>
                  </a:rPr>
                  <a:t>Oct 2023:Workshop was held in Toronto</a:t>
                </a:r>
              </a:p>
            </p:txBody>
          </p:sp>
        </p:grpSp>
        <p:pic>
          <p:nvPicPr>
            <p:cNvPr id="33" name="Graphic 32">
              <a:extLst>
                <a:ext uri="{FF2B5EF4-FFF2-40B4-BE49-F238E27FC236}">
                  <a16:creationId xmlns:a16="http://schemas.microsoft.com/office/drawing/2014/main" id="{52A11AF3-4B39-58EB-8A9E-D82C67A5128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85164" y="2022173"/>
              <a:ext cx="865573" cy="865573"/>
            </a:xfrm>
            <a:prstGeom prst="rect">
              <a:avLst/>
            </a:prstGeom>
          </p:spPr>
        </p:pic>
        <p:pic>
          <p:nvPicPr>
            <p:cNvPr id="35" name="Graphic 34">
              <a:extLst>
                <a:ext uri="{FF2B5EF4-FFF2-40B4-BE49-F238E27FC236}">
                  <a16:creationId xmlns:a16="http://schemas.microsoft.com/office/drawing/2014/main" id="{E12A1857-4703-416B-1552-A61AE010C3B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19023" y="4230168"/>
              <a:ext cx="1024128" cy="1024128"/>
            </a:xfrm>
            <a:prstGeom prst="rect">
              <a:avLst/>
            </a:prstGeom>
          </p:spPr>
        </p:pic>
        <p:pic>
          <p:nvPicPr>
            <p:cNvPr id="37" name="Graphic 36">
              <a:extLst>
                <a:ext uri="{FF2B5EF4-FFF2-40B4-BE49-F238E27FC236}">
                  <a16:creationId xmlns:a16="http://schemas.microsoft.com/office/drawing/2014/main" id="{5FECE65A-24A2-0B06-6F79-F376FF455DD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67957" y="4309445"/>
              <a:ext cx="865573" cy="865573"/>
            </a:xfrm>
            <a:prstGeom prst="rect">
              <a:avLst/>
            </a:prstGeom>
          </p:spPr>
        </p:pic>
      </p:grpSp>
      <p:pic>
        <p:nvPicPr>
          <p:cNvPr id="1026" name="Picture 2" descr="The Center for Implementation — June 2020 Bulletin">
            <a:extLst>
              <a:ext uri="{FF2B5EF4-FFF2-40B4-BE49-F238E27FC236}">
                <a16:creationId xmlns:a16="http://schemas.microsoft.com/office/drawing/2014/main" id="{C8BEA3A2-BC7C-5A55-7213-8DD3084C2D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988" y="190070"/>
            <a:ext cx="2719478" cy="1445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nsors - Healthy Debate">
            <a:extLst>
              <a:ext uri="{FF2B5EF4-FFF2-40B4-BE49-F238E27FC236}">
                <a16:creationId xmlns:a16="http://schemas.microsoft.com/office/drawing/2014/main" id="{FD80E768-E5B8-C3F7-AA9D-DB2F82F00A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34465" y="190070"/>
            <a:ext cx="2070288" cy="1306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2 Canada | Network of Networks">
            <a:extLst>
              <a:ext uri="{FF2B5EF4-FFF2-40B4-BE49-F238E27FC236}">
                <a16:creationId xmlns:a16="http://schemas.microsoft.com/office/drawing/2014/main" id="{E0C189AD-DC69-476A-B5A2-DB47B35B64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6649" y="429038"/>
            <a:ext cx="4218534" cy="8897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800C91-BEF1-CB63-7144-BF71D28B534C}"/>
              </a:ext>
            </a:extLst>
          </p:cNvPr>
          <p:cNvSpPr txBox="1"/>
          <p:nvPr/>
        </p:nvSpPr>
        <p:spPr>
          <a:xfrm>
            <a:off x="2379547" y="3155050"/>
            <a:ext cx="4695335" cy="1569660"/>
          </a:xfrm>
          <a:prstGeom prst="rect">
            <a:avLst/>
          </a:prstGeom>
          <a:noFill/>
        </p:spPr>
        <p:txBody>
          <a:bodyPr wrap="square">
            <a:spAutoFit/>
          </a:bodyPr>
          <a:lstStyle/>
          <a:p>
            <a:pPr defTabSz="1371600">
              <a:defRPr/>
            </a:pPr>
            <a:r>
              <a:rPr lang="en-CA" sz="3200" dirty="0">
                <a:solidFill>
                  <a:prstClr val="black"/>
                </a:solidFill>
                <a:latin typeface="+mj-lt"/>
              </a:rPr>
              <a:t>March 2023: N2 PEC Committee submitted application to CIHR. </a:t>
            </a:r>
          </a:p>
        </p:txBody>
      </p:sp>
    </p:spTree>
    <p:extLst>
      <p:ext uri="{BB962C8B-B14F-4D97-AF65-F5344CB8AC3E}">
        <p14:creationId xmlns:p14="http://schemas.microsoft.com/office/powerpoint/2010/main" val="71344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1FF7D-6BC6-25E4-702C-274D704D33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77318" y="2057400"/>
            <a:ext cx="8120924" cy="7349706"/>
          </a:xfrm>
          <a:prstGeom prst="rect">
            <a:avLst/>
          </a:prstGeom>
        </p:spPr>
      </p:pic>
      <p:sp>
        <p:nvSpPr>
          <p:cNvPr id="8" name="TextBox 7">
            <a:extLst>
              <a:ext uri="{FF2B5EF4-FFF2-40B4-BE49-F238E27FC236}">
                <a16:creationId xmlns:a16="http://schemas.microsoft.com/office/drawing/2014/main" id="{4B3EABD0-C479-698B-E833-09DB19A0A83B}"/>
              </a:ext>
            </a:extLst>
          </p:cNvPr>
          <p:cNvSpPr txBox="1"/>
          <p:nvPr/>
        </p:nvSpPr>
        <p:spPr>
          <a:xfrm>
            <a:off x="518608" y="857071"/>
            <a:ext cx="4035140" cy="2400657"/>
          </a:xfrm>
          <a:prstGeom prst="rect">
            <a:avLst/>
          </a:prstGeom>
          <a:noFill/>
        </p:spPr>
        <p:txBody>
          <a:bodyPr wrap="square">
            <a:spAutoFit/>
          </a:bodyPr>
          <a:lstStyle/>
          <a:p>
            <a:pPr lvl="0" algn="r"/>
            <a:r>
              <a:rPr lang="en-CA" sz="3000" b="1" dirty="0">
                <a:solidFill>
                  <a:srgbClr val="156770"/>
                </a:solidFill>
                <a:latin typeface="+mj-lt"/>
              </a:rPr>
              <a:t>Increased awareness and understanding </a:t>
            </a:r>
            <a:r>
              <a:rPr lang="en-CA" sz="3000" dirty="0">
                <a:latin typeface="+mj-lt"/>
              </a:rPr>
              <a:t>of ​clinical trials​​ within new immigrant communities</a:t>
            </a:r>
            <a:endParaRPr lang="en-US" sz="3000" dirty="0">
              <a:latin typeface="+mj-lt"/>
            </a:endParaRPr>
          </a:p>
        </p:txBody>
      </p:sp>
      <p:sp>
        <p:nvSpPr>
          <p:cNvPr id="10" name="TextBox 9">
            <a:extLst>
              <a:ext uri="{FF2B5EF4-FFF2-40B4-BE49-F238E27FC236}">
                <a16:creationId xmlns:a16="http://schemas.microsoft.com/office/drawing/2014/main" id="{8A3B0CB3-DDEE-04F9-3B50-E8E3C794453B}"/>
              </a:ext>
            </a:extLst>
          </p:cNvPr>
          <p:cNvSpPr txBox="1"/>
          <p:nvPr/>
        </p:nvSpPr>
        <p:spPr>
          <a:xfrm>
            <a:off x="7007304" y="4160498"/>
            <a:ext cx="4282518" cy="1421928"/>
          </a:xfrm>
          <a:prstGeom prst="rect">
            <a:avLst/>
          </a:prstGeom>
          <a:noFill/>
        </p:spPr>
        <p:txBody>
          <a:bodyPr wrap="square">
            <a:spAutoFit/>
          </a:bodyPr>
          <a:lstStyle/>
          <a:p>
            <a:pPr algn="ctr" defTabSz="1371600">
              <a:lnSpc>
                <a:spcPct val="90000"/>
              </a:lnSpc>
              <a:spcBef>
                <a:spcPct val="0"/>
              </a:spcBef>
              <a:defRPr/>
            </a:pPr>
            <a:r>
              <a:rPr lang="en-CA" sz="4800" b="1" dirty="0">
                <a:solidFill>
                  <a:srgbClr val="155294"/>
                </a:solidFill>
                <a:latin typeface="Avenir Next" panose="020B0503020202020204" pitchFamily="34" charset="0"/>
                <a:ea typeface="+mj-ea"/>
                <a:cs typeface="+mj-cs"/>
              </a:rPr>
              <a:t>OBJECTIVES OF THE CAFÉ</a:t>
            </a:r>
          </a:p>
        </p:txBody>
      </p:sp>
      <p:sp>
        <p:nvSpPr>
          <p:cNvPr id="11" name="Oval 10">
            <a:extLst>
              <a:ext uri="{FF2B5EF4-FFF2-40B4-BE49-F238E27FC236}">
                <a16:creationId xmlns:a16="http://schemas.microsoft.com/office/drawing/2014/main" id="{3501FDCD-A04F-5E5D-6FBB-25DC3874BA62}"/>
              </a:ext>
            </a:extLst>
          </p:cNvPr>
          <p:cNvSpPr/>
          <p:nvPr/>
        </p:nvSpPr>
        <p:spPr>
          <a:xfrm>
            <a:off x="4582770" y="1332962"/>
            <a:ext cx="1872048" cy="1872048"/>
          </a:xfrm>
          <a:prstGeom prst="ellipse">
            <a:avLst/>
          </a:prstGeom>
          <a:solidFill>
            <a:srgbClr val="15677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sp>
        <p:nvSpPr>
          <p:cNvPr id="13" name="Oval 12">
            <a:extLst>
              <a:ext uri="{FF2B5EF4-FFF2-40B4-BE49-F238E27FC236}">
                <a16:creationId xmlns:a16="http://schemas.microsoft.com/office/drawing/2014/main" id="{D9A3BA07-4992-51DA-81BC-E1F49B689EE7}"/>
              </a:ext>
            </a:extLst>
          </p:cNvPr>
          <p:cNvSpPr/>
          <p:nvPr/>
        </p:nvSpPr>
        <p:spPr>
          <a:xfrm>
            <a:off x="11719407" y="1332962"/>
            <a:ext cx="1872048" cy="1872048"/>
          </a:xfrm>
          <a:prstGeom prst="ellipse">
            <a:avLst/>
          </a:prstGeom>
          <a:solidFill>
            <a:srgbClr val="7DBE4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sp>
        <p:nvSpPr>
          <p:cNvPr id="14" name="Oval 13">
            <a:extLst>
              <a:ext uri="{FF2B5EF4-FFF2-40B4-BE49-F238E27FC236}">
                <a16:creationId xmlns:a16="http://schemas.microsoft.com/office/drawing/2014/main" id="{B788235E-4852-6851-E668-12129BD5C505}"/>
              </a:ext>
            </a:extLst>
          </p:cNvPr>
          <p:cNvSpPr/>
          <p:nvPr/>
        </p:nvSpPr>
        <p:spPr>
          <a:xfrm>
            <a:off x="11719407" y="6769935"/>
            <a:ext cx="1872048" cy="1872048"/>
          </a:xfrm>
          <a:prstGeom prst="ellipse">
            <a:avLst/>
          </a:prstGeom>
          <a:solidFill>
            <a:srgbClr val="1452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sp>
        <p:nvSpPr>
          <p:cNvPr id="15" name="Oval 14">
            <a:extLst>
              <a:ext uri="{FF2B5EF4-FFF2-40B4-BE49-F238E27FC236}">
                <a16:creationId xmlns:a16="http://schemas.microsoft.com/office/drawing/2014/main" id="{6F534B28-ED15-28E0-FA24-733C04E1A529}"/>
              </a:ext>
            </a:extLst>
          </p:cNvPr>
          <p:cNvSpPr/>
          <p:nvPr/>
        </p:nvSpPr>
        <p:spPr>
          <a:xfrm>
            <a:off x="4582770" y="6802349"/>
            <a:ext cx="1872048" cy="1872048"/>
          </a:xfrm>
          <a:prstGeom prst="ellipse">
            <a:avLst/>
          </a:prstGeom>
          <a:solidFill>
            <a:srgbClr val="589CA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sp>
        <p:nvSpPr>
          <p:cNvPr id="16" name="TextBox 15">
            <a:extLst>
              <a:ext uri="{FF2B5EF4-FFF2-40B4-BE49-F238E27FC236}">
                <a16:creationId xmlns:a16="http://schemas.microsoft.com/office/drawing/2014/main" id="{892CF778-D87A-04EE-3562-C0D81F30224C}"/>
              </a:ext>
            </a:extLst>
          </p:cNvPr>
          <p:cNvSpPr txBox="1"/>
          <p:nvPr/>
        </p:nvSpPr>
        <p:spPr>
          <a:xfrm>
            <a:off x="731153" y="6020882"/>
            <a:ext cx="3851618" cy="2862322"/>
          </a:xfrm>
          <a:prstGeom prst="rect">
            <a:avLst/>
          </a:prstGeom>
          <a:noFill/>
        </p:spPr>
        <p:txBody>
          <a:bodyPr wrap="square">
            <a:spAutoFit/>
          </a:bodyPr>
          <a:lstStyle/>
          <a:p>
            <a:pPr lvl="0" algn="r"/>
            <a:r>
              <a:rPr lang="en-CA" sz="3000" dirty="0">
                <a:latin typeface="+mj-lt"/>
              </a:rPr>
              <a:t>Increased understanding of the </a:t>
            </a:r>
            <a:r>
              <a:rPr lang="en-CA" sz="3000" b="1" dirty="0">
                <a:solidFill>
                  <a:srgbClr val="589CA6"/>
                </a:solidFill>
                <a:latin typeface="+mj-lt"/>
              </a:rPr>
              <a:t>barriers that newcomers experience</a:t>
            </a:r>
            <a:r>
              <a:rPr lang="en-CA" sz="3000" dirty="0">
                <a:latin typeface="+mj-lt"/>
              </a:rPr>
              <a:t> to participating in clinical trials</a:t>
            </a:r>
            <a:endParaRPr lang="en-US" sz="3000" dirty="0">
              <a:latin typeface="+mj-lt"/>
            </a:endParaRPr>
          </a:p>
        </p:txBody>
      </p:sp>
      <p:sp>
        <p:nvSpPr>
          <p:cNvPr id="17" name="TextBox 16">
            <a:extLst>
              <a:ext uri="{FF2B5EF4-FFF2-40B4-BE49-F238E27FC236}">
                <a16:creationId xmlns:a16="http://schemas.microsoft.com/office/drawing/2014/main" id="{3DE69B0E-069D-DBC3-D3D3-8D65C4D58C44}"/>
              </a:ext>
            </a:extLst>
          </p:cNvPr>
          <p:cNvSpPr txBox="1"/>
          <p:nvPr/>
        </p:nvSpPr>
        <p:spPr>
          <a:xfrm>
            <a:off x="13779800" y="583908"/>
            <a:ext cx="3851618" cy="2862322"/>
          </a:xfrm>
          <a:prstGeom prst="rect">
            <a:avLst/>
          </a:prstGeom>
          <a:noFill/>
        </p:spPr>
        <p:txBody>
          <a:bodyPr wrap="square">
            <a:spAutoFit/>
          </a:bodyPr>
          <a:lstStyle/>
          <a:p>
            <a:pPr lvl="0"/>
            <a:r>
              <a:rPr lang="en-CA" sz="3000" dirty="0">
                <a:latin typeface="+mj-lt"/>
              </a:rPr>
              <a:t>Enable the ​clinical trial’s​​ community to develop effective materials to </a:t>
            </a:r>
            <a:r>
              <a:rPr lang="en-CA" sz="3000" b="1" dirty="0">
                <a:solidFill>
                  <a:srgbClr val="7DBE41"/>
                </a:solidFill>
                <a:latin typeface="+mj-lt"/>
              </a:rPr>
              <a:t>engage new immigrants in ​clinical trial’s</a:t>
            </a:r>
            <a:r>
              <a:rPr lang="en-CA" sz="3000" dirty="0">
                <a:solidFill>
                  <a:srgbClr val="7DBE41"/>
                </a:solidFill>
                <a:latin typeface="+mj-lt"/>
              </a:rPr>
              <a:t>​​</a:t>
            </a:r>
            <a:endParaRPr lang="en-US" sz="3000" dirty="0">
              <a:solidFill>
                <a:srgbClr val="7DBE41"/>
              </a:solidFill>
              <a:latin typeface="+mj-lt"/>
            </a:endParaRPr>
          </a:p>
        </p:txBody>
      </p:sp>
      <p:sp>
        <p:nvSpPr>
          <p:cNvPr id="18" name="TextBox 17">
            <a:extLst>
              <a:ext uri="{FF2B5EF4-FFF2-40B4-BE49-F238E27FC236}">
                <a16:creationId xmlns:a16="http://schemas.microsoft.com/office/drawing/2014/main" id="{7F88D0CA-E070-175B-C7F9-FB4FDA8D0466}"/>
              </a:ext>
            </a:extLst>
          </p:cNvPr>
          <p:cNvSpPr txBox="1"/>
          <p:nvPr/>
        </p:nvSpPr>
        <p:spPr>
          <a:xfrm>
            <a:off x="13779800" y="6020882"/>
            <a:ext cx="3851618" cy="2862322"/>
          </a:xfrm>
          <a:prstGeom prst="rect">
            <a:avLst/>
          </a:prstGeom>
          <a:noFill/>
        </p:spPr>
        <p:txBody>
          <a:bodyPr wrap="square">
            <a:spAutoFit/>
          </a:bodyPr>
          <a:lstStyle/>
          <a:p>
            <a:pPr lvl="0"/>
            <a:r>
              <a:rPr lang="en-CA" sz="3000" b="1" dirty="0">
                <a:solidFill>
                  <a:srgbClr val="145294"/>
                </a:solidFill>
                <a:latin typeface="+mj-lt"/>
              </a:rPr>
              <a:t>Create a model for future workshops </a:t>
            </a:r>
            <a:r>
              <a:rPr lang="en-CA" sz="3000" dirty="0">
                <a:latin typeface="+mj-lt"/>
              </a:rPr>
              <a:t>that enables the​ clinical trial​​ sector to host them within their own community</a:t>
            </a:r>
            <a:endParaRPr lang="en-US" sz="3000" dirty="0">
              <a:latin typeface="+mj-lt"/>
            </a:endParaRPr>
          </a:p>
        </p:txBody>
      </p:sp>
      <p:pic>
        <p:nvPicPr>
          <p:cNvPr id="22" name="Graphic 21">
            <a:extLst>
              <a:ext uri="{FF2B5EF4-FFF2-40B4-BE49-F238E27FC236}">
                <a16:creationId xmlns:a16="http://schemas.microsoft.com/office/drawing/2014/main" id="{432CC578-C572-85D8-3763-5DFBE54553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6639" y="1741636"/>
            <a:ext cx="965192" cy="965192"/>
          </a:xfrm>
          <a:prstGeom prst="rect">
            <a:avLst/>
          </a:prstGeom>
        </p:spPr>
      </p:pic>
      <p:sp>
        <p:nvSpPr>
          <p:cNvPr id="23" name="Oval 22">
            <a:extLst>
              <a:ext uri="{FF2B5EF4-FFF2-40B4-BE49-F238E27FC236}">
                <a16:creationId xmlns:a16="http://schemas.microsoft.com/office/drawing/2014/main" id="{5F5E0713-ACD2-AFC7-D116-ECB50C48837B}"/>
              </a:ext>
            </a:extLst>
          </p:cNvPr>
          <p:cNvSpPr/>
          <p:nvPr/>
        </p:nvSpPr>
        <p:spPr>
          <a:xfrm>
            <a:off x="11830617" y="1444172"/>
            <a:ext cx="1649628" cy="1649628"/>
          </a:xfrm>
          <a:prstGeom prst="ellipse">
            <a:avLst/>
          </a:prstGeom>
          <a:no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sp>
        <p:nvSpPr>
          <p:cNvPr id="24" name="Oval 23">
            <a:extLst>
              <a:ext uri="{FF2B5EF4-FFF2-40B4-BE49-F238E27FC236}">
                <a16:creationId xmlns:a16="http://schemas.microsoft.com/office/drawing/2014/main" id="{120CE977-33CD-4A3E-F0D7-0B5C077DD569}"/>
              </a:ext>
            </a:extLst>
          </p:cNvPr>
          <p:cNvSpPr/>
          <p:nvPr/>
        </p:nvSpPr>
        <p:spPr>
          <a:xfrm>
            <a:off x="4695996" y="6913559"/>
            <a:ext cx="1649628" cy="1649628"/>
          </a:xfrm>
          <a:prstGeom prst="ellipse">
            <a:avLst/>
          </a:prstGeom>
          <a:no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sp>
        <p:nvSpPr>
          <p:cNvPr id="25" name="Oval 24">
            <a:extLst>
              <a:ext uri="{FF2B5EF4-FFF2-40B4-BE49-F238E27FC236}">
                <a16:creationId xmlns:a16="http://schemas.microsoft.com/office/drawing/2014/main" id="{0F4FEF56-9078-EA26-9EBE-3379914E5746}"/>
              </a:ext>
            </a:extLst>
          </p:cNvPr>
          <p:cNvSpPr/>
          <p:nvPr/>
        </p:nvSpPr>
        <p:spPr>
          <a:xfrm>
            <a:off x="11830617" y="6876488"/>
            <a:ext cx="1649628" cy="1649628"/>
          </a:xfrm>
          <a:prstGeom prst="ellipse">
            <a:avLst/>
          </a:prstGeom>
          <a:no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sp>
        <p:nvSpPr>
          <p:cNvPr id="26" name="Oval 25">
            <a:extLst>
              <a:ext uri="{FF2B5EF4-FFF2-40B4-BE49-F238E27FC236}">
                <a16:creationId xmlns:a16="http://schemas.microsoft.com/office/drawing/2014/main" id="{6609B8EE-3AF4-FCF5-6D47-39F3F7689191}"/>
              </a:ext>
            </a:extLst>
          </p:cNvPr>
          <p:cNvSpPr/>
          <p:nvPr/>
        </p:nvSpPr>
        <p:spPr>
          <a:xfrm>
            <a:off x="4670159" y="1444172"/>
            <a:ext cx="1649628" cy="1649628"/>
          </a:xfrm>
          <a:prstGeom prst="ellipse">
            <a:avLst/>
          </a:prstGeom>
          <a:no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dirty="0">
              <a:latin typeface="Avenir Next" panose="020B0503020202020204" pitchFamily="34" charset="0"/>
            </a:endParaRPr>
          </a:p>
        </p:txBody>
      </p:sp>
      <p:pic>
        <p:nvPicPr>
          <p:cNvPr id="30" name="Graphic 29">
            <a:extLst>
              <a:ext uri="{FF2B5EF4-FFF2-40B4-BE49-F238E27FC236}">
                <a16:creationId xmlns:a16="http://schemas.microsoft.com/office/drawing/2014/main" id="{76C0C643-9DA9-854F-8105-3FD41605D1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2166" y="1834311"/>
            <a:ext cx="768396" cy="768396"/>
          </a:xfrm>
          <a:prstGeom prst="rect">
            <a:avLst/>
          </a:prstGeom>
        </p:spPr>
      </p:pic>
      <p:pic>
        <p:nvPicPr>
          <p:cNvPr id="32" name="Graphic 31">
            <a:extLst>
              <a:ext uri="{FF2B5EF4-FFF2-40B4-BE49-F238E27FC236}">
                <a16:creationId xmlns:a16="http://schemas.microsoft.com/office/drawing/2014/main" id="{A0DEC76A-356C-9706-71F9-736D0A76FC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46522" y="7217093"/>
            <a:ext cx="968418" cy="968418"/>
          </a:xfrm>
          <a:prstGeom prst="rect">
            <a:avLst/>
          </a:prstGeom>
        </p:spPr>
      </p:pic>
      <p:pic>
        <p:nvPicPr>
          <p:cNvPr id="34" name="Graphic 33">
            <a:extLst>
              <a:ext uri="{FF2B5EF4-FFF2-40B4-BE49-F238E27FC236}">
                <a16:creationId xmlns:a16="http://schemas.microsoft.com/office/drawing/2014/main" id="{345B99A4-FE50-820C-A668-71280EE4E9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58098" y="7217093"/>
            <a:ext cx="838811" cy="838811"/>
          </a:xfrm>
          <a:prstGeom prst="rect">
            <a:avLst/>
          </a:prstGeom>
        </p:spPr>
      </p:pic>
    </p:spTree>
    <p:extLst>
      <p:ext uri="{BB962C8B-B14F-4D97-AF65-F5344CB8AC3E}">
        <p14:creationId xmlns:p14="http://schemas.microsoft.com/office/powerpoint/2010/main" val="293994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489D4E1F-8D85-989C-9F43-1FC2C251AD23}"/>
              </a:ext>
            </a:extLst>
          </p:cNvPr>
          <p:cNvGrpSpPr/>
          <p:nvPr/>
        </p:nvGrpSpPr>
        <p:grpSpPr>
          <a:xfrm>
            <a:off x="2050829" y="5584519"/>
            <a:ext cx="13939151" cy="3905831"/>
            <a:chOff x="1367219" y="3723012"/>
            <a:chExt cx="9292767" cy="2603887"/>
          </a:xfrm>
        </p:grpSpPr>
        <p:grpSp>
          <p:nvGrpSpPr>
            <p:cNvPr id="105" name="Group 104">
              <a:extLst>
                <a:ext uri="{FF2B5EF4-FFF2-40B4-BE49-F238E27FC236}">
                  <a16:creationId xmlns:a16="http://schemas.microsoft.com/office/drawing/2014/main" id="{76D31C9E-9C3D-CCC2-5175-533B5DFAD6A7}"/>
                </a:ext>
              </a:extLst>
            </p:cNvPr>
            <p:cNvGrpSpPr/>
            <p:nvPr/>
          </p:nvGrpSpPr>
          <p:grpSpPr>
            <a:xfrm>
              <a:off x="1367219" y="3723012"/>
              <a:ext cx="3020286" cy="2603887"/>
              <a:chOff x="1367219" y="3723012"/>
              <a:chExt cx="3020286" cy="2603887"/>
            </a:xfrm>
          </p:grpSpPr>
          <p:pic>
            <p:nvPicPr>
              <p:cNvPr id="53" name="Picture 52" descr="A green and black rectangle&#10;&#10;Description automatically generated">
                <a:extLst>
                  <a:ext uri="{FF2B5EF4-FFF2-40B4-BE49-F238E27FC236}">
                    <a16:creationId xmlns:a16="http://schemas.microsoft.com/office/drawing/2014/main" id="{81F5B3D4-A808-8FF7-BA6B-4EAB5634D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219" y="4986662"/>
                <a:ext cx="3020286" cy="1340237"/>
              </a:xfrm>
              <a:prstGeom prst="rect">
                <a:avLst/>
              </a:prstGeom>
            </p:spPr>
          </p:pic>
          <p:sp>
            <p:nvSpPr>
              <p:cNvPr id="54" name="Rounded Rectangle 53">
                <a:extLst>
                  <a:ext uri="{FF2B5EF4-FFF2-40B4-BE49-F238E27FC236}">
                    <a16:creationId xmlns:a16="http://schemas.microsoft.com/office/drawing/2014/main" id="{7CDA4C1D-BF66-0665-2230-6333CE12FB72}"/>
                  </a:ext>
                </a:extLst>
              </p:cNvPr>
              <p:cNvSpPr/>
              <p:nvPr/>
            </p:nvSpPr>
            <p:spPr>
              <a:xfrm>
                <a:off x="1523543" y="3854504"/>
                <a:ext cx="2707636" cy="2307258"/>
              </a:xfrm>
              <a:prstGeom prst="roundRect">
                <a:avLst>
                  <a:gd name="adj" fmla="val 6891"/>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sp>
            <p:nvSpPr>
              <p:cNvPr id="38" name="TextBox 37">
                <a:extLst>
                  <a:ext uri="{FF2B5EF4-FFF2-40B4-BE49-F238E27FC236}">
                    <a16:creationId xmlns:a16="http://schemas.microsoft.com/office/drawing/2014/main" id="{868D03BC-DF22-DC62-8E62-42A9369B5D51}"/>
                  </a:ext>
                </a:extLst>
              </p:cNvPr>
              <p:cNvSpPr txBox="1"/>
              <p:nvPr/>
            </p:nvSpPr>
            <p:spPr>
              <a:xfrm>
                <a:off x="1492250" y="5290404"/>
                <a:ext cx="2855490" cy="800219"/>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Attendees wanted to learn from people with similar lived experiences who had participated in clinical trials, as it would increase </a:t>
                </a:r>
                <a:r>
                  <a:rPr lang="en-US" dirty="0" err="1">
                    <a:solidFill>
                      <a:schemeClr val="bg1"/>
                    </a:solidFill>
                    <a:latin typeface="Arial" panose="020B0604020202020204" pitchFamily="34" charset="0"/>
                    <a:cs typeface="Arial" panose="020B0604020202020204" pitchFamily="34" charset="0"/>
                  </a:rPr>
                  <a:t>trust,reduce</a:t>
                </a:r>
                <a:r>
                  <a:rPr lang="en-US" dirty="0">
                    <a:solidFill>
                      <a:schemeClr val="bg1"/>
                    </a:solidFill>
                    <a:latin typeface="Arial" panose="020B0604020202020204" pitchFamily="34" charset="0"/>
                    <a:cs typeface="Arial" panose="020B0604020202020204" pitchFamily="34" charset="0"/>
                  </a:rPr>
                  <a:t> hesitancy</a:t>
                </a:r>
                <a:endParaRPr lang="en-CA" dirty="0">
                  <a:solidFill>
                    <a:schemeClr val="bg1"/>
                  </a:solidFill>
                  <a:latin typeface="Arial" panose="020B0604020202020204" pitchFamily="34" charset="0"/>
                  <a:ea typeface="Inter" panose="020B0604020202020204" charset="0"/>
                  <a:cs typeface="Arial" panose="020B0604020202020204" pitchFamily="34" charset="0"/>
                </a:endParaRPr>
              </a:p>
            </p:txBody>
          </p:sp>
          <p:sp>
            <p:nvSpPr>
              <p:cNvPr id="39" name="TextBox 38">
                <a:extLst>
                  <a:ext uri="{FF2B5EF4-FFF2-40B4-BE49-F238E27FC236}">
                    <a16:creationId xmlns:a16="http://schemas.microsoft.com/office/drawing/2014/main" id="{20C01817-BAE9-C92A-8EAD-846164EFBA06}"/>
                  </a:ext>
                </a:extLst>
              </p:cNvPr>
              <p:cNvSpPr txBox="1"/>
              <p:nvPr/>
            </p:nvSpPr>
            <p:spPr>
              <a:xfrm>
                <a:off x="1870412" y="3723012"/>
                <a:ext cx="2006139" cy="310854"/>
              </a:xfrm>
              <a:prstGeom prst="rect">
                <a:avLst/>
              </a:prstGeom>
              <a:solidFill>
                <a:schemeClr val="bg1"/>
              </a:solidFill>
            </p:spPr>
            <p:txBody>
              <a:bodyPr wrap="square">
                <a:spAutoFit/>
              </a:bodyPr>
              <a:lstStyle/>
              <a:p>
                <a:pPr marL="11907" algn="ctr">
                  <a:lnSpc>
                    <a:spcPct val="90000"/>
                  </a:lnSpc>
                  <a:spcAft>
                    <a:spcPts val="900"/>
                  </a:spcAft>
                </a:pPr>
                <a:r>
                  <a:rPr lang="en-CA" sz="2700" b="1" dirty="0">
                    <a:solidFill>
                      <a:srgbClr val="7DBE41"/>
                    </a:solidFill>
                    <a:latin typeface="Avenir Next" panose="020B0503020202020204" pitchFamily="34" charset="0"/>
                  </a:rPr>
                  <a:t>Communication</a:t>
                </a:r>
              </a:p>
            </p:txBody>
          </p:sp>
          <p:sp>
            <p:nvSpPr>
              <p:cNvPr id="40" name="TextBox 39">
                <a:extLst>
                  <a:ext uri="{FF2B5EF4-FFF2-40B4-BE49-F238E27FC236}">
                    <a16:creationId xmlns:a16="http://schemas.microsoft.com/office/drawing/2014/main" id="{36802C81-7F0E-08AE-1B88-E1D66D837F1D}"/>
                  </a:ext>
                </a:extLst>
              </p:cNvPr>
              <p:cNvSpPr txBox="1"/>
              <p:nvPr/>
            </p:nvSpPr>
            <p:spPr>
              <a:xfrm>
                <a:off x="1498739" y="4121313"/>
                <a:ext cx="2609708" cy="837152"/>
              </a:xfrm>
              <a:prstGeom prst="rect">
                <a:avLst/>
              </a:prstGeom>
              <a:noFill/>
            </p:spPr>
            <p:txBody>
              <a:bodyPr wrap="square">
                <a:spAutoFit/>
              </a:bodyPr>
              <a:lstStyle/>
              <a:p>
                <a:pPr marL="171450" algn="ctr">
                  <a:lnSpc>
                    <a:spcPct val="90000"/>
                  </a:lnSpc>
                  <a:spcAft>
                    <a:spcPts val="900"/>
                  </a:spcAft>
                </a:pPr>
                <a:r>
                  <a:rPr lang="en-CA" sz="2100" dirty="0">
                    <a:latin typeface="Avenir Next" panose="020B0503020202020204" pitchFamily="34" charset="0"/>
                  </a:rPr>
                  <a:t>People expressed difficulty communicating and their want to have their family involved in decisions.</a:t>
                </a:r>
              </a:p>
            </p:txBody>
          </p:sp>
        </p:grpSp>
        <p:grpSp>
          <p:nvGrpSpPr>
            <p:cNvPr id="107" name="Group 106">
              <a:extLst>
                <a:ext uri="{FF2B5EF4-FFF2-40B4-BE49-F238E27FC236}">
                  <a16:creationId xmlns:a16="http://schemas.microsoft.com/office/drawing/2014/main" id="{CF2E1C9D-ABE8-C4B2-0B83-B19B6A70DE54}"/>
                </a:ext>
              </a:extLst>
            </p:cNvPr>
            <p:cNvGrpSpPr/>
            <p:nvPr/>
          </p:nvGrpSpPr>
          <p:grpSpPr>
            <a:xfrm>
              <a:off x="7639699" y="3723012"/>
              <a:ext cx="3020287" cy="2603887"/>
              <a:chOff x="7639699" y="3739835"/>
              <a:chExt cx="3020287" cy="2603887"/>
            </a:xfrm>
          </p:grpSpPr>
          <p:pic>
            <p:nvPicPr>
              <p:cNvPr id="64" name="Picture 63" descr="A green and black rectangle&#10;&#10;Description automatically generated">
                <a:extLst>
                  <a:ext uri="{FF2B5EF4-FFF2-40B4-BE49-F238E27FC236}">
                    <a16:creationId xmlns:a16="http://schemas.microsoft.com/office/drawing/2014/main" id="{43B9AA47-5738-3E35-A3A3-E35B21C26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699" y="5003485"/>
                <a:ext cx="3020287" cy="1340237"/>
              </a:xfrm>
              <a:prstGeom prst="rect">
                <a:avLst/>
              </a:prstGeom>
            </p:spPr>
          </p:pic>
          <p:sp>
            <p:nvSpPr>
              <p:cNvPr id="65" name="Rounded Rectangle 64">
                <a:extLst>
                  <a:ext uri="{FF2B5EF4-FFF2-40B4-BE49-F238E27FC236}">
                    <a16:creationId xmlns:a16="http://schemas.microsoft.com/office/drawing/2014/main" id="{918E423F-C46C-C0B0-416E-E1AA6F2C19D1}"/>
                  </a:ext>
                </a:extLst>
              </p:cNvPr>
              <p:cNvSpPr/>
              <p:nvPr/>
            </p:nvSpPr>
            <p:spPr>
              <a:xfrm>
                <a:off x="7796024" y="3871327"/>
                <a:ext cx="2707636" cy="2307258"/>
              </a:xfrm>
              <a:prstGeom prst="roundRect">
                <a:avLst>
                  <a:gd name="adj" fmla="val 6891"/>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sp>
            <p:nvSpPr>
              <p:cNvPr id="67" name="TextBox 66">
                <a:extLst>
                  <a:ext uri="{FF2B5EF4-FFF2-40B4-BE49-F238E27FC236}">
                    <a16:creationId xmlns:a16="http://schemas.microsoft.com/office/drawing/2014/main" id="{A25D68CC-8EEA-8FE2-066A-B33A3E1D4936}"/>
                  </a:ext>
                </a:extLst>
              </p:cNvPr>
              <p:cNvSpPr txBox="1"/>
              <p:nvPr/>
            </p:nvSpPr>
            <p:spPr>
              <a:xfrm>
                <a:off x="7881942" y="5284271"/>
                <a:ext cx="2699881" cy="882293"/>
              </a:xfrm>
              <a:prstGeom prst="rect">
                <a:avLst/>
              </a:prstGeom>
              <a:noFill/>
            </p:spPr>
            <p:txBody>
              <a:bodyPr wrap="square">
                <a:spAutoFit/>
              </a:bodyPr>
              <a:lstStyle/>
              <a:p>
                <a:r>
                  <a:rPr lang="en-CA" sz="2000" dirty="0">
                    <a:solidFill>
                      <a:schemeClr val="bg1"/>
                    </a:solidFill>
                    <a:latin typeface="Arial" panose="020B0604020202020204" pitchFamily="34" charset="0"/>
                    <a:ea typeface="Inter" panose="020B0604020202020204" charset="0"/>
                    <a:cs typeface="Arial" panose="020B0604020202020204" pitchFamily="34" charset="0"/>
                  </a:rPr>
                  <a:t>Linguistic matching staff on study teams, can help translate for participants in a culturally-sensitive manner.</a:t>
                </a:r>
              </a:p>
            </p:txBody>
          </p:sp>
          <p:sp>
            <p:nvSpPr>
              <p:cNvPr id="68" name="TextBox 67">
                <a:extLst>
                  <a:ext uri="{FF2B5EF4-FFF2-40B4-BE49-F238E27FC236}">
                    <a16:creationId xmlns:a16="http://schemas.microsoft.com/office/drawing/2014/main" id="{E7696617-6445-32B9-57FD-137EB0CFCBE4}"/>
                  </a:ext>
                </a:extLst>
              </p:cNvPr>
              <p:cNvSpPr txBox="1"/>
              <p:nvPr/>
            </p:nvSpPr>
            <p:spPr>
              <a:xfrm>
                <a:off x="8430753" y="3739835"/>
                <a:ext cx="1438182" cy="310854"/>
              </a:xfrm>
              <a:prstGeom prst="rect">
                <a:avLst/>
              </a:prstGeom>
              <a:solidFill>
                <a:schemeClr val="bg1"/>
              </a:solidFill>
            </p:spPr>
            <p:txBody>
              <a:bodyPr wrap="square">
                <a:spAutoFit/>
              </a:bodyPr>
              <a:lstStyle/>
              <a:p>
                <a:pPr marL="11907" algn="ctr">
                  <a:lnSpc>
                    <a:spcPct val="90000"/>
                  </a:lnSpc>
                  <a:spcAft>
                    <a:spcPts val="900"/>
                  </a:spcAft>
                </a:pPr>
                <a:r>
                  <a:rPr lang="en-CA" sz="2700" b="1" dirty="0">
                    <a:solidFill>
                      <a:srgbClr val="7DBE41"/>
                    </a:solidFill>
                    <a:latin typeface="Avenir Next" panose="020B0503020202020204" pitchFamily="34" charset="0"/>
                  </a:rPr>
                  <a:t>Language</a:t>
                </a:r>
              </a:p>
            </p:txBody>
          </p:sp>
          <p:sp>
            <p:nvSpPr>
              <p:cNvPr id="69" name="TextBox 68">
                <a:extLst>
                  <a:ext uri="{FF2B5EF4-FFF2-40B4-BE49-F238E27FC236}">
                    <a16:creationId xmlns:a16="http://schemas.microsoft.com/office/drawing/2014/main" id="{1F6C7B00-F397-117B-DC12-5049111B2F4E}"/>
                  </a:ext>
                </a:extLst>
              </p:cNvPr>
              <p:cNvSpPr txBox="1"/>
              <p:nvPr/>
            </p:nvSpPr>
            <p:spPr>
              <a:xfrm>
                <a:off x="7803779" y="4024364"/>
                <a:ext cx="2699881" cy="1031051"/>
              </a:xfrm>
              <a:prstGeom prst="rect">
                <a:avLst/>
              </a:prstGeom>
              <a:noFill/>
            </p:spPr>
            <p:txBody>
              <a:bodyPr wrap="square">
                <a:spAutoFit/>
              </a:bodyPr>
              <a:lstStyle/>
              <a:p>
                <a:pPr marL="171450" algn="ctr">
                  <a:lnSpc>
                    <a:spcPct val="90000"/>
                  </a:lnSpc>
                  <a:spcAft>
                    <a:spcPts val="900"/>
                  </a:spcAft>
                </a:pPr>
                <a:r>
                  <a:rPr lang="en-CA" sz="2100" dirty="0">
                    <a:latin typeface="Avenir Next" panose="020B0503020202020204" pitchFamily="34" charset="0"/>
                  </a:rPr>
                  <a:t>New Immigrants would benefit from clinical trials related materials, translated into their language to help them understand better. </a:t>
                </a:r>
              </a:p>
            </p:txBody>
          </p:sp>
        </p:grpSp>
        <p:grpSp>
          <p:nvGrpSpPr>
            <p:cNvPr id="106" name="Group 105">
              <a:extLst>
                <a:ext uri="{FF2B5EF4-FFF2-40B4-BE49-F238E27FC236}">
                  <a16:creationId xmlns:a16="http://schemas.microsoft.com/office/drawing/2014/main" id="{351E5E12-32B3-A3BD-5EE2-CFE1C5661F24}"/>
                </a:ext>
              </a:extLst>
            </p:cNvPr>
            <p:cNvGrpSpPr/>
            <p:nvPr/>
          </p:nvGrpSpPr>
          <p:grpSpPr>
            <a:xfrm>
              <a:off x="4504066" y="3723012"/>
              <a:ext cx="3020287" cy="2603887"/>
              <a:chOff x="4504066" y="3739835"/>
              <a:chExt cx="3020287" cy="2603887"/>
            </a:xfrm>
          </p:grpSpPr>
          <p:pic>
            <p:nvPicPr>
              <p:cNvPr id="71" name="Picture 70">
                <a:extLst>
                  <a:ext uri="{FF2B5EF4-FFF2-40B4-BE49-F238E27FC236}">
                    <a16:creationId xmlns:a16="http://schemas.microsoft.com/office/drawing/2014/main" id="{1844E763-007A-7534-F55D-DB30D7EB58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04066" y="5003485"/>
                <a:ext cx="3020287" cy="1340237"/>
              </a:xfrm>
              <a:prstGeom prst="rect">
                <a:avLst/>
              </a:prstGeom>
            </p:spPr>
          </p:pic>
          <p:sp>
            <p:nvSpPr>
              <p:cNvPr id="72" name="Rounded Rectangle 71">
                <a:extLst>
                  <a:ext uri="{FF2B5EF4-FFF2-40B4-BE49-F238E27FC236}">
                    <a16:creationId xmlns:a16="http://schemas.microsoft.com/office/drawing/2014/main" id="{0BC21D2C-17BA-D1C4-1CFF-3DF9CEE5E322}"/>
                  </a:ext>
                </a:extLst>
              </p:cNvPr>
              <p:cNvSpPr/>
              <p:nvPr/>
            </p:nvSpPr>
            <p:spPr>
              <a:xfrm>
                <a:off x="4660391" y="3871327"/>
                <a:ext cx="2707636" cy="2307258"/>
              </a:xfrm>
              <a:prstGeom prst="roundRect">
                <a:avLst>
                  <a:gd name="adj" fmla="val 6891"/>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sp>
            <p:nvSpPr>
              <p:cNvPr id="74" name="TextBox 73">
                <a:extLst>
                  <a:ext uri="{FF2B5EF4-FFF2-40B4-BE49-F238E27FC236}">
                    <a16:creationId xmlns:a16="http://schemas.microsoft.com/office/drawing/2014/main" id="{F2079191-98A3-101D-9156-40EB840A35F3}"/>
                  </a:ext>
                </a:extLst>
              </p:cNvPr>
              <p:cNvSpPr txBox="1"/>
              <p:nvPr/>
            </p:nvSpPr>
            <p:spPr>
              <a:xfrm>
                <a:off x="4651421" y="5462269"/>
                <a:ext cx="2699881" cy="526298"/>
              </a:xfrm>
              <a:prstGeom prst="rect">
                <a:avLst/>
              </a:prstGeom>
              <a:noFill/>
            </p:spPr>
            <p:txBody>
              <a:bodyPr wrap="square">
                <a:spAutoFit/>
              </a:bodyPr>
              <a:lstStyle/>
              <a:p>
                <a:pPr marL="171450" algn="ctr">
                  <a:lnSpc>
                    <a:spcPct val="90000"/>
                  </a:lnSpc>
                  <a:spcAft>
                    <a:spcPts val="900"/>
                  </a:spcAft>
                </a:pPr>
                <a:r>
                  <a:rPr lang="en-CA" sz="2100" dirty="0">
                    <a:solidFill>
                      <a:schemeClr val="bg1"/>
                    </a:solidFill>
                    <a:latin typeface="Avenir Next" panose="020B0503020202020204" pitchFamily="34" charset="0"/>
                  </a:rPr>
                  <a:t>What will you do with my data? </a:t>
                </a:r>
              </a:p>
              <a:p>
                <a:pPr marL="171450" algn="ctr">
                  <a:lnSpc>
                    <a:spcPct val="90000"/>
                  </a:lnSpc>
                  <a:spcAft>
                    <a:spcPts val="900"/>
                  </a:spcAft>
                </a:pPr>
                <a:r>
                  <a:rPr lang="en-CA" sz="2100" dirty="0">
                    <a:solidFill>
                      <a:schemeClr val="bg1"/>
                    </a:solidFill>
                    <a:latin typeface="Avenir Next" panose="020B0503020202020204" pitchFamily="34" charset="0"/>
                  </a:rPr>
                  <a:t>Is randomization really random? </a:t>
                </a:r>
              </a:p>
            </p:txBody>
          </p:sp>
          <p:sp>
            <p:nvSpPr>
              <p:cNvPr id="75" name="TextBox 74">
                <a:extLst>
                  <a:ext uri="{FF2B5EF4-FFF2-40B4-BE49-F238E27FC236}">
                    <a16:creationId xmlns:a16="http://schemas.microsoft.com/office/drawing/2014/main" id="{5C8B3646-864C-7952-A033-142EFA37A2F5}"/>
                  </a:ext>
                </a:extLst>
              </p:cNvPr>
              <p:cNvSpPr txBox="1"/>
              <p:nvPr/>
            </p:nvSpPr>
            <p:spPr>
              <a:xfrm>
                <a:off x="5043899" y="3739835"/>
                <a:ext cx="1867136" cy="310854"/>
              </a:xfrm>
              <a:prstGeom prst="rect">
                <a:avLst/>
              </a:prstGeom>
              <a:solidFill>
                <a:schemeClr val="bg1"/>
              </a:solidFill>
            </p:spPr>
            <p:txBody>
              <a:bodyPr wrap="square">
                <a:spAutoFit/>
              </a:bodyPr>
              <a:lstStyle/>
              <a:p>
                <a:pPr marL="11907" algn="ctr">
                  <a:lnSpc>
                    <a:spcPct val="90000"/>
                  </a:lnSpc>
                  <a:spcAft>
                    <a:spcPts val="900"/>
                  </a:spcAft>
                </a:pPr>
                <a:r>
                  <a:rPr lang="en-CA" sz="2700" b="1" dirty="0">
                    <a:solidFill>
                      <a:srgbClr val="145294"/>
                    </a:solidFill>
                    <a:latin typeface="Avenir Next" panose="020B0503020202020204" pitchFamily="34" charset="0"/>
                  </a:rPr>
                  <a:t>Transparency</a:t>
                </a:r>
              </a:p>
            </p:txBody>
          </p:sp>
          <p:sp>
            <p:nvSpPr>
              <p:cNvPr id="76" name="TextBox 75">
                <a:extLst>
                  <a:ext uri="{FF2B5EF4-FFF2-40B4-BE49-F238E27FC236}">
                    <a16:creationId xmlns:a16="http://schemas.microsoft.com/office/drawing/2014/main" id="{7D3A9B38-1090-0BDA-CAFC-C602B6FD9C94}"/>
                  </a:ext>
                </a:extLst>
              </p:cNvPr>
              <p:cNvSpPr txBox="1"/>
              <p:nvPr/>
            </p:nvSpPr>
            <p:spPr>
              <a:xfrm>
                <a:off x="4668147" y="4024364"/>
                <a:ext cx="2699881" cy="837152"/>
              </a:xfrm>
              <a:prstGeom prst="rect">
                <a:avLst/>
              </a:prstGeom>
              <a:noFill/>
            </p:spPr>
            <p:txBody>
              <a:bodyPr wrap="square">
                <a:spAutoFit/>
              </a:bodyPr>
              <a:lstStyle/>
              <a:p>
                <a:pPr marL="171450" algn="ctr">
                  <a:lnSpc>
                    <a:spcPct val="90000"/>
                  </a:lnSpc>
                  <a:spcAft>
                    <a:spcPts val="900"/>
                  </a:spcAft>
                </a:pPr>
                <a:r>
                  <a:rPr lang="en-CA" sz="2100" dirty="0">
                    <a:latin typeface="Avenir Next" panose="020B0503020202020204" pitchFamily="34" charset="0"/>
                  </a:rPr>
                  <a:t>Concerns about receiving a placebo, not receiving updates on their condition, or that doctors are being paid to do the trial.</a:t>
                </a:r>
              </a:p>
            </p:txBody>
          </p:sp>
        </p:grpSp>
      </p:grpSp>
      <p:grpSp>
        <p:nvGrpSpPr>
          <p:cNvPr id="109" name="Group 108">
            <a:extLst>
              <a:ext uri="{FF2B5EF4-FFF2-40B4-BE49-F238E27FC236}">
                <a16:creationId xmlns:a16="http://schemas.microsoft.com/office/drawing/2014/main" id="{13EE2FB1-6E56-C8C9-728D-F376063C7BA1}"/>
              </a:ext>
            </a:extLst>
          </p:cNvPr>
          <p:cNvGrpSpPr/>
          <p:nvPr/>
        </p:nvGrpSpPr>
        <p:grpSpPr>
          <a:xfrm>
            <a:off x="2050829" y="244122"/>
            <a:ext cx="14025551" cy="3905831"/>
            <a:chOff x="1367219" y="961738"/>
            <a:chExt cx="9350367" cy="2603887"/>
          </a:xfrm>
        </p:grpSpPr>
        <p:grpSp>
          <p:nvGrpSpPr>
            <p:cNvPr id="104" name="Group 103">
              <a:extLst>
                <a:ext uri="{FF2B5EF4-FFF2-40B4-BE49-F238E27FC236}">
                  <a16:creationId xmlns:a16="http://schemas.microsoft.com/office/drawing/2014/main" id="{1A2D216A-AB9E-6DD6-02F0-9322B74B98D7}"/>
                </a:ext>
              </a:extLst>
            </p:cNvPr>
            <p:cNvGrpSpPr/>
            <p:nvPr/>
          </p:nvGrpSpPr>
          <p:grpSpPr>
            <a:xfrm>
              <a:off x="1367219" y="961738"/>
              <a:ext cx="3020287" cy="2603887"/>
              <a:chOff x="1367219" y="961738"/>
              <a:chExt cx="3020287" cy="2603887"/>
            </a:xfrm>
          </p:grpSpPr>
          <p:pic>
            <p:nvPicPr>
              <p:cNvPr id="80" name="Picture 79">
                <a:extLst>
                  <a:ext uri="{FF2B5EF4-FFF2-40B4-BE49-F238E27FC236}">
                    <a16:creationId xmlns:a16="http://schemas.microsoft.com/office/drawing/2014/main" id="{D5B8FE2F-F7C1-069D-9D06-A7B70C5050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67219" y="2225388"/>
                <a:ext cx="3020287" cy="1340237"/>
              </a:xfrm>
              <a:prstGeom prst="rect">
                <a:avLst/>
              </a:prstGeom>
            </p:spPr>
          </p:pic>
          <p:sp>
            <p:nvSpPr>
              <p:cNvPr id="81" name="Rounded Rectangle 80">
                <a:extLst>
                  <a:ext uri="{FF2B5EF4-FFF2-40B4-BE49-F238E27FC236}">
                    <a16:creationId xmlns:a16="http://schemas.microsoft.com/office/drawing/2014/main" id="{C36D9700-23BB-54A2-59E4-8DBA8FCCE2D8}"/>
                  </a:ext>
                </a:extLst>
              </p:cNvPr>
              <p:cNvSpPr/>
              <p:nvPr/>
            </p:nvSpPr>
            <p:spPr>
              <a:xfrm>
                <a:off x="1523544" y="1093230"/>
                <a:ext cx="2707636" cy="2307258"/>
              </a:xfrm>
              <a:prstGeom prst="roundRect">
                <a:avLst>
                  <a:gd name="adj" fmla="val 6891"/>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sp>
            <p:nvSpPr>
              <p:cNvPr id="83" name="TextBox 82">
                <a:extLst>
                  <a:ext uri="{FF2B5EF4-FFF2-40B4-BE49-F238E27FC236}">
                    <a16:creationId xmlns:a16="http://schemas.microsoft.com/office/drawing/2014/main" id="{73F7DADE-4492-BC31-147F-4F1D3B5A2E10}"/>
                  </a:ext>
                </a:extLst>
              </p:cNvPr>
              <p:cNvSpPr txBox="1"/>
              <p:nvPr/>
            </p:nvSpPr>
            <p:spPr>
              <a:xfrm>
                <a:off x="1384558" y="2555145"/>
                <a:ext cx="2889236" cy="800219"/>
              </a:xfrm>
              <a:prstGeom prst="rect">
                <a:avLst/>
              </a:prstGeom>
              <a:noFill/>
            </p:spPr>
            <p:txBody>
              <a:bodyPr wrap="square">
                <a:spAutoFit/>
              </a:bodyPr>
              <a:lstStyle/>
              <a:p>
                <a:pPr marL="171450" algn="ctr">
                  <a:lnSpc>
                    <a:spcPct val="90000"/>
                  </a:lnSpc>
                  <a:spcAft>
                    <a:spcPts val="900"/>
                  </a:spcAft>
                </a:pPr>
                <a:r>
                  <a:rPr lang="en-CA" sz="2000" dirty="0">
                    <a:solidFill>
                      <a:schemeClr val="bg1"/>
                    </a:solidFill>
                    <a:latin typeface="Arial" panose="020B0604020202020204" pitchFamily="34" charset="0"/>
                    <a:ea typeface="Inter" panose="020B0604020202020204" charset="0"/>
                    <a:cs typeface="Arial" panose="020B0604020202020204" pitchFamily="34" charset="0"/>
                  </a:rPr>
                  <a:t>Many do not trust online websites, and prefer in-person, F2F interactions, when learning about clinical research</a:t>
                </a:r>
                <a:endParaRPr lang="en-CA" sz="2000" dirty="0">
                  <a:solidFill>
                    <a:schemeClr val="bg1"/>
                  </a:solidFill>
                  <a:latin typeface="Avenir Next" panose="020B0503020202020204" pitchFamily="34" charset="0"/>
                </a:endParaRPr>
              </a:p>
            </p:txBody>
          </p:sp>
          <p:sp>
            <p:nvSpPr>
              <p:cNvPr id="84" name="TextBox 83">
                <a:extLst>
                  <a:ext uri="{FF2B5EF4-FFF2-40B4-BE49-F238E27FC236}">
                    <a16:creationId xmlns:a16="http://schemas.microsoft.com/office/drawing/2014/main" id="{D90F8C83-4C02-D1CD-7B4D-903C164FF983}"/>
                  </a:ext>
                </a:extLst>
              </p:cNvPr>
              <p:cNvSpPr txBox="1"/>
              <p:nvPr/>
            </p:nvSpPr>
            <p:spPr>
              <a:xfrm>
                <a:off x="1907051" y="961738"/>
                <a:ext cx="1867136" cy="310854"/>
              </a:xfrm>
              <a:prstGeom prst="rect">
                <a:avLst/>
              </a:prstGeom>
              <a:solidFill>
                <a:schemeClr val="bg1"/>
              </a:solidFill>
            </p:spPr>
            <p:txBody>
              <a:bodyPr wrap="square">
                <a:spAutoFit/>
              </a:bodyPr>
              <a:lstStyle/>
              <a:p>
                <a:pPr marL="11907" algn="ctr">
                  <a:lnSpc>
                    <a:spcPct val="90000"/>
                  </a:lnSpc>
                  <a:spcAft>
                    <a:spcPts val="900"/>
                  </a:spcAft>
                </a:pPr>
                <a:r>
                  <a:rPr lang="en-CA" sz="2700" b="1" dirty="0">
                    <a:solidFill>
                      <a:srgbClr val="145294"/>
                    </a:solidFill>
                    <a:latin typeface="Avenir Next" panose="020B0503020202020204" pitchFamily="34" charset="0"/>
                  </a:rPr>
                  <a:t>Awareness</a:t>
                </a:r>
              </a:p>
            </p:txBody>
          </p:sp>
          <p:sp>
            <p:nvSpPr>
              <p:cNvPr id="85" name="TextBox 84">
                <a:extLst>
                  <a:ext uri="{FF2B5EF4-FFF2-40B4-BE49-F238E27FC236}">
                    <a16:creationId xmlns:a16="http://schemas.microsoft.com/office/drawing/2014/main" id="{0A08BB22-39D1-C98F-3D60-2263F881D639}"/>
                  </a:ext>
                </a:extLst>
              </p:cNvPr>
              <p:cNvSpPr txBox="1"/>
              <p:nvPr/>
            </p:nvSpPr>
            <p:spPr>
              <a:xfrm>
                <a:off x="1573913" y="1451601"/>
                <a:ext cx="2699881" cy="615553"/>
              </a:xfrm>
              <a:prstGeom prst="rect">
                <a:avLst/>
              </a:prstGeom>
              <a:noFill/>
            </p:spPr>
            <p:txBody>
              <a:bodyPr wrap="square">
                <a:spAutoFit/>
              </a:bodyPr>
              <a:lstStyle/>
              <a:p>
                <a:r>
                  <a:rPr lang="en-CA" dirty="0">
                    <a:latin typeface="Arial" panose="020B0604020202020204" pitchFamily="34" charset="0"/>
                    <a:ea typeface="Inter" panose="020B0604020202020204" charset="0"/>
                    <a:cs typeface="Arial" panose="020B0604020202020204" pitchFamily="34" charset="0"/>
                  </a:rPr>
                  <a:t>Many attendees shared preference to learn about CR in group, community settings.</a:t>
                </a:r>
              </a:p>
            </p:txBody>
          </p:sp>
        </p:grpSp>
        <p:grpSp>
          <p:nvGrpSpPr>
            <p:cNvPr id="103" name="Group 102">
              <a:extLst>
                <a:ext uri="{FF2B5EF4-FFF2-40B4-BE49-F238E27FC236}">
                  <a16:creationId xmlns:a16="http://schemas.microsoft.com/office/drawing/2014/main" id="{B56CA426-990D-14A4-81F7-68441323C1C8}"/>
                </a:ext>
              </a:extLst>
            </p:cNvPr>
            <p:cNvGrpSpPr/>
            <p:nvPr/>
          </p:nvGrpSpPr>
          <p:grpSpPr>
            <a:xfrm>
              <a:off x="4526748" y="961738"/>
              <a:ext cx="3020286" cy="2603887"/>
              <a:chOff x="4526748" y="1023619"/>
              <a:chExt cx="3020286" cy="2603887"/>
            </a:xfrm>
          </p:grpSpPr>
          <p:pic>
            <p:nvPicPr>
              <p:cNvPr id="87" name="Picture 86" descr="A green and black rectangle&#10;&#10;Description automatically generated">
                <a:extLst>
                  <a:ext uri="{FF2B5EF4-FFF2-40B4-BE49-F238E27FC236}">
                    <a16:creationId xmlns:a16="http://schemas.microsoft.com/office/drawing/2014/main" id="{3094A8BA-AB83-0D45-1B34-BBBA96442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748" y="2287269"/>
                <a:ext cx="3020286" cy="1340237"/>
              </a:xfrm>
              <a:prstGeom prst="rect">
                <a:avLst/>
              </a:prstGeom>
            </p:spPr>
          </p:pic>
          <p:sp>
            <p:nvSpPr>
              <p:cNvPr id="88" name="Rounded Rectangle 87">
                <a:extLst>
                  <a:ext uri="{FF2B5EF4-FFF2-40B4-BE49-F238E27FC236}">
                    <a16:creationId xmlns:a16="http://schemas.microsoft.com/office/drawing/2014/main" id="{FBAC54D2-7F24-DFEA-2C11-9D303E3EB64C}"/>
                  </a:ext>
                </a:extLst>
              </p:cNvPr>
              <p:cNvSpPr/>
              <p:nvPr/>
            </p:nvSpPr>
            <p:spPr>
              <a:xfrm>
                <a:off x="4683072" y="1155111"/>
                <a:ext cx="2707636" cy="2307258"/>
              </a:xfrm>
              <a:prstGeom prst="roundRect">
                <a:avLst>
                  <a:gd name="adj" fmla="val 6891"/>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sp>
            <p:nvSpPr>
              <p:cNvPr id="92" name="TextBox 91">
                <a:extLst>
                  <a:ext uri="{FF2B5EF4-FFF2-40B4-BE49-F238E27FC236}">
                    <a16:creationId xmlns:a16="http://schemas.microsoft.com/office/drawing/2014/main" id="{389A470A-71FC-8267-2C23-BBDF236071BE}"/>
                  </a:ext>
                </a:extLst>
              </p:cNvPr>
              <p:cNvSpPr txBox="1"/>
              <p:nvPr/>
            </p:nvSpPr>
            <p:spPr>
              <a:xfrm>
                <a:off x="4683071" y="2555145"/>
                <a:ext cx="2699881" cy="837152"/>
              </a:xfrm>
              <a:prstGeom prst="rect">
                <a:avLst/>
              </a:prstGeom>
              <a:noFill/>
            </p:spPr>
            <p:txBody>
              <a:bodyPr wrap="square">
                <a:spAutoFit/>
              </a:bodyPr>
              <a:lstStyle/>
              <a:p>
                <a:pPr marL="171450" algn="ctr">
                  <a:lnSpc>
                    <a:spcPct val="90000"/>
                  </a:lnSpc>
                  <a:spcAft>
                    <a:spcPts val="900"/>
                  </a:spcAft>
                </a:pPr>
                <a:r>
                  <a:rPr lang="en-CA" sz="2100" dirty="0">
                    <a:solidFill>
                      <a:schemeClr val="bg1"/>
                    </a:solidFill>
                    <a:latin typeface="Avenir Next" panose="020B0503020202020204" pitchFamily="34" charset="0"/>
                  </a:rPr>
                  <a:t>Concern that doctors are motivated by financial gain, and will encourage patients to enroll in the trial</a:t>
                </a:r>
              </a:p>
            </p:txBody>
          </p:sp>
          <p:sp>
            <p:nvSpPr>
              <p:cNvPr id="93" name="TextBox 92">
                <a:extLst>
                  <a:ext uri="{FF2B5EF4-FFF2-40B4-BE49-F238E27FC236}">
                    <a16:creationId xmlns:a16="http://schemas.microsoft.com/office/drawing/2014/main" id="{CD80B6EB-030C-A38B-16F0-E750C888E2B8}"/>
                  </a:ext>
                </a:extLst>
              </p:cNvPr>
              <p:cNvSpPr txBox="1"/>
              <p:nvPr/>
            </p:nvSpPr>
            <p:spPr>
              <a:xfrm>
                <a:off x="5566850" y="1023619"/>
                <a:ext cx="940080" cy="310854"/>
              </a:xfrm>
              <a:prstGeom prst="rect">
                <a:avLst/>
              </a:prstGeom>
              <a:solidFill>
                <a:schemeClr val="bg1"/>
              </a:solidFill>
            </p:spPr>
            <p:txBody>
              <a:bodyPr wrap="square">
                <a:spAutoFit/>
              </a:bodyPr>
              <a:lstStyle/>
              <a:p>
                <a:pPr marL="11907" algn="ctr">
                  <a:lnSpc>
                    <a:spcPct val="90000"/>
                  </a:lnSpc>
                  <a:spcAft>
                    <a:spcPts val="900"/>
                  </a:spcAft>
                </a:pPr>
                <a:r>
                  <a:rPr lang="en-CA" sz="2700" b="1" dirty="0">
                    <a:solidFill>
                      <a:srgbClr val="7DBE41"/>
                    </a:solidFill>
                    <a:latin typeface="Avenir Next" panose="020B0503020202020204" pitchFamily="34" charset="0"/>
                  </a:rPr>
                  <a:t>Trust</a:t>
                </a:r>
              </a:p>
            </p:txBody>
          </p:sp>
          <p:sp>
            <p:nvSpPr>
              <p:cNvPr id="94" name="TextBox 93">
                <a:extLst>
                  <a:ext uri="{FF2B5EF4-FFF2-40B4-BE49-F238E27FC236}">
                    <a16:creationId xmlns:a16="http://schemas.microsoft.com/office/drawing/2014/main" id="{7488E9DF-E6A0-8089-D797-AC9E9BAC16B0}"/>
                  </a:ext>
                </a:extLst>
              </p:cNvPr>
              <p:cNvSpPr txBox="1"/>
              <p:nvPr/>
            </p:nvSpPr>
            <p:spPr>
              <a:xfrm>
                <a:off x="4758319" y="1386322"/>
                <a:ext cx="2609708" cy="984885"/>
              </a:xfrm>
              <a:prstGeom prst="rect">
                <a:avLst/>
              </a:prstGeom>
              <a:noFill/>
            </p:spPr>
            <p:txBody>
              <a:bodyPr wrap="square">
                <a:spAutoFit/>
              </a:bodyPr>
              <a:lstStyle/>
              <a:p>
                <a:pPr algn="just"/>
                <a:r>
                  <a:rPr lang="en-US" b="0" i="0" dirty="0">
                    <a:effectLst/>
                    <a:latin typeface="Arial" panose="020B0604020202020204" pitchFamily="34" charset="0"/>
                    <a:ea typeface="Inter" panose="020B0604020202020204" charset="0"/>
                    <a:cs typeface="Arial" panose="020B0604020202020204" pitchFamily="34" charset="0"/>
                  </a:rPr>
                  <a:t>Misconceptions stem from varying experiences in their home countries, where individuals feel they were treated as "guinea pigs" for testing new drugs.</a:t>
                </a:r>
              </a:p>
            </p:txBody>
          </p:sp>
        </p:grpSp>
        <p:grpSp>
          <p:nvGrpSpPr>
            <p:cNvPr id="102" name="Group 101">
              <a:extLst>
                <a:ext uri="{FF2B5EF4-FFF2-40B4-BE49-F238E27FC236}">
                  <a16:creationId xmlns:a16="http://schemas.microsoft.com/office/drawing/2014/main" id="{E8E3103F-59E2-6299-53BB-8366A18FEA46}"/>
                </a:ext>
              </a:extLst>
            </p:cNvPr>
            <p:cNvGrpSpPr/>
            <p:nvPr/>
          </p:nvGrpSpPr>
          <p:grpSpPr>
            <a:xfrm>
              <a:off x="7697299" y="961738"/>
              <a:ext cx="3020287" cy="2603887"/>
              <a:chOff x="7697299" y="999299"/>
              <a:chExt cx="3020287" cy="2603887"/>
            </a:xfrm>
          </p:grpSpPr>
          <p:pic>
            <p:nvPicPr>
              <p:cNvPr id="96" name="Picture 95">
                <a:extLst>
                  <a:ext uri="{FF2B5EF4-FFF2-40B4-BE49-F238E27FC236}">
                    <a16:creationId xmlns:a16="http://schemas.microsoft.com/office/drawing/2014/main" id="{16CCC4D1-3389-8E5F-1878-521A611CAC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97299" y="2262949"/>
                <a:ext cx="3020287" cy="1340237"/>
              </a:xfrm>
              <a:prstGeom prst="rect">
                <a:avLst/>
              </a:prstGeom>
            </p:spPr>
          </p:pic>
          <p:sp>
            <p:nvSpPr>
              <p:cNvPr id="97" name="Rounded Rectangle 96">
                <a:extLst>
                  <a:ext uri="{FF2B5EF4-FFF2-40B4-BE49-F238E27FC236}">
                    <a16:creationId xmlns:a16="http://schemas.microsoft.com/office/drawing/2014/main" id="{0CC2A684-E319-9D2A-5AFA-69E239160E5C}"/>
                  </a:ext>
                </a:extLst>
              </p:cNvPr>
              <p:cNvSpPr/>
              <p:nvPr/>
            </p:nvSpPr>
            <p:spPr>
              <a:xfrm>
                <a:off x="7853624" y="1130791"/>
                <a:ext cx="2707636" cy="2307258"/>
              </a:xfrm>
              <a:prstGeom prst="roundRect">
                <a:avLst>
                  <a:gd name="adj" fmla="val 6891"/>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sp>
            <p:nvSpPr>
              <p:cNvPr id="99" name="TextBox 98">
                <a:extLst>
                  <a:ext uri="{FF2B5EF4-FFF2-40B4-BE49-F238E27FC236}">
                    <a16:creationId xmlns:a16="http://schemas.microsoft.com/office/drawing/2014/main" id="{D0FFF095-532B-2D77-F2EA-2F8810F1AD67}"/>
                  </a:ext>
                </a:extLst>
              </p:cNvPr>
              <p:cNvSpPr txBox="1"/>
              <p:nvPr/>
            </p:nvSpPr>
            <p:spPr>
              <a:xfrm>
                <a:off x="7714638" y="2555145"/>
                <a:ext cx="2889236" cy="800219"/>
              </a:xfrm>
              <a:prstGeom prst="rect">
                <a:avLst/>
              </a:prstGeom>
              <a:noFill/>
            </p:spPr>
            <p:txBody>
              <a:bodyPr wrap="square">
                <a:spAutoFit/>
              </a:bodyPr>
              <a:lstStyle/>
              <a:p>
                <a:pPr marL="171450" algn="ctr">
                  <a:lnSpc>
                    <a:spcPct val="90000"/>
                  </a:lnSpc>
                  <a:spcAft>
                    <a:spcPts val="900"/>
                  </a:spcAft>
                </a:pPr>
                <a:r>
                  <a:rPr lang="en-CA" sz="2000" b="0" i="0" dirty="0">
                    <a:solidFill>
                      <a:schemeClr val="bg1"/>
                    </a:solidFill>
                    <a:effectLst/>
                    <a:latin typeface="Arial" panose="020B0604020202020204" pitchFamily="34" charset="0"/>
                    <a:ea typeface="Inter" panose="020B0604020202020204" charset="0"/>
                    <a:cs typeface="Arial" panose="020B0604020202020204" pitchFamily="34" charset="0"/>
                  </a:rPr>
                  <a:t>Women in some cultures and faiths, prefer to interact with gender-matching personnel, particularly in a clinical context</a:t>
                </a:r>
                <a:endParaRPr lang="en-CA" sz="2000" dirty="0">
                  <a:solidFill>
                    <a:schemeClr val="bg1"/>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3A523DCA-EEDE-87DB-73F2-7153370714F9}"/>
                  </a:ext>
                </a:extLst>
              </p:cNvPr>
              <p:cNvSpPr txBox="1"/>
              <p:nvPr/>
            </p:nvSpPr>
            <p:spPr>
              <a:xfrm>
                <a:off x="8237131" y="999299"/>
                <a:ext cx="1867136" cy="310854"/>
              </a:xfrm>
              <a:prstGeom prst="rect">
                <a:avLst/>
              </a:prstGeom>
              <a:solidFill>
                <a:schemeClr val="bg1"/>
              </a:solidFill>
            </p:spPr>
            <p:txBody>
              <a:bodyPr wrap="square">
                <a:spAutoFit/>
              </a:bodyPr>
              <a:lstStyle/>
              <a:p>
                <a:pPr marL="11907" algn="ctr">
                  <a:lnSpc>
                    <a:spcPct val="90000"/>
                  </a:lnSpc>
                  <a:spcAft>
                    <a:spcPts val="900"/>
                  </a:spcAft>
                </a:pPr>
                <a:r>
                  <a:rPr lang="en-CA" sz="2700" b="1" dirty="0">
                    <a:solidFill>
                      <a:srgbClr val="145294"/>
                    </a:solidFill>
                    <a:latin typeface="Avenir Next" panose="020B0503020202020204" pitchFamily="34" charset="0"/>
                  </a:rPr>
                  <a:t>Cultural Values</a:t>
                </a:r>
              </a:p>
            </p:txBody>
          </p:sp>
          <p:sp>
            <p:nvSpPr>
              <p:cNvPr id="101" name="TextBox 100">
                <a:extLst>
                  <a:ext uri="{FF2B5EF4-FFF2-40B4-BE49-F238E27FC236}">
                    <a16:creationId xmlns:a16="http://schemas.microsoft.com/office/drawing/2014/main" id="{ABCE59C9-1991-74EA-EF09-FFA1FB89E3DA}"/>
                  </a:ext>
                </a:extLst>
              </p:cNvPr>
              <p:cNvSpPr txBox="1"/>
              <p:nvPr/>
            </p:nvSpPr>
            <p:spPr>
              <a:xfrm>
                <a:off x="7879460" y="1417333"/>
                <a:ext cx="2616445" cy="837879"/>
              </a:xfrm>
              <a:prstGeom prst="rect">
                <a:avLst/>
              </a:prstGeom>
              <a:noFill/>
            </p:spPr>
            <p:txBody>
              <a:bodyPr wrap="square">
                <a:spAutoFit/>
              </a:bodyPr>
              <a:lstStyle/>
              <a:p>
                <a:pPr>
                  <a:lnSpc>
                    <a:spcPts val="1512"/>
                  </a:lnSpc>
                </a:pPr>
                <a:endParaRPr lang="en-CA" sz="2000" dirty="0">
                  <a:latin typeface="Arial" panose="020B0604020202020204" pitchFamily="34" charset="0"/>
                  <a:ea typeface="Inter" panose="020B0604020202020204" charset="0"/>
                  <a:cs typeface="Arial" panose="020B0604020202020204" pitchFamily="34" charset="0"/>
                </a:endParaRPr>
              </a:p>
              <a:p>
                <a:pPr>
                  <a:lnSpc>
                    <a:spcPts val="1512"/>
                  </a:lnSpc>
                </a:pPr>
                <a:r>
                  <a:rPr lang="en-CA" sz="2000" b="0" i="0" dirty="0">
                    <a:effectLst/>
                    <a:latin typeface="Arial" panose="020B0604020202020204" pitchFamily="34" charset="0"/>
                    <a:ea typeface="Inter" panose="020B0604020202020204" charset="0"/>
                    <a:cs typeface="Arial" panose="020B0604020202020204" pitchFamily="34" charset="0"/>
                  </a:rPr>
                  <a:t>The need </a:t>
                </a:r>
                <a:r>
                  <a:rPr lang="en-CA" sz="2000" dirty="0">
                    <a:latin typeface="Arial" panose="020B0604020202020204" pitchFamily="34" charset="0"/>
                    <a:ea typeface="Inter" panose="020B0604020202020204" charset="0"/>
                    <a:cs typeface="Arial" panose="020B0604020202020204" pitchFamily="34" charset="0"/>
                  </a:rPr>
                  <a:t>for </a:t>
                </a:r>
                <a:r>
                  <a:rPr lang="en-CA" sz="2000" b="0" i="0" dirty="0">
                    <a:effectLst/>
                    <a:latin typeface="Arial" panose="020B0604020202020204" pitchFamily="34" charset="0"/>
                    <a:ea typeface="Inter" panose="020B0604020202020204" charset="0"/>
                    <a:cs typeface="Arial" panose="020B0604020202020204" pitchFamily="34" charset="0"/>
                  </a:rPr>
                  <a:t>researchers to understand and address cultural and contextual sensitivities, including religious factors, was emphasized</a:t>
                </a:r>
                <a:endParaRPr lang="en-US" sz="2000" dirty="0">
                  <a:solidFill>
                    <a:srgbClr val="000000"/>
                  </a:solidFill>
                  <a:latin typeface="Arial" panose="020B0604020202020204" pitchFamily="34" charset="0"/>
                  <a:cs typeface="Arial" panose="020B0604020202020204" pitchFamily="34" charset="0"/>
                </a:endParaRPr>
              </a:p>
            </p:txBody>
          </p:sp>
        </p:grpSp>
      </p:grpSp>
      <p:sp>
        <p:nvSpPr>
          <p:cNvPr id="110" name="Rectangle 109">
            <a:extLst>
              <a:ext uri="{FF2B5EF4-FFF2-40B4-BE49-F238E27FC236}">
                <a16:creationId xmlns:a16="http://schemas.microsoft.com/office/drawing/2014/main" id="{C1640274-42D8-5D82-0958-955ED54EE0F6}"/>
              </a:ext>
            </a:extLst>
          </p:cNvPr>
          <p:cNvSpPr/>
          <p:nvPr/>
        </p:nvSpPr>
        <p:spPr>
          <a:xfrm>
            <a:off x="0" y="4265077"/>
            <a:ext cx="18288000" cy="1199294"/>
          </a:xfrm>
          <a:prstGeom prst="rect">
            <a:avLst/>
          </a:prstGeom>
          <a:solidFill>
            <a:srgbClr val="1452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sp>
        <p:nvSpPr>
          <p:cNvPr id="111" name="TextBox 110">
            <a:extLst>
              <a:ext uri="{FF2B5EF4-FFF2-40B4-BE49-F238E27FC236}">
                <a16:creationId xmlns:a16="http://schemas.microsoft.com/office/drawing/2014/main" id="{D88EA635-09D3-B400-91F9-98EACD25764E}"/>
              </a:ext>
            </a:extLst>
          </p:cNvPr>
          <p:cNvSpPr txBox="1"/>
          <p:nvPr/>
        </p:nvSpPr>
        <p:spPr>
          <a:xfrm rot="-10800000" flipV="1">
            <a:off x="1" y="4447829"/>
            <a:ext cx="18287999" cy="877163"/>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ctr"/>
            <a:r>
              <a:rPr lang="en-CA" sz="4800" b="1" dirty="0">
                <a:solidFill>
                  <a:schemeClr val="bg1"/>
                </a:solidFill>
                <a:latin typeface="Avenir Next"/>
              </a:rPr>
              <a:t>SUMMARY OF LEARNINGS</a:t>
            </a:r>
            <a:endParaRPr lang="en-US" sz="165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40858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896"/>
            <a:ext cx="18288000" cy="1754841"/>
            <a:chOff x="0" y="0"/>
            <a:chExt cx="24384000" cy="2339788"/>
          </a:xfrm>
        </p:grpSpPr>
        <p:sp>
          <p:nvSpPr>
            <p:cNvPr id="3" name="Freeform 3"/>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p:cNvGrpSpPr/>
          <p:nvPr/>
        </p:nvGrpSpPr>
        <p:grpSpPr>
          <a:xfrm>
            <a:off x="0" y="9751220"/>
            <a:ext cx="18288000" cy="535780"/>
            <a:chOff x="0" y="0"/>
            <a:chExt cx="24384000" cy="714374"/>
          </a:xfrm>
        </p:grpSpPr>
        <p:sp>
          <p:nvSpPr>
            <p:cNvPr id="5" name="Freeform 5"/>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p:cNvGrpSpPr/>
          <p:nvPr/>
        </p:nvGrpSpPr>
        <p:grpSpPr>
          <a:xfrm>
            <a:off x="583548" y="180852"/>
            <a:ext cx="17120904" cy="1417684"/>
            <a:chOff x="0" y="0"/>
            <a:chExt cx="22827872" cy="1890246"/>
          </a:xfrm>
        </p:grpSpPr>
        <p:sp>
          <p:nvSpPr>
            <p:cNvPr id="7" name="Freeform 7"/>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Awareness and Education</a:t>
            </a:r>
          </a:p>
        </p:txBody>
      </p:sp>
      <p:sp>
        <p:nvSpPr>
          <p:cNvPr id="11" name="TextBox 10">
            <a:extLst>
              <a:ext uri="{FF2B5EF4-FFF2-40B4-BE49-F238E27FC236}">
                <a16:creationId xmlns:a16="http://schemas.microsoft.com/office/drawing/2014/main" id="{729AE52A-7887-FB51-6D8D-C9FA3EB92876}"/>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CA2D63DB-EEB4-8238-37D2-FFC9E7F02EC8}"/>
              </a:ext>
            </a:extLst>
          </p:cNvPr>
          <p:cNvSpPr txBox="1"/>
          <p:nvPr/>
        </p:nvSpPr>
        <p:spPr>
          <a:xfrm>
            <a:off x="1447800" y="2415295"/>
            <a:ext cx="15849600" cy="5098832"/>
          </a:xfrm>
          <a:prstGeom prst="rect">
            <a:avLst/>
          </a:prstGeom>
          <a:noFill/>
        </p:spPr>
        <p:txBody>
          <a:bodyPr wrap="square">
            <a:spAutoFit/>
          </a:bodyPr>
          <a:lstStyle/>
          <a:p>
            <a:pPr marL="457200" indent="-457200">
              <a:lnSpc>
                <a:spcPts val="3150"/>
              </a:lnSpc>
              <a:buFont typeface="Arial" panose="020B0604020202020204" pitchFamily="34" charset="0"/>
              <a:buChar char="•"/>
            </a:pPr>
            <a:r>
              <a:rPr lang="en-US" sz="3200" dirty="0">
                <a:latin typeface="+mj-lt"/>
                <a:ea typeface="Inter"/>
                <a:cs typeface="Arial" panose="020B0604020202020204" pitchFamily="34" charset="0"/>
                <a:sym typeface="Inter"/>
              </a:rPr>
              <a:t>For </a:t>
            </a:r>
            <a:r>
              <a:rPr lang="en-CA" sz="3200" dirty="0">
                <a:latin typeface="+mj-lt"/>
                <a:ea typeface="Inter" panose="020B0604020202020204" charset="0"/>
                <a:cs typeface="Arial" panose="020B0604020202020204" pitchFamily="34" charset="0"/>
              </a:rPr>
              <a:t>a lot of new immigrants, even finding a suitable health care provider is a challenge. </a:t>
            </a:r>
          </a:p>
          <a:p>
            <a:pPr marL="457200" indent="-457200">
              <a:lnSpc>
                <a:spcPts val="3150"/>
              </a:lnSpc>
              <a:buFont typeface="Arial" panose="020B0604020202020204" pitchFamily="34" charset="0"/>
              <a:buChar char="•"/>
            </a:pPr>
            <a:endParaRPr lang="en-CA" sz="3200" dirty="0">
              <a:latin typeface="+mj-lt"/>
              <a:ea typeface="Inter" panose="020B0604020202020204" charset="0"/>
              <a:cs typeface="Arial" panose="020B0604020202020204" pitchFamily="34" charset="0"/>
            </a:endParaRPr>
          </a:p>
          <a:p>
            <a:pPr marL="457200" indent="-457200">
              <a:lnSpc>
                <a:spcPts val="3150"/>
              </a:lnSpc>
              <a:buFont typeface="Arial" panose="020B0604020202020204" pitchFamily="34" charset="0"/>
              <a:buChar char="•"/>
            </a:pPr>
            <a:r>
              <a:rPr lang="en-CA" sz="3200" dirty="0">
                <a:latin typeface="+mj-lt"/>
                <a:ea typeface="Inter" panose="020B0604020202020204" charset="0"/>
                <a:cs typeface="Arial" panose="020B0604020202020204" pitchFamily="34" charset="0"/>
              </a:rPr>
              <a:t>Navigating the health care system can be harrowing!</a:t>
            </a:r>
          </a:p>
          <a:p>
            <a:pPr marL="457200" indent="-457200">
              <a:lnSpc>
                <a:spcPts val="3150"/>
              </a:lnSpc>
              <a:buFont typeface="Arial" panose="020B0604020202020204" pitchFamily="34" charset="0"/>
              <a:buChar char="•"/>
            </a:pPr>
            <a:endParaRPr lang="en-CA" sz="3200" dirty="0">
              <a:latin typeface="+mj-lt"/>
              <a:ea typeface="Inter" panose="020B0604020202020204" charset="0"/>
              <a:cs typeface="Arial" panose="020B0604020202020204" pitchFamily="34" charset="0"/>
            </a:endParaRPr>
          </a:p>
          <a:p>
            <a:pPr marL="457200" indent="-457200">
              <a:lnSpc>
                <a:spcPts val="3150"/>
              </a:lnSpc>
              <a:buFont typeface="Arial" panose="020B0604020202020204" pitchFamily="34" charset="0"/>
              <a:buChar char="•"/>
            </a:pPr>
            <a:r>
              <a:rPr lang="en-CA" sz="3200" dirty="0">
                <a:latin typeface="+mj-lt"/>
                <a:ea typeface="Inter" panose="020B0604020202020204" charset="0"/>
                <a:cs typeface="Arial" panose="020B0604020202020204" pitchFamily="34" charset="0"/>
              </a:rPr>
              <a:t>Refugees and asylum seekers may not have proper health care coverage, making them ineligible to participate in a clinical trial. </a:t>
            </a:r>
          </a:p>
          <a:p>
            <a:pPr marL="457200" indent="-457200">
              <a:lnSpc>
                <a:spcPts val="3150"/>
              </a:lnSpc>
              <a:buFont typeface="Arial" panose="020B0604020202020204" pitchFamily="34" charset="0"/>
              <a:buChar char="•"/>
            </a:pPr>
            <a:endParaRPr lang="en-CA" sz="3200" dirty="0">
              <a:latin typeface="+mj-lt"/>
              <a:ea typeface="Inter" panose="020B0604020202020204" charset="0"/>
              <a:cs typeface="Arial" panose="020B0604020202020204" pitchFamily="34" charset="0"/>
            </a:endParaRPr>
          </a:p>
          <a:p>
            <a:pPr marL="457200" indent="-457200">
              <a:lnSpc>
                <a:spcPts val="3150"/>
              </a:lnSpc>
              <a:buFont typeface="Arial" panose="020B0604020202020204" pitchFamily="34" charset="0"/>
              <a:buChar char="•"/>
            </a:pPr>
            <a:r>
              <a:rPr lang="en-CA" sz="3200" dirty="0">
                <a:latin typeface="+mj-lt"/>
                <a:ea typeface="Inter" panose="020B0604020202020204" charset="0"/>
                <a:cs typeface="Arial" panose="020B0604020202020204" pitchFamily="34" charset="0"/>
              </a:rPr>
              <a:t>Many do not trust online websites, and prefer in-person, F2F interactions, when learning about clinical research. </a:t>
            </a:r>
          </a:p>
          <a:p>
            <a:pPr marL="457200" indent="-457200">
              <a:lnSpc>
                <a:spcPts val="3150"/>
              </a:lnSpc>
              <a:buFont typeface="Arial" panose="020B0604020202020204" pitchFamily="34" charset="0"/>
              <a:buChar char="•"/>
            </a:pPr>
            <a:endParaRPr lang="en-CA" sz="3200" dirty="0">
              <a:latin typeface="+mj-lt"/>
              <a:ea typeface="Inter" panose="020B0604020202020204" charset="0"/>
              <a:cs typeface="Arial" panose="020B0604020202020204" pitchFamily="34" charset="0"/>
            </a:endParaRPr>
          </a:p>
          <a:p>
            <a:pPr marL="457200" indent="-457200">
              <a:lnSpc>
                <a:spcPts val="3150"/>
              </a:lnSpc>
              <a:buFont typeface="Arial" panose="020B0604020202020204" pitchFamily="34" charset="0"/>
              <a:buChar char="•"/>
            </a:pPr>
            <a:r>
              <a:rPr lang="en-CA" sz="3200" dirty="0">
                <a:latin typeface="+mj-lt"/>
                <a:ea typeface="Inter" panose="020B0604020202020204" charset="0"/>
                <a:cs typeface="Arial" panose="020B0604020202020204" pitchFamily="34" charset="0"/>
              </a:rPr>
              <a:t>Many attendees stated a preference to have group sessions to promote education</a:t>
            </a:r>
          </a:p>
          <a:p>
            <a:pPr marL="457200" indent="-457200">
              <a:buFont typeface="Arial" panose="020B0604020202020204" pitchFamily="34" charset="0"/>
              <a:buChar char="•"/>
            </a:pPr>
            <a:r>
              <a:rPr lang="en-CA" sz="3200" dirty="0">
                <a:latin typeface="+mj-lt"/>
                <a:ea typeface="Inter" panose="020B0604020202020204" charset="0"/>
                <a:cs typeface="Arial" panose="020B0604020202020204" pitchFamily="34" charset="0"/>
              </a:rPr>
              <a:t>and awareness regarding clinical trials, especially in a community setting. </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CB5C-3D7C-3850-0D68-ABB069B32D8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EAC167-E07C-59C4-BC0B-80E0C0394669}"/>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A8AC4B4E-CD47-8088-9445-219CF920564C}"/>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CBB3E2DF-21BA-2383-7CA9-CCEB94BB2D00}"/>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DB272C84-3DE0-2B82-108E-643478397A28}"/>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02F56531-A3DD-2573-7C29-FAD1F934CE6C}"/>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70B2E8B8-27A9-403A-5B38-541B5E724DBF}"/>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5E0CF652-C679-7EF3-691A-BE65C618EE13}"/>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Trust</a:t>
            </a:r>
          </a:p>
        </p:txBody>
      </p:sp>
      <p:sp>
        <p:nvSpPr>
          <p:cNvPr id="11" name="TextBox 10">
            <a:extLst>
              <a:ext uri="{FF2B5EF4-FFF2-40B4-BE49-F238E27FC236}">
                <a16:creationId xmlns:a16="http://schemas.microsoft.com/office/drawing/2014/main" id="{F237BEF7-B9C1-5F1D-DF13-9789CCD25537}"/>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318B67A7-0A3D-B292-8783-CAB59A8FD4EF}"/>
              </a:ext>
            </a:extLst>
          </p:cNvPr>
          <p:cNvSpPr txBox="1"/>
          <p:nvPr/>
        </p:nvSpPr>
        <p:spPr>
          <a:xfrm>
            <a:off x="748999" y="2552700"/>
            <a:ext cx="15849600" cy="4524315"/>
          </a:xfrm>
          <a:prstGeom prst="rect">
            <a:avLst/>
          </a:prstGeom>
          <a:noFill/>
        </p:spPr>
        <p:txBody>
          <a:bodyPr wrap="square">
            <a:spAutoFit/>
          </a:bodyPr>
          <a:lstStyle/>
          <a:p>
            <a:pPr marL="457200" indent="-457200" algn="just">
              <a:buFont typeface="Arial" panose="020B0604020202020204" pitchFamily="34" charset="0"/>
              <a:buChar char="•"/>
            </a:pPr>
            <a:r>
              <a:rPr lang="en-US" sz="3200" b="0" i="0" dirty="0">
                <a:effectLst/>
                <a:ea typeface="Inter" panose="020B0604020202020204" charset="0"/>
                <a:cs typeface="Arial" panose="020B0604020202020204" pitchFamily="34" charset="0"/>
              </a:rPr>
              <a:t>Misconceptions stem from varying experiences in their home countries, where individuals feel they were treated as "guinea pigs" for testing new drugs.</a:t>
            </a:r>
          </a:p>
          <a:p>
            <a:pPr algn="just"/>
            <a:endParaRPr lang="en-US" sz="3200" b="0" i="0" dirty="0">
              <a:effectLst/>
              <a:ea typeface="Inter" panose="020B0604020202020204" charset="0"/>
              <a:cs typeface="Arial" panose="020B0604020202020204" pitchFamily="34" charset="0"/>
            </a:endParaRPr>
          </a:p>
          <a:p>
            <a:pPr marL="457200" indent="-457200" algn="just">
              <a:buFont typeface="Arial" panose="020B0604020202020204" pitchFamily="34" charset="0"/>
              <a:buChar char="•"/>
            </a:pPr>
            <a:r>
              <a:rPr lang="en-US" sz="3200" b="0" i="0" dirty="0">
                <a:effectLst/>
                <a:ea typeface="Inter" panose="020B0604020202020204" charset="0"/>
                <a:cs typeface="Arial" panose="020B0604020202020204" pitchFamily="34" charset="0"/>
              </a:rPr>
              <a:t>In some nations, where healthcare is privatized, citizens must pay for health services. </a:t>
            </a:r>
            <a:r>
              <a:rPr lang="en-US" sz="3200" dirty="0">
                <a:ea typeface="Inter" panose="020B0604020202020204" charset="0"/>
                <a:cs typeface="Arial" panose="020B0604020202020204" pitchFamily="34" charset="0"/>
              </a:rPr>
              <a:t>T</a:t>
            </a:r>
            <a:r>
              <a:rPr lang="en-US" sz="3200" b="0" i="0" dirty="0">
                <a:effectLst/>
                <a:ea typeface="Inter" panose="020B0604020202020204" charset="0"/>
                <a:cs typeface="Arial" panose="020B0604020202020204" pitchFamily="34" charset="0"/>
              </a:rPr>
              <a:t>here’s a real concern that doctors, motivated by financial gain, might actively encourage patients to participate in clinical trials.  </a:t>
            </a:r>
          </a:p>
          <a:p>
            <a:pPr algn="just"/>
            <a:endParaRPr lang="en-US" sz="3200" b="0" i="0" dirty="0">
              <a:effectLst/>
              <a:ea typeface="Inter" panose="020B0604020202020204" charset="0"/>
              <a:cs typeface="Arial" panose="020B0604020202020204" pitchFamily="34" charset="0"/>
            </a:endParaRPr>
          </a:p>
          <a:p>
            <a:pPr marL="457200" indent="-457200" algn="just">
              <a:buFont typeface="Arial" panose="020B0604020202020204" pitchFamily="34" charset="0"/>
              <a:buChar char="•"/>
            </a:pPr>
            <a:r>
              <a:rPr lang="en-US" sz="3200" b="0" i="0" dirty="0">
                <a:effectLst/>
                <a:ea typeface="Inter" panose="020B0604020202020204" charset="0"/>
                <a:cs typeface="Arial" panose="020B0604020202020204" pitchFamily="34" charset="0"/>
              </a:rPr>
              <a:t>Depending on an individual's status in Canada, the level of trust concerning the sharing of personal information may be particularly heightened, adding an extra layer of stress.</a:t>
            </a:r>
            <a:endParaRPr lang="en-CA" sz="3200" dirty="0">
              <a:ea typeface="Inter" panose="020B0604020202020204" charset="0"/>
              <a:cs typeface="Arial" panose="020B0604020202020204" pitchFamily="34" charset="0"/>
            </a:endParaRPr>
          </a:p>
        </p:txBody>
      </p:sp>
    </p:spTree>
    <p:extLst>
      <p:ext uri="{BB962C8B-B14F-4D97-AF65-F5344CB8AC3E}">
        <p14:creationId xmlns:p14="http://schemas.microsoft.com/office/powerpoint/2010/main" val="36559773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97DBC-30FA-CF31-B497-28CD08CCD72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F5D01D-8037-D561-B345-9D9EFE97312B}"/>
              </a:ext>
            </a:extLst>
          </p:cNvPr>
          <p:cNvGrpSpPr/>
          <p:nvPr/>
        </p:nvGrpSpPr>
        <p:grpSpPr>
          <a:xfrm>
            <a:off x="0" y="5896"/>
            <a:ext cx="18288000" cy="1754841"/>
            <a:chOff x="0" y="0"/>
            <a:chExt cx="24384000" cy="2339788"/>
          </a:xfrm>
        </p:grpSpPr>
        <p:sp>
          <p:nvSpPr>
            <p:cNvPr id="3" name="Freeform 3">
              <a:extLst>
                <a:ext uri="{FF2B5EF4-FFF2-40B4-BE49-F238E27FC236}">
                  <a16:creationId xmlns:a16="http://schemas.microsoft.com/office/drawing/2014/main" id="{98913BFC-7716-439E-14C1-841EA5BEB8FA}"/>
                </a:ext>
              </a:extLst>
            </p:cNvPr>
            <p:cNvSpPr/>
            <p:nvPr/>
          </p:nvSpPr>
          <p:spPr>
            <a:xfrm>
              <a:off x="0" y="0"/>
              <a:ext cx="24384000" cy="2339848"/>
            </a:xfrm>
            <a:custGeom>
              <a:avLst/>
              <a:gdLst/>
              <a:ahLst/>
              <a:cxnLst/>
              <a:rect l="l" t="t" r="r" b="b"/>
              <a:pathLst>
                <a:path w="24384000" h="2339848">
                  <a:moveTo>
                    <a:pt x="0" y="0"/>
                  </a:moveTo>
                  <a:lnTo>
                    <a:pt x="24384000" y="0"/>
                  </a:lnTo>
                  <a:lnTo>
                    <a:pt x="24384000" y="2339848"/>
                  </a:lnTo>
                  <a:lnTo>
                    <a:pt x="0" y="2339848"/>
                  </a:lnTo>
                  <a:close/>
                </a:path>
              </a:pathLst>
            </a:custGeom>
            <a:solidFill>
              <a:srgbClr val="145294"/>
            </a:solidFill>
          </p:spPr>
          <p:txBody>
            <a:bodyPr/>
            <a:lstStyle/>
            <a:p>
              <a:endParaRPr lang="en-CA"/>
            </a:p>
          </p:txBody>
        </p:sp>
      </p:grpSp>
      <p:grpSp>
        <p:nvGrpSpPr>
          <p:cNvPr id="4" name="Group 4">
            <a:extLst>
              <a:ext uri="{FF2B5EF4-FFF2-40B4-BE49-F238E27FC236}">
                <a16:creationId xmlns:a16="http://schemas.microsoft.com/office/drawing/2014/main" id="{F47B5A83-A82A-532A-EEED-B2CAB5026BDF}"/>
              </a:ext>
            </a:extLst>
          </p:cNvPr>
          <p:cNvGrpSpPr/>
          <p:nvPr/>
        </p:nvGrpSpPr>
        <p:grpSpPr>
          <a:xfrm>
            <a:off x="0" y="9751220"/>
            <a:ext cx="18288000" cy="535780"/>
            <a:chOff x="0" y="0"/>
            <a:chExt cx="24384000" cy="714374"/>
          </a:xfrm>
        </p:grpSpPr>
        <p:sp>
          <p:nvSpPr>
            <p:cNvPr id="5" name="Freeform 5">
              <a:extLst>
                <a:ext uri="{FF2B5EF4-FFF2-40B4-BE49-F238E27FC236}">
                  <a16:creationId xmlns:a16="http://schemas.microsoft.com/office/drawing/2014/main" id="{3B7B96E0-6935-312C-763A-447E6D1C030D}"/>
                </a:ext>
              </a:extLst>
            </p:cNvPr>
            <p:cNvSpPr/>
            <p:nvPr/>
          </p:nvSpPr>
          <p:spPr>
            <a:xfrm>
              <a:off x="0" y="0"/>
              <a:ext cx="24384000" cy="714375"/>
            </a:xfrm>
            <a:custGeom>
              <a:avLst/>
              <a:gdLst/>
              <a:ahLst/>
              <a:cxnLst/>
              <a:rect l="l" t="t" r="r" b="b"/>
              <a:pathLst>
                <a:path w="24384000" h="714375">
                  <a:moveTo>
                    <a:pt x="0" y="0"/>
                  </a:moveTo>
                  <a:lnTo>
                    <a:pt x="24384000" y="0"/>
                  </a:lnTo>
                  <a:lnTo>
                    <a:pt x="24384000" y="714375"/>
                  </a:lnTo>
                  <a:lnTo>
                    <a:pt x="0" y="714375"/>
                  </a:lnTo>
                  <a:close/>
                </a:path>
              </a:pathLst>
            </a:custGeom>
            <a:solidFill>
              <a:srgbClr val="BFBFBF"/>
            </a:solidFill>
          </p:spPr>
          <p:txBody>
            <a:bodyPr/>
            <a:lstStyle/>
            <a:p>
              <a:endParaRPr lang="en-CA"/>
            </a:p>
          </p:txBody>
        </p:sp>
      </p:grpSp>
      <p:grpSp>
        <p:nvGrpSpPr>
          <p:cNvPr id="6" name="Group 6">
            <a:extLst>
              <a:ext uri="{FF2B5EF4-FFF2-40B4-BE49-F238E27FC236}">
                <a16:creationId xmlns:a16="http://schemas.microsoft.com/office/drawing/2014/main" id="{A4B4F2D5-260B-62B2-CA76-43EEC3A1F075}"/>
              </a:ext>
            </a:extLst>
          </p:cNvPr>
          <p:cNvGrpSpPr/>
          <p:nvPr/>
        </p:nvGrpSpPr>
        <p:grpSpPr>
          <a:xfrm>
            <a:off x="583548" y="180852"/>
            <a:ext cx="17120904" cy="1417684"/>
            <a:chOff x="0" y="0"/>
            <a:chExt cx="22827872" cy="1890246"/>
          </a:xfrm>
        </p:grpSpPr>
        <p:sp>
          <p:nvSpPr>
            <p:cNvPr id="7" name="Freeform 7">
              <a:extLst>
                <a:ext uri="{FF2B5EF4-FFF2-40B4-BE49-F238E27FC236}">
                  <a16:creationId xmlns:a16="http://schemas.microsoft.com/office/drawing/2014/main" id="{95F1864A-4B9E-3F28-13F7-9BC9B2060CE2}"/>
                </a:ext>
              </a:extLst>
            </p:cNvPr>
            <p:cNvSpPr/>
            <p:nvPr/>
          </p:nvSpPr>
          <p:spPr>
            <a:xfrm>
              <a:off x="0" y="0"/>
              <a:ext cx="22827869" cy="1890268"/>
            </a:xfrm>
            <a:custGeom>
              <a:avLst/>
              <a:gdLst/>
              <a:ahLst/>
              <a:cxnLst/>
              <a:rect l="l" t="t" r="r" b="b"/>
              <a:pathLst>
                <a:path w="22827869" h="1890268">
                  <a:moveTo>
                    <a:pt x="31750" y="0"/>
                  </a:moveTo>
                  <a:lnTo>
                    <a:pt x="22796119" y="0"/>
                  </a:lnTo>
                  <a:cubicBezTo>
                    <a:pt x="22813645" y="0"/>
                    <a:pt x="22827869" y="14224"/>
                    <a:pt x="22827869" y="31750"/>
                  </a:cubicBezTo>
                  <a:lnTo>
                    <a:pt x="22827869" y="1858518"/>
                  </a:lnTo>
                  <a:cubicBezTo>
                    <a:pt x="22827869" y="1876044"/>
                    <a:pt x="22813645" y="1890268"/>
                    <a:pt x="22796119" y="1890268"/>
                  </a:cubicBezTo>
                  <a:lnTo>
                    <a:pt x="31750" y="1890268"/>
                  </a:lnTo>
                  <a:cubicBezTo>
                    <a:pt x="14224" y="1890268"/>
                    <a:pt x="0" y="1876044"/>
                    <a:pt x="0" y="1858518"/>
                  </a:cubicBezTo>
                  <a:lnTo>
                    <a:pt x="0" y="31750"/>
                  </a:lnTo>
                  <a:cubicBezTo>
                    <a:pt x="0" y="14224"/>
                    <a:pt x="14224" y="0"/>
                    <a:pt x="31750" y="0"/>
                  </a:cubicBezTo>
                  <a:moveTo>
                    <a:pt x="31750" y="63500"/>
                  </a:moveTo>
                  <a:lnTo>
                    <a:pt x="31750" y="31750"/>
                  </a:lnTo>
                  <a:lnTo>
                    <a:pt x="63500" y="31750"/>
                  </a:lnTo>
                  <a:lnTo>
                    <a:pt x="63500" y="1858518"/>
                  </a:lnTo>
                  <a:lnTo>
                    <a:pt x="31750" y="1858518"/>
                  </a:lnTo>
                  <a:lnTo>
                    <a:pt x="31750" y="1826768"/>
                  </a:lnTo>
                  <a:lnTo>
                    <a:pt x="22796119" y="1826768"/>
                  </a:lnTo>
                  <a:lnTo>
                    <a:pt x="22796119" y="1858518"/>
                  </a:lnTo>
                  <a:lnTo>
                    <a:pt x="22764369" y="1858518"/>
                  </a:lnTo>
                  <a:lnTo>
                    <a:pt x="22764369" y="31750"/>
                  </a:lnTo>
                  <a:lnTo>
                    <a:pt x="22796119" y="31750"/>
                  </a:lnTo>
                  <a:lnTo>
                    <a:pt x="22796119" y="63500"/>
                  </a:lnTo>
                  <a:lnTo>
                    <a:pt x="31750" y="63500"/>
                  </a:lnTo>
                  <a:close/>
                </a:path>
              </a:pathLst>
            </a:custGeom>
            <a:solidFill>
              <a:srgbClr val="FFFFFF"/>
            </a:solidFill>
          </p:spPr>
          <p:txBody>
            <a:bodyPr/>
            <a:lstStyle/>
            <a:p>
              <a:endParaRPr lang="en-CA"/>
            </a:p>
          </p:txBody>
        </p:sp>
      </p:grpSp>
      <p:sp>
        <p:nvSpPr>
          <p:cNvPr id="8" name="TextBox 8">
            <a:extLst>
              <a:ext uri="{FF2B5EF4-FFF2-40B4-BE49-F238E27FC236}">
                <a16:creationId xmlns:a16="http://schemas.microsoft.com/office/drawing/2014/main" id="{27DFF43A-FC95-949A-DA52-49822ED036EF}"/>
              </a:ext>
            </a:extLst>
          </p:cNvPr>
          <p:cNvSpPr txBox="1"/>
          <p:nvPr/>
        </p:nvSpPr>
        <p:spPr>
          <a:xfrm>
            <a:off x="228600" y="556277"/>
            <a:ext cx="16890399" cy="666849"/>
          </a:xfrm>
          <a:prstGeom prst="rect">
            <a:avLst/>
          </a:prstGeom>
        </p:spPr>
        <p:txBody>
          <a:bodyPr lIns="0" tIns="0" rIns="0" bIns="0" rtlCol="0" anchor="t">
            <a:spAutoFit/>
          </a:bodyPr>
          <a:lstStyle/>
          <a:p>
            <a:pPr algn="ctr">
              <a:lnSpc>
                <a:spcPts val="5184"/>
              </a:lnSpc>
            </a:pPr>
            <a:r>
              <a:rPr lang="en-US" sz="4800" dirty="0">
                <a:solidFill>
                  <a:srgbClr val="FFFFFF"/>
                </a:solidFill>
                <a:latin typeface="Arimo"/>
                <a:ea typeface="Arimo"/>
                <a:cs typeface="Arimo"/>
                <a:sym typeface="Arimo"/>
              </a:rPr>
              <a:t>Cultural Sensitivity and Competence</a:t>
            </a:r>
          </a:p>
        </p:txBody>
      </p:sp>
      <p:sp>
        <p:nvSpPr>
          <p:cNvPr id="11" name="TextBox 10">
            <a:extLst>
              <a:ext uri="{FF2B5EF4-FFF2-40B4-BE49-F238E27FC236}">
                <a16:creationId xmlns:a16="http://schemas.microsoft.com/office/drawing/2014/main" id="{83BBB187-BD03-1CB2-F8AD-4C0EE48EB74D}"/>
              </a:ext>
            </a:extLst>
          </p:cNvPr>
          <p:cNvSpPr txBox="1"/>
          <p:nvPr/>
        </p:nvSpPr>
        <p:spPr>
          <a:xfrm>
            <a:off x="2362200" y="2933700"/>
            <a:ext cx="184731" cy="369332"/>
          </a:xfrm>
          <a:prstGeom prst="rect">
            <a:avLst/>
          </a:prstGeom>
          <a:noFill/>
        </p:spPr>
        <p:txBody>
          <a:bodyPr wrap="none" rtlCol="0">
            <a:spAutoFit/>
          </a:bodyPr>
          <a:lstStyle/>
          <a:p>
            <a:endParaRPr lang="en-CA" dirty="0"/>
          </a:p>
        </p:txBody>
      </p:sp>
      <p:sp>
        <p:nvSpPr>
          <p:cNvPr id="13" name="TextBox 12">
            <a:extLst>
              <a:ext uri="{FF2B5EF4-FFF2-40B4-BE49-F238E27FC236}">
                <a16:creationId xmlns:a16="http://schemas.microsoft.com/office/drawing/2014/main" id="{5A5C5026-1D50-E499-FB16-73EE43631AF7}"/>
              </a:ext>
            </a:extLst>
          </p:cNvPr>
          <p:cNvSpPr txBox="1"/>
          <p:nvPr/>
        </p:nvSpPr>
        <p:spPr>
          <a:xfrm>
            <a:off x="595172" y="2016516"/>
            <a:ext cx="15849600" cy="7478970"/>
          </a:xfrm>
          <a:prstGeom prst="rect">
            <a:avLst/>
          </a:prstGeom>
          <a:noFill/>
        </p:spPr>
        <p:txBody>
          <a:bodyPr wrap="square">
            <a:spAutoFit/>
          </a:bodyPr>
          <a:lstStyle/>
          <a:p>
            <a:pPr marL="457200" indent="-457200">
              <a:buFont typeface="Arial" panose="020B0604020202020204" pitchFamily="34" charset="0"/>
              <a:buChar char="•"/>
            </a:pPr>
            <a:r>
              <a:rPr lang="en-CA" sz="3200" b="0" i="0" dirty="0">
                <a:effectLst/>
                <a:ea typeface="Inter" panose="020B0604020202020204" charset="0"/>
                <a:cs typeface="Arial" panose="020B0604020202020204" pitchFamily="34" charset="0"/>
              </a:rPr>
              <a:t>The need </a:t>
            </a:r>
            <a:r>
              <a:rPr lang="en-CA" sz="3200" dirty="0">
                <a:ea typeface="Inter" panose="020B0604020202020204" charset="0"/>
                <a:cs typeface="Arial" panose="020B0604020202020204" pitchFamily="34" charset="0"/>
              </a:rPr>
              <a:t>for </a:t>
            </a:r>
            <a:r>
              <a:rPr lang="en-CA" sz="3200" b="0" i="0" dirty="0">
                <a:effectLst/>
                <a:ea typeface="Inter" panose="020B0604020202020204" charset="0"/>
                <a:cs typeface="Arial" panose="020B0604020202020204" pitchFamily="34" charset="0"/>
              </a:rPr>
              <a:t>researchers to understand and address cultural and contextual sensitivities, including religious factors, was emphasized. </a:t>
            </a:r>
          </a:p>
          <a:p>
            <a:endParaRPr lang="en-CA" sz="3200" dirty="0">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b="0" i="0" dirty="0">
                <a:effectLst/>
                <a:ea typeface="Inter" panose="020B0604020202020204" charset="0"/>
                <a:cs typeface="Arial" panose="020B0604020202020204" pitchFamily="34" charset="0"/>
              </a:rPr>
              <a:t>Women in some cultures and faiths, prefer to interact with gender-matching personnel, particularly in a clinical context. </a:t>
            </a:r>
          </a:p>
          <a:p>
            <a:endParaRPr lang="en-CA" sz="3200" b="0" i="0" dirty="0">
              <a:effectLst/>
              <a:ea typeface="Inter" panose="020B0604020202020204" charset="0"/>
              <a:cs typeface="Arial" panose="020B0604020202020204" pitchFamily="34" charset="0"/>
            </a:endParaRPr>
          </a:p>
          <a:p>
            <a:pPr marL="457200" indent="-457200">
              <a:buFont typeface="Arial" panose="020B0604020202020204" pitchFamily="34" charset="0"/>
              <a:buChar char="•"/>
            </a:pPr>
            <a:r>
              <a:rPr lang="en-CA" sz="3200" dirty="0">
                <a:ea typeface="Inter" panose="020B0604020202020204" charset="0"/>
                <a:cs typeface="Arial" panose="020B0604020202020204" pitchFamily="34" charset="0"/>
              </a:rPr>
              <a:t>In some cultures, decisions are made as a family, not as an individual. </a:t>
            </a:r>
          </a:p>
          <a:p>
            <a:endParaRPr lang="en-US" sz="3200" dirty="0">
              <a:ea typeface="Inter" panose="020B0604020202020204" charset="0"/>
              <a:cs typeface="Arial" panose="020B0604020202020204" pitchFamily="34" charset="0"/>
            </a:endParaRPr>
          </a:p>
          <a:p>
            <a:pPr marL="457200" indent="-457200">
              <a:buFont typeface="Arial" panose="020B0604020202020204" pitchFamily="34" charset="0"/>
              <a:buChar char="•"/>
            </a:pPr>
            <a:r>
              <a:rPr lang="en-US" sz="3200" b="0" i="0" dirty="0">
                <a:effectLst/>
                <a:ea typeface="Inter" panose="020B0604020202020204" charset="0"/>
                <a:cs typeface="Arial" panose="020B0604020202020204" pitchFamily="34" charset="0"/>
              </a:rPr>
              <a:t>Immigrants often undergo traumatic experiences that influence their thoughts and perceptions, potentially impacting how they view medical research and, consequently, shaping their perceptions of clinical trials.</a:t>
            </a:r>
          </a:p>
          <a:p>
            <a:endParaRPr lang="en-US" sz="3200" dirty="0">
              <a:ea typeface="Inter" panose="020B0604020202020204" charset="0"/>
              <a:cs typeface="Arial" panose="020B0604020202020204" pitchFamily="34" charset="0"/>
            </a:endParaRPr>
          </a:p>
          <a:p>
            <a:pPr marL="457200" indent="-457200">
              <a:buFont typeface="Arial" panose="020B0604020202020204" pitchFamily="34" charset="0"/>
              <a:buChar char="•"/>
            </a:pPr>
            <a:r>
              <a:rPr lang="en-US" sz="3200" b="0" i="0" dirty="0">
                <a:effectLst/>
                <a:ea typeface="Inter" panose="020B0604020202020204" charset="0"/>
                <a:cs typeface="Arial" panose="020B0604020202020204" pitchFamily="34" charset="0"/>
              </a:rPr>
              <a:t>Through </a:t>
            </a:r>
            <a:r>
              <a:rPr lang="en-CA" sz="3200" b="0" i="0" dirty="0">
                <a:effectLst/>
                <a:ea typeface="Inter" panose="020B0604020202020204" charset="0"/>
                <a:cs typeface="Arial" panose="020B0604020202020204" pitchFamily="34" charset="0"/>
              </a:rPr>
              <a:t>awareness and knowledge, researchers would be better equipped to understand and identify barriers faced by communities, with the ability to address them to increase involvement.</a:t>
            </a:r>
            <a:endParaRPr lang="en-CA" sz="3200" dirty="0">
              <a:ea typeface="Inter" panose="020B0604020202020204" charset="0"/>
              <a:cs typeface="Arial" panose="020B0604020202020204" pitchFamily="34" charset="0"/>
            </a:endParaRPr>
          </a:p>
        </p:txBody>
      </p:sp>
    </p:spTree>
    <p:extLst>
      <p:ext uri="{BB962C8B-B14F-4D97-AF65-F5344CB8AC3E}">
        <p14:creationId xmlns:p14="http://schemas.microsoft.com/office/powerpoint/2010/main" val="236716972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TotalTime>
  <Words>1852</Words>
  <Application>Microsoft Office PowerPoint</Application>
  <PresentationFormat>Custom</PresentationFormat>
  <Paragraphs>143</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Arimo</vt:lpstr>
      <vt:lpstr>Calibri</vt:lpstr>
      <vt:lpstr>Inter</vt:lpstr>
      <vt:lpstr>Aptos</vt:lpstr>
      <vt:lpstr>Avenir Next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N2 Slide Deck Template.pptx</dc:title>
  <dc:creator>Fazan Khan</dc:creator>
  <cp:lastModifiedBy>Munaza Jamil</cp:lastModifiedBy>
  <cp:revision>2</cp:revision>
  <dcterms:created xsi:type="dcterms:W3CDTF">2006-08-16T00:00:00Z</dcterms:created>
  <dcterms:modified xsi:type="dcterms:W3CDTF">2024-10-29T14:51:01Z</dcterms:modified>
  <dc:identifier>DAGU4Vdm16Y</dc:identifier>
</cp:coreProperties>
</file>