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5898" r:id="rId3"/>
    <p:sldId id="352" r:id="rId4"/>
    <p:sldId id="2526" r:id="rId5"/>
    <p:sldId id="318" r:id="rId6"/>
    <p:sldId id="2530" r:id="rId7"/>
    <p:sldId id="5897" r:id="rId8"/>
    <p:sldId id="2498" r:id="rId9"/>
    <p:sldId id="5908" r:id="rId10"/>
    <p:sldId id="5899" r:id="rId11"/>
    <p:sldId id="5900" r:id="rId12"/>
    <p:sldId id="5903" r:id="rId13"/>
    <p:sldId id="5902" r:id="rId14"/>
    <p:sldId id="5905" r:id="rId15"/>
    <p:sldId id="5907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672B-28A2-4FCA-B465-2F84658802D0}" type="datetimeFigureOut">
              <a:rPr lang="en-CA" smtClean="0"/>
              <a:t>2024-11-05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78A31-1AE2-484F-996D-629BF41DA1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2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E3C04-C5E3-9547-BDD5-64858B61B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16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ED7B-23BE-4B5B-8694-05AA3D93A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AFB0B-9A7C-43AC-82F6-6DE6C5779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0E47B-1028-4EAA-AF8B-D81D63FF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C143-DAFC-4293-9F51-3E92AF87522E}" type="datetimeFigureOut">
              <a:rPr lang="en-CA" smtClean="0"/>
              <a:t>2024-11-05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95548-2B09-4183-A3CD-DF46AC10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9DFF-2186-4611-B682-07216DF0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2A29-C6DC-43FD-B4F4-235277A54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62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CE5F-014C-4190-B245-8FFBF32D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38074-8788-4B69-946B-F9B98063E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A7136-C605-4AC4-9EF7-61B40494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C143-DAFC-4293-9F51-3E92AF87522E}" type="datetimeFigureOut">
              <a:rPr lang="en-CA" smtClean="0"/>
              <a:t>2024-11-05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4B784-6491-46E3-8523-6A3630FA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C6C38-EF23-44E5-A216-793C27FF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2A29-C6DC-43FD-B4F4-235277A54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51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67C7AC-AC11-4BDD-B5C6-659CA8644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87F77-2529-4D46-8111-689098807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EEF77-A1D7-4D9B-B489-745E99B8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C143-DAFC-4293-9F51-3E92AF87522E}" type="datetimeFigureOut">
              <a:rPr lang="en-CA" smtClean="0"/>
              <a:t>2024-11-05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91932-7E6F-4B2C-B2A2-9BC5D9E2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60371-A0CE-4524-B864-53F38ABA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2A29-C6DC-43FD-B4F4-235277A54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71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8EF4-2C66-4966-99E4-449DA879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47078-3407-43F7-8D5E-79E626928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C123E-C287-4088-9F99-B21576113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C143-DAFC-4293-9F51-3E92AF87522E}" type="datetimeFigureOut">
              <a:rPr lang="en-CA" smtClean="0"/>
              <a:t>2024-11-05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8F65A-36E9-42CA-8331-403446EF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49B52-DD90-4BB8-B070-A5055594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2A29-C6DC-43FD-B4F4-235277A54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07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9DA9-69FB-4D0C-894A-F1CFCD25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81369-3ADE-4A83-9505-BED8DA171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4F57E-BE61-44ED-986F-15F26D1C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C143-DAFC-4293-9F51-3E92AF87522E}" type="datetimeFigureOut">
              <a:rPr lang="en-CA" smtClean="0"/>
              <a:t>2024-11-05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635B9-E306-43AF-A936-5077B529D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FD99-B8BE-4A85-9CB9-DCD92B01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2A29-C6DC-43FD-B4F4-235277A54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41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BEE5-78B1-431C-A3AA-FB42CB1D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C26F4-5FA5-4743-A8CC-36A8B498A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735FA-FB38-4D4A-90DA-6E484B74A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C019D-0FC0-457B-8EC4-4D7171CD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C143-DAFC-4293-9F51-3E92AF87522E}" type="datetimeFigureOut">
              <a:rPr lang="en-CA" smtClean="0"/>
              <a:t>2024-11-05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B4600-76A3-40AB-A1C9-98E51332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683C6-FB64-472B-965B-A0221678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2A29-C6DC-43FD-B4F4-235277A54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31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1602-038F-4EA7-AEB4-A83BF01B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242F2-1174-4FC3-BA5F-14086B77E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02EB3-848D-43AA-B94A-62ADF0BDE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B1C31C-77E3-4D11-9558-7DC0FDEC4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5F6F7-32A6-4462-8BB8-471457DB9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87B57-370C-42BC-9D90-66075BF6D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C143-DAFC-4293-9F51-3E92AF87522E}" type="datetimeFigureOut">
              <a:rPr lang="en-CA" smtClean="0"/>
              <a:t>2024-11-05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38399-CB52-4F3C-A470-0EDB1D64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32C6BE-CD35-4B35-A3CE-F8562F60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2A29-C6DC-43FD-B4F4-235277A54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8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B2A9-5C12-40ED-8C42-FD653E72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DF346-2AF9-43BC-A861-296A6045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C143-DAFC-4293-9F51-3E92AF87522E}" type="datetimeFigureOut">
              <a:rPr lang="en-CA" smtClean="0"/>
              <a:t>2024-11-05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B7362-0528-4B8C-A630-9A05D43A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1CF5B-9E07-4169-AD21-CC17FD9B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2A29-C6DC-43FD-B4F4-235277A54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98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3FA6A8-1C4D-4E7A-B4A5-0D4ED223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C143-DAFC-4293-9F51-3E92AF87522E}" type="datetimeFigureOut">
              <a:rPr lang="en-CA" smtClean="0"/>
              <a:t>2024-11-05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E597E-83FA-4617-BA01-4F92569B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3844D-8BF0-4EA6-B2FA-159A6B04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2A29-C6DC-43FD-B4F4-235277A54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52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8677-3743-417F-9966-7B513640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062B3-2098-48B7-8E9F-1BF63AD58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59055-EC6D-42EC-BB87-5B7702362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42DEE-6E5A-41E3-8C5D-F49B23A27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C143-DAFC-4293-9F51-3E92AF87522E}" type="datetimeFigureOut">
              <a:rPr lang="en-CA" smtClean="0"/>
              <a:t>2024-11-05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B90A3-B877-4366-8CC4-6F24795E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64B32-36F0-4A99-AB55-08FCB6B4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2A29-C6DC-43FD-B4F4-235277A54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70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0395-FBD1-4854-AD09-3942C82C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86C01-7911-4B67-B88A-A7A65ADF9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782A1-0C44-44EE-8E11-3756C76DD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1D332-049C-4EA3-9C3A-050D2B03C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C143-DAFC-4293-9F51-3E92AF87522E}" type="datetimeFigureOut">
              <a:rPr lang="en-CA" smtClean="0"/>
              <a:t>2024-11-05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EC4FA-9354-4B89-AEB2-85D28361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74473-73F6-4C24-BBF0-FE1795B5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2A29-C6DC-43FD-B4F4-235277A54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3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1C0814-80CC-4D0F-BEF6-5D322484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14823-6C77-48DB-9398-8BB40672D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5C6EF-7D94-472B-809A-A1B25975D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DC143-DAFC-4293-9F51-3E92AF87522E}" type="datetimeFigureOut">
              <a:rPr lang="en-CA" smtClean="0"/>
              <a:t>2024-11-05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9BED0-0B78-4F18-9E44-A721BF218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57244-53DC-4387-8B14-EFC3B2BB3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B2A29-C6DC-43FD-B4F4-235277A54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105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sciencesontario.ca/" TargetMode="External"/><Relationship Id="rId2" Type="http://schemas.openxmlformats.org/officeDocument/2006/relationships/hyperlink" Target="mailto:jason.field@lifesciencesontario.c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twitter.com/LifeSciences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ario.ca/page/taking-life-sciences-next-level-ontarios-strateg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DC011A-B756-4811-ABDA-B6AAA6C521ED}"/>
              </a:ext>
            </a:extLst>
          </p:cNvPr>
          <p:cNvSpPr txBox="1"/>
          <p:nvPr/>
        </p:nvSpPr>
        <p:spPr>
          <a:xfrm>
            <a:off x="2504670" y="3615813"/>
            <a:ext cx="93103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Ontario’s Hard Pivot to Life Sciences</a:t>
            </a: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Nov. 2024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7F928-0E45-526B-675A-17143D191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103" y="264403"/>
            <a:ext cx="4979169" cy="22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8739-06E6-6B5C-DA9C-7C0AFBFD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981" y="2766218"/>
            <a:ext cx="10515600" cy="1325563"/>
          </a:xfrm>
        </p:spPr>
        <p:txBody>
          <a:bodyPr/>
          <a:lstStyle/>
          <a:p>
            <a:r>
              <a:rPr lang="en-CA" b="1" dirty="0"/>
              <a:t>This Season, on Life Sciences in Ontario….</a:t>
            </a:r>
          </a:p>
        </p:txBody>
      </p:sp>
    </p:spTree>
    <p:extLst>
      <p:ext uri="{BB962C8B-B14F-4D97-AF65-F5344CB8AC3E}">
        <p14:creationId xmlns:p14="http://schemas.microsoft.com/office/powerpoint/2010/main" val="11772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EB6B-5DFD-7084-0EA5-27B6A96D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BIO2024 Conference, June, San Diego</a:t>
            </a:r>
            <a:br>
              <a:rPr lang="en-CA" b="1" dirty="0"/>
            </a:br>
            <a:r>
              <a:rPr lang="en-CA" b="1" dirty="0"/>
              <a:t>“Ontario’s Hard Pivot to Life Sciences”</a:t>
            </a:r>
          </a:p>
        </p:txBody>
      </p:sp>
      <p:pic>
        <p:nvPicPr>
          <p:cNvPr id="10" name="Picture 9" descr="A yellow car parked in front of a city">
            <a:extLst>
              <a:ext uri="{FF2B5EF4-FFF2-40B4-BE49-F238E27FC236}">
                <a16:creationId xmlns:a16="http://schemas.microsoft.com/office/drawing/2014/main" id="{A685373A-82E9-D35B-4CD8-6448C1270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" y="1976120"/>
            <a:ext cx="3820160" cy="3820160"/>
          </a:xfrm>
          <a:prstGeom prst="rect">
            <a:avLst/>
          </a:prstGeom>
        </p:spPr>
      </p:pic>
      <p:pic>
        <p:nvPicPr>
          <p:cNvPr id="12" name="Picture 11" descr="Several people in a lab&#10;&#10;Description automatically generated">
            <a:extLst>
              <a:ext uri="{FF2B5EF4-FFF2-40B4-BE49-F238E27FC236}">
                <a16:creationId xmlns:a16="http://schemas.microsoft.com/office/drawing/2014/main" id="{CC84401F-1DF6-4355-8097-C601BFECF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1976120"/>
            <a:ext cx="3820160" cy="3820160"/>
          </a:xfrm>
          <a:prstGeom prst="rect">
            <a:avLst/>
          </a:prstGeom>
        </p:spPr>
      </p:pic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5E2A7E1A-72CD-D7DD-E28B-37F6A25AED13}"/>
              </a:ext>
            </a:extLst>
          </p:cNvPr>
          <p:cNvSpPr/>
          <p:nvPr/>
        </p:nvSpPr>
        <p:spPr>
          <a:xfrm>
            <a:off x="4650658" y="6004560"/>
            <a:ext cx="2949022" cy="72136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9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47B4-F3B3-6C2D-CCE6-D445B146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3018619"/>
            <a:ext cx="2758440" cy="1325563"/>
          </a:xfrm>
        </p:spPr>
        <p:txBody>
          <a:bodyPr/>
          <a:lstStyle/>
          <a:p>
            <a:r>
              <a:rPr lang="en-CA" dirty="0"/>
              <a:t>MedTech Conference</a:t>
            </a:r>
          </a:p>
        </p:txBody>
      </p:sp>
      <p:pic>
        <p:nvPicPr>
          <p:cNvPr id="4" name="Picture 3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14CC916F-FE6D-1F36-9A2C-90EB4707E6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4086" r="-1" b="21700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pic>
        <p:nvPicPr>
          <p:cNvPr id="5" name="Picture 4" descr="A person wearing a virtual reality headset&#10;&#10;Description automatically generated">
            <a:extLst>
              <a:ext uri="{FF2B5EF4-FFF2-40B4-BE49-F238E27FC236}">
                <a16:creationId xmlns:a16="http://schemas.microsoft.com/office/drawing/2014/main" id="{36CFC486-1D99-EE6D-1205-7D5AC17923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841" r="-1" b="11280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4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22830-10E0-A00F-061B-48E0F26C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II of Ontario’s Life Sciences Strategy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DD281-7A33-6AAC-6E30-82B904394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8145"/>
            <a:ext cx="10515600" cy="46672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u="sng" dirty="0"/>
              <a:t>A $146 million investment to help fuel the sector’s growth:</a:t>
            </a:r>
          </a:p>
          <a:p>
            <a:r>
              <a:rPr lang="en-US" sz="2400" dirty="0"/>
              <a:t>Up to $46 million CBRIF match to boost research at postsecondary institutions and affiliated research hospitals.</a:t>
            </a:r>
          </a:p>
          <a:p>
            <a:r>
              <a:rPr lang="en-US" sz="2400" dirty="0"/>
              <a:t>$15 million for a new wet labs program.</a:t>
            </a:r>
          </a:p>
          <a:p>
            <a:r>
              <a:rPr lang="en-US" sz="2400" dirty="0"/>
              <a:t>$5 million for Clinical Trials Ontario's </a:t>
            </a:r>
            <a:r>
              <a:rPr lang="en-US" sz="2400" dirty="0" err="1"/>
              <a:t>QuickSTART</a:t>
            </a:r>
            <a:r>
              <a:rPr lang="en-US" sz="2400" dirty="0"/>
              <a:t> Initiative to speed up health trials.</a:t>
            </a:r>
          </a:p>
          <a:p>
            <a:r>
              <a:rPr lang="en-US" sz="2400" dirty="0"/>
              <a:t>$24 million for a new Life Sciences Scale-Up Fund (LSSUF) that will act in tandem with the $12 million Health Technology Accelerator Fund (HTAF), announced in the 2024 Budget.</a:t>
            </a:r>
          </a:p>
          <a:p>
            <a:r>
              <a:rPr lang="en-US" sz="2400" dirty="0"/>
              <a:t>$40 million from the Venture Ontario Fund to invest in venture capital funds that will help Ontario-based life sciences companies and biomanufacturers innovate and grow.</a:t>
            </a:r>
          </a:p>
          <a:p>
            <a:r>
              <a:rPr lang="en-US" sz="2400" dirty="0"/>
              <a:t>Phase 2 will also include the launch of the new Health Innovation Pathway, designed to streamline and simplify access for health care organizations to adopt transformative technologies with a priority placed on supporting Ontario-based innovations.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479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8B32-4A45-DD06-5137-3496274F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“Invisible” Wins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503A6-F093-0453-92B4-C731EC0A2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Process</a:t>
            </a:r>
          </a:p>
          <a:p>
            <a:pPr lvl="1"/>
            <a:r>
              <a:rPr lang="en-US" dirty="0"/>
              <a:t>All of government approach</a:t>
            </a:r>
          </a:p>
          <a:p>
            <a:pPr lvl="1"/>
            <a:r>
              <a:rPr lang="en-US" dirty="0"/>
              <a:t>Meaningful engagement across diverse stakeholders</a:t>
            </a:r>
          </a:p>
          <a:p>
            <a:pPr lvl="1"/>
            <a:r>
              <a:rPr lang="en-US" dirty="0"/>
              <a:t>Empowerment of public service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Engagement</a:t>
            </a:r>
          </a:p>
          <a:p>
            <a:pPr lvl="1"/>
            <a:r>
              <a:rPr lang="en-US" dirty="0"/>
              <a:t>Premiers Office</a:t>
            </a:r>
          </a:p>
          <a:p>
            <a:pPr lvl="1"/>
            <a:r>
              <a:rPr lang="en-US" dirty="0"/>
              <a:t>Multiple Ministers</a:t>
            </a:r>
          </a:p>
          <a:p>
            <a:pPr lvl="1"/>
            <a:r>
              <a:rPr lang="en-US" dirty="0"/>
              <a:t>Multiple Organizations		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612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3C67F-11BC-201D-D51B-ED35881B7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BB9A9-9FCA-97FA-2FBD-EB0DBA39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982" y="2766218"/>
            <a:ext cx="6724036" cy="1325563"/>
          </a:xfrm>
        </p:spPr>
        <p:txBody>
          <a:bodyPr/>
          <a:lstStyle/>
          <a:p>
            <a:r>
              <a:rPr lang="en-CA" b="1" dirty="0"/>
              <a:t>Preview of Next Season, </a:t>
            </a:r>
            <a:br>
              <a:rPr lang="en-CA" b="1" dirty="0"/>
            </a:br>
            <a:r>
              <a:rPr lang="en-CA" b="1" dirty="0"/>
              <a:t>on Life Sciences in Ontario….</a:t>
            </a:r>
          </a:p>
        </p:txBody>
      </p:sp>
    </p:spTree>
    <p:extLst>
      <p:ext uri="{BB962C8B-B14F-4D97-AF65-F5344CB8AC3E}">
        <p14:creationId xmlns:p14="http://schemas.microsoft.com/office/powerpoint/2010/main" val="23155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CC1360-9898-48EE-89DC-C96EF98B41B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AutoShape 5" descr="Description: LSO_low-res (Small) (Custom)"/>
          <p:cNvSpPr>
            <a:spLocks noChangeAspect="1" noChangeArrowheads="1"/>
          </p:cNvSpPr>
          <p:nvPr/>
        </p:nvSpPr>
        <p:spPr bwMode="auto">
          <a:xfrm>
            <a:off x="412632" y="2765800"/>
            <a:ext cx="9144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10525" y="1974215"/>
            <a:ext cx="89691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600" u="sng" dirty="0">
                <a:solidFill>
                  <a:srgbClr val="0000FF"/>
                </a:solidFill>
                <a:latin typeface=" serif"/>
                <a:hlinkClick r:id="rId2"/>
              </a:rPr>
              <a:t>jason.field@lifesciencesontario.ca</a:t>
            </a:r>
            <a:endParaRPr lang="en-US" altLang="en-US" sz="3600" u="sng" dirty="0">
              <a:solidFill>
                <a:srgbClr val="0000FF"/>
              </a:solidFill>
              <a:latin typeface=" serif"/>
            </a:endParaRPr>
          </a:p>
          <a:p>
            <a:pPr algn="ctr" eaLnBrk="0" hangingPunct="0"/>
            <a:endParaRPr lang="en-US" altLang="en-US" sz="3600" dirty="0">
              <a:solidFill>
                <a:prstClr val="black"/>
              </a:solidFill>
            </a:endParaRPr>
          </a:p>
          <a:p>
            <a:pPr algn="ctr" eaLnBrk="0" hangingPunct="0"/>
            <a:r>
              <a:rPr lang="en-US" altLang="en-US" sz="3600" u="sng" dirty="0">
                <a:solidFill>
                  <a:srgbClr val="0000FF"/>
                </a:solidFill>
                <a:latin typeface=" serif"/>
                <a:hlinkClick r:id="rId3"/>
              </a:rPr>
              <a:t>www.lifesciencesontario.ca</a:t>
            </a:r>
            <a:endParaRPr lang="en-US" altLang="en-US" sz="3600" u="sng" dirty="0">
              <a:solidFill>
                <a:srgbClr val="0000FF"/>
              </a:solidFill>
              <a:latin typeface=" serif"/>
            </a:endParaRPr>
          </a:p>
          <a:p>
            <a:pPr algn="ctr" eaLnBrk="0" hangingPunct="0"/>
            <a:endParaRPr lang="en-US" altLang="en-US" sz="3600" dirty="0">
              <a:solidFill>
                <a:prstClr val="black"/>
              </a:solidFill>
            </a:endParaRPr>
          </a:p>
          <a:p>
            <a:pPr algn="ctr" eaLnBrk="0" hangingPunct="0"/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  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hlinkClick r:id="rId4"/>
              </a:rPr>
              <a:t>@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hlinkClick r:id="rId4"/>
              </a:rPr>
              <a:t>LifeSciencesON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F485F-AB35-7C1A-5181-74BFE7046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760" y="3814252"/>
            <a:ext cx="1007679" cy="9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CADF-E401-3596-DE6E-53FFD9B1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465" y="2656041"/>
            <a:ext cx="10515600" cy="1325563"/>
          </a:xfrm>
        </p:spPr>
        <p:txBody>
          <a:bodyPr/>
          <a:lstStyle/>
          <a:p>
            <a:r>
              <a:rPr lang="en-CA" b="1" dirty="0"/>
              <a:t>Previously, on Life Sciences in Ontario…</a:t>
            </a:r>
          </a:p>
        </p:txBody>
      </p:sp>
    </p:spTree>
    <p:extLst>
      <p:ext uri="{BB962C8B-B14F-4D97-AF65-F5344CB8AC3E}">
        <p14:creationId xmlns:p14="http://schemas.microsoft.com/office/powerpoint/2010/main" val="27561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0520E-7E13-493D-925A-86054110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8975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FF0000"/>
                </a:solidFill>
                <a:latin typeface="+mn-lt"/>
              </a:rPr>
              <a:t>I Believe Life Sciences is Canada’s Greatest Untapped Opportunity to Help People</a:t>
            </a:r>
          </a:p>
        </p:txBody>
      </p:sp>
    </p:spTree>
    <p:extLst>
      <p:ext uri="{BB962C8B-B14F-4D97-AF65-F5344CB8AC3E}">
        <p14:creationId xmlns:p14="http://schemas.microsoft.com/office/powerpoint/2010/main" val="31198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Franklin Gothic Medium" charset="0"/>
                <a:ea typeface="Franklin Gothic Medium" charset="0"/>
                <a:cs typeface="Franklin Gothic Medium" charset="0"/>
              </a:rPr>
              <a:t>The Life Sciences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0702"/>
            <a:ext cx="9861885" cy="399564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What are we missing out on if we fail to accelerate our life sciences companies?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954" y="4858761"/>
            <a:ext cx="4339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Combined market capitalization of US $317.3B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101" y="4832285"/>
            <a:ext cx="53431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The entire Canadian Oil &amp; Gas Sector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is US $290.3B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(134 companies listed on the TSX/TSXV)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6403E-6846-4E3E-AE86-C699697A4EC9}"/>
              </a:ext>
            </a:extLst>
          </p:cNvPr>
          <p:cNvSpPr txBox="1"/>
          <p:nvPr/>
        </p:nvSpPr>
        <p:spPr>
          <a:xfrm>
            <a:off x="8316133" y="5782141"/>
            <a:ext cx="118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Sept.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BB2CF-1279-45A7-BC4B-39C25DE89454}"/>
              </a:ext>
            </a:extLst>
          </p:cNvPr>
          <p:cNvSpPr txBox="1"/>
          <p:nvPr/>
        </p:nvSpPr>
        <p:spPr>
          <a:xfrm>
            <a:off x="2732741" y="5633558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solidFill>
                  <a:prstClr val="black"/>
                </a:solidFill>
                <a:latin typeface="Calibri" panose="020F0502020204030204"/>
              </a:rPr>
              <a:t>Oct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2023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9" y="2970714"/>
            <a:ext cx="11555461" cy="1829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25F25A-FF3C-4AFC-BEE5-8382343A3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868" y="3060701"/>
            <a:ext cx="2400486" cy="16122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137E5E-3543-61BB-5511-AA22659BB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266" y="4386197"/>
            <a:ext cx="2699845" cy="3239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D860A7-20F3-A5FA-3A18-5D38359E6DBD}"/>
              </a:ext>
            </a:extLst>
          </p:cNvPr>
          <p:cNvSpPr/>
          <p:nvPr/>
        </p:nvSpPr>
        <p:spPr>
          <a:xfrm>
            <a:off x="783632" y="5966807"/>
            <a:ext cx="5059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Combined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US $374B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Nov. 2024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29CE4D-1D3F-5B59-0723-3F17F81AAE35}"/>
              </a:ext>
            </a:extLst>
          </p:cNvPr>
          <p:cNvSpPr/>
          <p:nvPr/>
        </p:nvSpPr>
        <p:spPr>
          <a:xfrm>
            <a:off x="6737682" y="6080355"/>
            <a:ext cx="4339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(129 Combined) US $274B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Sept. 2024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5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966" y="1016330"/>
            <a:ext cx="10515600" cy="7628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“We have all the ingredients but lack a recipe”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90447" y="1903836"/>
            <a:ext cx="3796985" cy="52079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-Kevin Lynch, Vice-Chair, BMO, 2013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81" y="3006187"/>
            <a:ext cx="1384550" cy="1982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120" y="2979815"/>
            <a:ext cx="1856554" cy="2013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106" y="2914368"/>
            <a:ext cx="2076824" cy="207682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277725" y="2914368"/>
            <a:ext cx="4604085" cy="2074241"/>
          </a:xfrm>
          <a:prstGeom prst="roundRect">
            <a:avLst/>
          </a:prstGeom>
          <a:solidFill>
            <a:schemeClr val="accent2"/>
          </a:solidFill>
        </p:spPr>
        <p:txBody>
          <a:bodyPr wrap="square" rIns="151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so where is our </a:t>
            </a:r>
            <a:r>
              <a:rPr kumimoji="0" lang="is-IS" sz="3600" b="0" i="0" u="none" strike="noStrike" kern="1200" cap="none" spc="0" normalizeH="0" baseline="0" noProof="0" dirty="0">
                <a:ln>
                  <a:noFill/>
                </a:ln>
                <a:solidFill>
                  <a:srgbClr val="005DB3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Blackberry</a:t>
            </a:r>
            <a:r>
              <a:rPr kumimoji="0" lang="is-I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 </a:t>
            </a:r>
            <a:br>
              <a:rPr kumimoji="0" lang="is-I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</a:br>
            <a:r>
              <a:rPr kumimoji="0" lang="is-I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of biotech?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10C801-6E32-A786-C2B8-1616AC4CA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138" y="0"/>
            <a:ext cx="53186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61EF17-1174-D494-D8D8-36EF89A879CD}"/>
              </a:ext>
            </a:extLst>
          </p:cNvPr>
          <p:cNvSpPr txBox="1"/>
          <p:nvPr/>
        </p:nvSpPr>
        <p:spPr>
          <a:xfrm>
            <a:off x="0" y="6211669"/>
            <a:ext cx="4562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https://www.ontario.ca/page/taking-life-sciences-next-level-ontarios-strategy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F729CDB-B06A-1FC8-AD40-F21087CDC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" y="787451"/>
            <a:ext cx="5403138" cy="5283098"/>
          </a:xfrm>
        </p:spPr>
        <p:txBody>
          <a:bodyPr>
            <a:normAutofit/>
          </a:bodyPr>
          <a:lstStyle/>
          <a:p>
            <a:r>
              <a:rPr lang="en-US" sz="2400" dirty="0"/>
              <a:t>Announced Mar. 31, 2022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 Ontario’s biomanufacturing footprint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 domestic resiliency in PPE and critical medical supplies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Boost commercialization capacity of Ontario companies and startups –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Adopt Ontario innovation to improve healthcare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also establish a forward-looking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sciences council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will focus on long-term growth and competitiveness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773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39A1-5001-6785-BAC7-D42A57837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Sciences Council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8F6D9-89C1-CACA-6B80-AD29EB747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 Growth and Investment: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(May 16, 2023)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CA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Sustaining and Unlocking Capital: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(June 2, 2023)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CA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Building Pathways to Adoption: 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(June 22, 2023)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CA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Research and Commercialization: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(July 14, 2023)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CA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Talent Development: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(August 18, 2023)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CA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Leveraging Data: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(September 14, 2023)</a:t>
            </a:r>
            <a:endParaRPr lang="en-CA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616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965" y="589935"/>
            <a:ext cx="10634453" cy="11892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“We have all the ingredients and multiple recipes. Now it’s time to get cooking!”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76851" y="1903836"/>
            <a:ext cx="2398203" cy="52079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-Jason Field,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5885E-DA2B-4800-8655-81BBC2A4C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770" y="2175248"/>
            <a:ext cx="5725572" cy="42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325DA1-8275-36D8-EBAF-52522C3D7A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512"/>
          <a:stretch/>
        </p:blipFill>
        <p:spPr>
          <a:xfrm>
            <a:off x="3494390" y="28041"/>
            <a:ext cx="5582701" cy="682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34980</TotalTime>
  <Words>529</Words>
  <Application>Microsoft Office PowerPoint</Application>
  <PresentationFormat>Widescreen</PresentationFormat>
  <Paragraphs>69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 serif</vt:lpstr>
      <vt:lpstr>Arial</vt:lpstr>
      <vt:lpstr>Calibri</vt:lpstr>
      <vt:lpstr>Calibri Light</vt:lpstr>
      <vt:lpstr>Courier New</vt:lpstr>
      <vt:lpstr>Franklin Gothic Book</vt:lpstr>
      <vt:lpstr>Franklin Gothic Medium</vt:lpstr>
      <vt:lpstr>Times New Roman</vt:lpstr>
      <vt:lpstr>Office Theme</vt:lpstr>
      <vt:lpstr>PowerPoint Presentation</vt:lpstr>
      <vt:lpstr>Previously, on Life Sciences in Ontario…</vt:lpstr>
      <vt:lpstr>I Believe Life Sciences is Canada’s Greatest Untapped Opportunity to Help People</vt:lpstr>
      <vt:lpstr>The Life Sciences Opportunity</vt:lpstr>
      <vt:lpstr>“We have all the ingredients but lack a recipe”</vt:lpstr>
      <vt:lpstr>PowerPoint Presentation</vt:lpstr>
      <vt:lpstr>Life Sciences Council</vt:lpstr>
      <vt:lpstr>“We have all the ingredients and multiple recipes. Now it’s time to get cooking!”</vt:lpstr>
      <vt:lpstr>PowerPoint Presentation</vt:lpstr>
      <vt:lpstr>This Season, on Life Sciences in Ontario….</vt:lpstr>
      <vt:lpstr>BIO2024 Conference, June, San Diego “Ontario’s Hard Pivot to Life Sciences”</vt:lpstr>
      <vt:lpstr>MedTech Conference</vt:lpstr>
      <vt:lpstr>Phase II of Ontario’s Life Sciences Strategy</vt:lpstr>
      <vt:lpstr>The “Invisible” Wins</vt:lpstr>
      <vt:lpstr>Preview of Next Season,  on Life Sciences in Ontario….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Field</dc:creator>
  <cp:lastModifiedBy>Jason Field</cp:lastModifiedBy>
  <cp:revision>110</cp:revision>
  <dcterms:created xsi:type="dcterms:W3CDTF">2019-10-28T17:38:54Z</dcterms:created>
  <dcterms:modified xsi:type="dcterms:W3CDTF">2024-11-05T14:43:25Z</dcterms:modified>
</cp:coreProperties>
</file>