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61" r:id="rId5"/>
    <p:sldId id="260" r:id="rId6"/>
    <p:sldId id="275" r:id="rId7"/>
    <p:sldId id="1015" r:id="rId8"/>
    <p:sldId id="909" r:id="rId9"/>
    <p:sldId id="965" r:id="rId10"/>
    <p:sldId id="1017" r:id="rId11"/>
    <p:sldId id="258" r:id="rId12"/>
    <p:sldId id="987" r:id="rId13"/>
    <p:sldId id="1016" r:id="rId14"/>
    <p:sldId id="266" r:id="rId15"/>
    <p:sldId id="265" r:id="rId16"/>
    <p:sldId id="267" r:id="rId17"/>
    <p:sldId id="268" r:id="rId18"/>
    <p:sldId id="269" r:id="rId19"/>
    <p:sldId id="270" r:id="rId20"/>
    <p:sldId id="1023" r:id="rId21"/>
    <p:sldId id="1022" r:id="rId22"/>
    <p:sldId id="271" r:id="rId23"/>
    <p:sldId id="1020" r:id="rId24"/>
    <p:sldId id="273" r:id="rId25"/>
    <p:sldId id="1021" r:id="rId26"/>
    <p:sldId id="102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BCA27-D69B-4CEE-BF03-20835E319D55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58656-B3C4-4EFD-B117-686A04FD66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937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2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BD92-4376-3FBF-0193-CDA56ACAC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0731F4-E59A-7E20-ED63-658FCD0BA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A18C1-8767-F39F-CAE6-E1A2DB4E3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1A02B-71A1-2CA0-39DE-BDCD3361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49700-B65A-B1F6-62DE-C3E4FA40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932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6F9C-1B7D-92CE-1062-E23F6C2E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970EA-2913-50A6-3372-3C083D2D8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19D4-596E-0CC0-0862-BF2028DB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A5E5B-D383-3DD6-C6A2-F1738188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47C22-1DF0-79EA-D5C1-34EDD9C0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3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F82171-0667-6AF5-F5CA-8F187A2CC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4ECDC-EAFA-5324-D90D-256CD14B8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59E7B-3AB7-F671-A23F-BA81671F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C1B9B-243C-C520-574C-EFC414DB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3E077-6763-849F-848F-21767746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538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6EDF-F2C1-16E7-5C4F-15F2B05C9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FAC68-C32C-E534-EF78-CDEF0DCA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D2560-986B-8985-F1E2-1BEDA411F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B2610-224B-B1AC-325B-0B66E6657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342B7-B7B5-3297-D4D5-F41E0473B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61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5D50-B9BB-8E5E-FE0D-763FF24ED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CC75E-7ADE-7322-C8B7-2F94C9458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AFDE-68F8-B2E8-9B87-0DF38755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6E84C-2D07-883B-2A4C-5D9D37B8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929D8-B2C3-2FE2-7729-6826AACC8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649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75476-BC0B-489C-81F0-2E48BD21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6DE67-3C3A-AE37-99D6-492D0B8C5E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07118-A80F-92FD-C209-E55FF33D1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7E418-C422-D5DD-A814-50550B2CB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E4577-D1D9-7C94-7DF0-3CF10F7D8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15BD8-D647-F25F-F404-F32D7791E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493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3CAC2-F1EF-1D2A-F968-8A963B963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FEDE7-E2B2-3BE5-B173-4A5F5C946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09C4E-0186-5BC1-CC67-864DE4850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21C87-AD2B-2BF7-2ADB-12E44FA54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A321EE-BFFA-41E2-BEC6-082F338A0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186493-6F72-FE98-0055-B3BB33B5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E7B0E-AAF8-B887-DDA7-541C7484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1EA65-D0B9-90F1-791B-F1F7DF89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69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DF30-925E-60FC-1951-F0A34D66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22CF9-25FA-7EFD-A687-F6842CBF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40A9F6-5D21-8D5F-EA53-43D35F82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C022BB-2FF6-2E1B-60A0-399220D1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087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14D9B4-910C-CE2C-AA58-358B8BD5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2F14D4-520A-D934-3C64-F6A793278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325DC-6C47-DC05-2652-E570B88C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23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8C4A0-3D69-3FBD-C9C5-41AAD59E1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B4CC-FED7-F9BD-8125-A181ABC9B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F76EB-3F77-8234-B464-44B57C2A9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F3A03-AB3B-C70A-B94D-4B7E9197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2FD09-1F57-2E21-8191-288FD75EE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14099-D101-FEA4-9451-6D761938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0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8D4D-581C-67D3-4EF5-994EB91E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60028C-4408-6DBC-9D1A-DD85074DD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C6543-11D2-4DB9-6A98-295588C6E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2A010-151D-C505-32A1-C11D3452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D7E8C-9F6F-D487-D124-E39066FA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CE16AB-08A8-F317-2F7E-95264FE64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208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71775E-5AF0-406B-9298-1DA68581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B6014-487B-7D79-A2CC-EC636D493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CA8E2-3062-BD96-D41E-0B55841C5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C48BE6-DEBB-4A3F-8C5C-4050ACA17F28}" type="datetimeFigureOut">
              <a:rPr lang="en-CA" smtClean="0"/>
              <a:t>2024-11-05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FFED6-D689-6135-02B4-E958F4D41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35A13-66E5-85CA-52FD-662F38FC4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5D8EBE-54E6-400C-8B74-F2E6AF335A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0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zoom.us/webinar/register/6017301057683/WN_0dncI64ASnuowNF69EWLyw#/registra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44C41F-20B0-135A-A89F-9D47AC61BB41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B5162C-09C2-732C-FDB9-CF4A76A44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386" y="428784"/>
            <a:ext cx="11226297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DM Serif Display" pitchFamily="2" charset="0"/>
              </a:rPr>
              <a:t>Advancing randomized controlled trials in Ontario and Canada</a:t>
            </a:r>
            <a:endParaRPr lang="en-CA" dirty="0">
              <a:solidFill>
                <a:schemeClr val="bg1"/>
              </a:solidFill>
              <a:latin typeface="DM Serif Display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31CD6-7748-9EDB-6E54-AACA873D9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852" y="3429001"/>
            <a:ext cx="11564293" cy="2174530"/>
          </a:xfrm>
        </p:spPr>
        <p:txBody>
          <a:bodyPr>
            <a:normAutofit fontScale="47500" lnSpcReduction="20000"/>
          </a:bodyPr>
          <a:lstStyle/>
          <a:p>
            <a:r>
              <a:rPr lang="en-US" sz="6000" dirty="0">
                <a:solidFill>
                  <a:schemeClr val="bg1"/>
                </a:solidFill>
                <a:latin typeface="DM Serif Display" pitchFamily="2" charset="0"/>
              </a:rPr>
              <a:t>P.J. Devereaux, MD, PhD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altLang="en-US" sz="6000" dirty="0">
                <a:solidFill>
                  <a:schemeClr val="bg2"/>
                </a:solidFill>
                <a:latin typeface="DM Serif Display" pitchFamily="2" charset="0"/>
              </a:rPr>
              <a:t>Nominated Principal Applicant of ACT Consortium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n-US" altLang="en-US" sz="6000" dirty="0">
                <a:solidFill>
                  <a:schemeClr val="bg2"/>
                </a:solidFill>
                <a:latin typeface="DM Serif Display" pitchFamily="2" charset="0"/>
              </a:rPr>
              <a:t>CEO and Scientific Director of the World Health Research Trust </a:t>
            </a:r>
          </a:p>
          <a:p>
            <a:pPr>
              <a:lnSpc>
                <a:spcPct val="90000"/>
              </a:lnSpc>
            </a:pPr>
            <a:r>
              <a:rPr lang="en-US" altLang="en-US" sz="6000" dirty="0">
                <a:solidFill>
                  <a:schemeClr val="bg2"/>
                </a:solidFill>
                <a:latin typeface="DM Serif Display" pitchFamily="2" charset="0"/>
              </a:rPr>
              <a:t>Associate Deputy Director of the Population Health Research Institute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13F92216-8614-8A92-DDFA-4C0CADA18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4494"/>
            <a:ext cx="2677620" cy="90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4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E48E-EF0E-67B7-84FA-30CABFCE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45" y="83590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Creating greater democratization of access to participate in clinical trials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4EDC4-860D-50E8-70B1-D02B6BC58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6574"/>
            <a:ext cx="10515600" cy="337038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Borrowing from successful UK portfolio system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Activated 20 ACT Portfolio hospitals</a:t>
            </a:r>
          </a:p>
        </p:txBody>
      </p:sp>
    </p:spTree>
    <p:extLst>
      <p:ext uri="{BB962C8B-B14F-4D97-AF65-F5344CB8AC3E}">
        <p14:creationId xmlns:p14="http://schemas.microsoft.com/office/powerpoint/2010/main" val="417653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b="1" dirty="0"/>
              <a:t>RFA 3 – Canadian Biotech Trials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8093"/>
          </a:xfrm>
        </p:spPr>
        <p:txBody>
          <a:bodyPr/>
          <a:lstStyle/>
          <a:p>
            <a:r>
              <a:rPr lang="en-US" sz="3200" dirty="0"/>
              <a:t>Targeted peer review process</a:t>
            </a:r>
          </a:p>
          <a:p>
            <a:pPr lvl="1"/>
            <a:r>
              <a:rPr lang="en-US" sz="2800" dirty="0"/>
              <a:t>Each application reviewed and scored by 10 independent reviewers </a:t>
            </a:r>
          </a:p>
          <a:p>
            <a:pPr lvl="2"/>
            <a:r>
              <a:rPr lang="en-US" sz="2400" dirty="0"/>
              <a:t>5 biotechnology reviewers to assess technology potential</a:t>
            </a:r>
          </a:p>
          <a:p>
            <a:pPr lvl="2"/>
            <a:r>
              <a:rPr lang="en-US" sz="2400" dirty="0"/>
              <a:t>5 clinical trialist reviewers to assess trial and budget</a:t>
            </a:r>
          </a:p>
          <a:p>
            <a:r>
              <a:rPr lang="en-US" sz="3200" dirty="0"/>
              <a:t>5 successful applicants announced November 3, 2023</a:t>
            </a:r>
          </a:p>
          <a:p>
            <a:r>
              <a:rPr lang="en-US" sz="3200" dirty="0"/>
              <a:t>Total $2 million in funding</a:t>
            </a:r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2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5150C2-179C-2597-A935-1ABD01816008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321590"/>
          <a:ext cx="11734799" cy="6214820"/>
        </p:xfrm>
        <a:graphic>
          <a:graphicData uri="http://schemas.openxmlformats.org/drawingml/2006/table">
            <a:tbl>
              <a:tblPr firstRow="1" firstCol="1" bandRow="1"/>
              <a:tblGrid>
                <a:gridCol w="2297624">
                  <a:extLst>
                    <a:ext uri="{9D8B030D-6E8A-4147-A177-3AD203B41FA5}">
                      <a16:colId xmlns:a16="http://schemas.microsoft.com/office/drawing/2014/main" val="2849507148"/>
                    </a:ext>
                  </a:extLst>
                </a:gridCol>
                <a:gridCol w="1673817">
                  <a:extLst>
                    <a:ext uri="{9D8B030D-6E8A-4147-A177-3AD203B41FA5}">
                      <a16:colId xmlns:a16="http://schemas.microsoft.com/office/drawing/2014/main" val="1735599466"/>
                    </a:ext>
                  </a:extLst>
                </a:gridCol>
                <a:gridCol w="7763358">
                  <a:extLst>
                    <a:ext uri="{9D8B030D-6E8A-4147-A177-3AD203B41FA5}">
                      <a16:colId xmlns:a16="http://schemas.microsoft.com/office/drawing/2014/main" val="1510931678"/>
                    </a:ext>
                  </a:extLst>
                </a:gridCol>
              </a:tblGrid>
              <a:tr h="4807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PI name(s)</a:t>
                      </a:r>
                      <a:endParaRPr lang="en-CA" sz="24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39145" marR="39145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Biotech</a:t>
                      </a:r>
                      <a:endParaRPr lang="en-CA" sz="24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39145" marR="39145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RFA 3 Funded RCT</a:t>
                      </a:r>
                      <a:endParaRPr lang="en-CA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1232"/>
                  </a:ext>
                </a:extLst>
              </a:tr>
              <a:tr h="5028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Hance Clarke,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Paul Karanicolas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AmacaThera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AMT-143: A Phase 1 Randomized Controlled Trial Evaluating AMT-143 in Healthy Volunteers to Assess Sustained Analgesic Release for Non-Opioid Pain Treatments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75190"/>
                  </a:ext>
                </a:extLst>
              </a:tr>
              <a:tr h="6719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Michael Walsh,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Peter Margetts,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Pavel </a:t>
                      </a:r>
                      <a:r>
                        <a:rPr lang="en-CA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Roshanov</a:t>
                      </a:r>
                      <a:endParaRPr lang="en-CA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Qidni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EQUAL Dialysis: Evaluation of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Qidni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Urea And metabolite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cLearance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maintenance Dialysis 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776806"/>
                  </a:ext>
                </a:extLst>
              </a:tr>
              <a:tr h="6719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Karen EA Burns, </a:t>
                      </a:r>
                      <a:b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Andrew Seely</a:t>
                      </a:r>
                      <a:endParaRPr lang="en-CA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Therapeutic Monitoring Systems Inc.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LEADS: Liberation from ventilation through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Extubation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Advisor Decision Support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062398"/>
                  </a:ext>
                </a:extLst>
              </a:tr>
              <a:tr h="7821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Rebecca Auer,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Paul Karanicolas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 Biologics 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PERIOP-06: A Phase II Study of Perioperative QBECO Site Specific Immunomodulator in Patients with Metastatic Colorectal Adenocarcinoma Within the Liver Undergoing Resection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43696"/>
                  </a:ext>
                </a:extLst>
              </a:tr>
              <a:tr h="6719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Matthew James,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</a:t>
                      </a:r>
                      <a:r>
                        <a:rPr lang="en-CA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Neesh</a:t>
                      </a: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Pannu, </a:t>
                      </a:r>
                      <a:b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CA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Daniel </a:t>
                      </a:r>
                      <a:r>
                        <a:rPr lang="en-CA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Muruve</a:t>
                      </a:r>
                      <a:endParaRPr lang="en-CA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 </a:t>
                      </a:r>
                      <a:r>
                        <a:rPr lang="en-CA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Biopartners</a:t>
                      </a:r>
                      <a:r>
                        <a:rPr lang="en-CA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Inc. </a:t>
                      </a: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PONTIAC: Prevention of Nephrotoxin-induced AKI with </a:t>
                      </a:r>
                      <a:r>
                        <a:rPr lang="en-US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Cilastatin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Trial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91440" marB="914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241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b="1" dirty="0"/>
              <a:t>RFA 4 – New Networks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8093"/>
          </a:xfrm>
        </p:spPr>
        <p:txBody>
          <a:bodyPr/>
          <a:lstStyle/>
          <a:p>
            <a:r>
              <a:rPr lang="en-US" sz="3200" dirty="0"/>
              <a:t>RFA announced November 20, 2023</a:t>
            </a:r>
          </a:p>
          <a:p>
            <a:r>
              <a:rPr lang="en-US" sz="3200" dirty="0"/>
              <a:t>Call for new ACT Trial Networks</a:t>
            </a:r>
          </a:p>
          <a:p>
            <a:pPr lvl="1"/>
            <a:r>
              <a:rPr lang="en-US" sz="2800" dirty="0"/>
              <a:t>Mental Health identified as area of interest by Ministers of Health</a:t>
            </a:r>
          </a:p>
          <a:p>
            <a:r>
              <a:rPr lang="en-US" sz="3200" dirty="0"/>
              <a:t>Submission deadline January 29, 2024</a:t>
            </a:r>
          </a:p>
          <a:p>
            <a:r>
              <a:rPr lang="en-US" sz="3200" dirty="0"/>
              <a:t>46 applications (4 mental health, 42 other areas of needs)</a:t>
            </a:r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07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b="1" dirty="0"/>
              <a:t>RFA 4 – New Networks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8093"/>
          </a:xfrm>
        </p:spPr>
        <p:txBody>
          <a:bodyPr>
            <a:normAutofit fontScale="92500" lnSpcReduction="10000"/>
          </a:bodyPr>
          <a:lstStyle/>
          <a:p>
            <a:r>
              <a:rPr lang="en-CA" sz="3200" dirty="0">
                <a:solidFill>
                  <a:schemeClr val="tx1"/>
                </a:solidFill>
              </a:rPr>
              <a:t>Targeted peer review process</a:t>
            </a:r>
          </a:p>
          <a:p>
            <a:pPr lvl="1"/>
            <a:r>
              <a:rPr lang="en-CA" sz="2800" dirty="0">
                <a:solidFill>
                  <a:schemeClr val="tx1"/>
                </a:solidFill>
              </a:rPr>
              <a:t>Each application was reviewed and scored by 7 independent reviewers </a:t>
            </a:r>
          </a:p>
          <a:p>
            <a:pPr lvl="2"/>
            <a:r>
              <a:rPr lang="en-CA" sz="2400" dirty="0">
                <a:solidFill>
                  <a:schemeClr val="tx1"/>
                </a:solidFill>
              </a:rPr>
              <a:t>2 patient partner reviewers to assess patient engagement, Indigenous engagement, and EDI </a:t>
            </a:r>
          </a:p>
          <a:p>
            <a:pPr lvl="2"/>
            <a:r>
              <a:rPr lang="en-CA" sz="2400" dirty="0">
                <a:solidFill>
                  <a:schemeClr val="tx1"/>
                </a:solidFill>
              </a:rPr>
              <a:t>5 clinical trialist reviewers to </a:t>
            </a:r>
            <a:r>
              <a:rPr lang="en-US" sz="2400" dirty="0">
                <a:solidFill>
                  <a:schemeClr val="tx1"/>
                </a:solidFill>
              </a:rPr>
              <a:t>assess need for network; model or plans for governance; membership, geographic spread, and experience with RCTs; plans for developing, funding, undertaking, and initial RCT</a:t>
            </a:r>
          </a:p>
          <a:p>
            <a:r>
              <a:rPr lang="en-US" sz="3200" dirty="0">
                <a:solidFill>
                  <a:schemeClr val="tx1"/>
                </a:solidFill>
              </a:rPr>
              <a:t>Total $900,000 funding available </a:t>
            </a:r>
            <a:r>
              <a:rPr lang="en-US" sz="3000" dirty="0">
                <a:solidFill>
                  <a:schemeClr val="tx1"/>
                </a:solidFill>
              </a:rPr>
              <a:t>(6 networks x  $150,000 each)</a:t>
            </a:r>
          </a:p>
          <a:p>
            <a:pPr lvl="1"/>
            <a:r>
              <a:rPr lang="en-US" sz="2963" dirty="0">
                <a:solidFill>
                  <a:schemeClr val="tx1"/>
                </a:solidFill>
              </a:rPr>
              <a:t>Awardees announced March 25, 2024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85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0B3D41-1CB2-71D6-4BBB-367DCC55C395}"/>
              </a:ext>
            </a:extLst>
          </p:cNvPr>
          <p:cNvGraphicFramePr>
            <a:graphicFrameLocks noGrp="1"/>
          </p:cNvGraphicFramePr>
          <p:nvPr/>
        </p:nvGraphicFramePr>
        <p:xfrm>
          <a:off x="266700" y="685800"/>
          <a:ext cx="11658600" cy="5087540"/>
        </p:xfrm>
        <a:graphic>
          <a:graphicData uri="http://schemas.openxmlformats.org/drawingml/2006/table">
            <a:tbl>
              <a:tblPr firstRow="1" firstCol="1" bandRow="1"/>
              <a:tblGrid>
                <a:gridCol w="2662472">
                  <a:extLst>
                    <a:ext uri="{9D8B030D-6E8A-4147-A177-3AD203B41FA5}">
                      <a16:colId xmlns:a16="http://schemas.microsoft.com/office/drawing/2014/main" val="2849507148"/>
                    </a:ext>
                  </a:extLst>
                </a:gridCol>
                <a:gridCol w="8996128">
                  <a:extLst>
                    <a:ext uri="{9D8B030D-6E8A-4147-A177-3AD203B41FA5}">
                      <a16:colId xmlns:a16="http://schemas.microsoft.com/office/drawing/2014/main" val="1510931678"/>
                    </a:ext>
                  </a:extLst>
                </a:gridCol>
              </a:tblGrid>
              <a:tr h="5538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PI name(s)</a:t>
                      </a:r>
                      <a:endParaRPr lang="en-CA" sz="24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39145" marR="39145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400" b="1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RFA 4 Funded New Network</a:t>
                      </a:r>
                      <a:endParaRPr lang="en-CA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45" marR="39145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421232"/>
                  </a:ext>
                </a:extLst>
              </a:tr>
              <a:tr h="579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Reshma Amin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CanHMVr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: The Canadian Home Mechanical Ventilation Research Network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75190"/>
                  </a:ext>
                </a:extLst>
              </a:tr>
              <a:tr h="579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Kelly Vogt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CANUCS: Canadian Collaborative on Urgent Care Surgery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717685"/>
                  </a:ext>
                </a:extLst>
              </a:tr>
              <a:tr h="7741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Paul Hebert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CCARE-LTC: Collaborative for Caring for Long-Term Care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776806"/>
                  </a:ext>
                </a:extLst>
              </a:tr>
              <a:tr h="925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Jason Busse;</a:t>
                      </a:r>
                    </a:p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Hance Clarke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CMCN: Canadian Medical Cannabis Clinical Trials Network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062398"/>
                  </a:ext>
                </a:extLst>
              </a:tr>
              <a:tr h="901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Mandi Newton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CYMH Trials Network: Canadian Network for Child and Youth Mental Health Trials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43696"/>
                  </a:ext>
                </a:extLst>
              </a:tr>
              <a:tr h="7741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Dr. Peter J Gill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PIRN: Canadian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Paediatric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Inpatient Research Network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905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500" b="1" dirty="0"/>
              <a:t>RFA 5 – To bring high-impact RCTs to Canada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80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Announced Aug 30, 2024</a:t>
            </a:r>
          </a:p>
          <a:p>
            <a:r>
              <a:rPr lang="en-US" sz="3200" dirty="0">
                <a:solidFill>
                  <a:schemeClr val="tx1"/>
                </a:solidFill>
              </a:rPr>
              <a:t>Submission deadline Sept 30</a:t>
            </a:r>
          </a:p>
          <a:p>
            <a:r>
              <a:rPr lang="en-US" sz="3200" dirty="0">
                <a:solidFill>
                  <a:schemeClr val="tx1"/>
                </a:solidFill>
              </a:rPr>
              <a:t>Reviews underway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2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737FD-645B-0C49-9227-BD47C7426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21DA-D923-73F2-8285-9C125ACDB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13716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Third Annual ACT Consortium Meeting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EA30-157C-DDC0-BE28-49E128966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057400"/>
            <a:ext cx="11582400" cy="4572000"/>
          </a:xfrm>
        </p:spPr>
        <p:txBody>
          <a:bodyPr/>
          <a:lstStyle/>
          <a:p>
            <a:r>
              <a:rPr lang="en-CA" sz="3200" dirty="0">
                <a:solidFill>
                  <a:schemeClr val="tx1"/>
                </a:solidFill>
              </a:rPr>
              <a:t>Oct 10, 11, 2024 Quebec City, Quebec</a:t>
            </a:r>
          </a:p>
          <a:p>
            <a:pPr lvl="0"/>
            <a:r>
              <a:rPr lang="en-US" sz="3200" dirty="0">
                <a:solidFill>
                  <a:schemeClr val="tx1"/>
                </a:solidFill>
              </a:rPr>
              <a:t>Focus  </a:t>
            </a:r>
          </a:p>
          <a:p>
            <a:pPr lvl="1"/>
            <a:r>
              <a:rPr lang="en-CA" sz="2963" dirty="0">
                <a:solidFill>
                  <a:schemeClr val="tx1"/>
                </a:solidFill>
              </a:rPr>
              <a:t>international efforts to improve trials and best practices</a:t>
            </a:r>
          </a:p>
          <a:p>
            <a:pPr lvl="1"/>
            <a:r>
              <a:rPr lang="en-CA" sz="2963" dirty="0">
                <a:solidFill>
                  <a:schemeClr val="tx1"/>
                </a:solidFill>
              </a:rPr>
              <a:t>brought Canadian biotech and trialists together</a:t>
            </a:r>
          </a:p>
          <a:p>
            <a:pPr lvl="1"/>
            <a:r>
              <a:rPr lang="en-CA" sz="2963" dirty="0">
                <a:solidFill>
                  <a:schemeClr val="tx1"/>
                </a:solidFill>
              </a:rPr>
              <a:t>initiated discussions around who can contact patients to participate in trials </a:t>
            </a:r>
          </a:p>
          <a:p>
            <a:pPr lvl="1"/>
            <a:r>
              <a:rPr lang="en-CA" sz="2800" dirty="0">
                <a:solidFill>
                  <a:schemeClr val="tx1"/>
                </a:solidFill>
              </a:rPr>
              <a:t>Health Canada readiness program and inspections</a:t>
            </a:r>
            <a:endParaRPr lang="en-CA" sz="2963" dirty="0">
              <a:solidFill>
                <a:schemeClr val="tx1"/>
              </a:solidFill>
            </a:endParaRPr>
          </a:p>
          <a:p>
            <a:pPr lvl="1"/>
            <a:r>
              <a:rPr lang="en-CA" sz="2963" dirty="0">
                <a:solidFill>
                  <a:schemeClr val="tx1"/>
                </a:solidFill>
              </a:rPr>
              <a:t>discussed possibility of ACT2</a:t>
            </a: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028737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1A6BA-C829-3967-908F-29CC2F9E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07" y="790638"/>
            <a:ext cx="11850986" cy="1325563"/>
          </a:xfrm>
        </p:spPr>
        <p:txBody>
          <a:bodyPr/>
          <a:lstStyle/>
          <a:p>
            <a:pPr algn="ctr"/>
            <a:r>
              <a:rPr lang="en-US" b="1" dirty="0"/>
              <a:t>Published several high-impact RCTs </a:t>
            </a:r>
            <a:br>
              <a:rPr lang="en-US" b="1" dirty="0"/>
            </a:br>
            <a:r>
              <a:rPr lang="en-US" b="1" dirty="0"/>
              <a:t>funded by ACT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7574-8E13-DBA5-FD60-5907087CA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8755"/>
            <a:ext cx="10515600" cy="3804955"/>
          </a:xfrm>
        </p:spPr>
        <p:txBody>
          <a:bodyPr/>
          <a:lstStyle/>
          <a:p>
            <a:r>
              <a:rPr lang="en-US" dirty="0"/>
              <a:t>3 published in NEJM</a:t>
            </a:r>
          </a:p>
          <a:p>
            <a:pPr lvl="1"/>
            <a:r>
              <a:rPr lang="en-US" dirty="0"/>
              <a:t>ARTESIA</a:t>
            </a:r>
          </a:p>
          <a:p>
            <a:pPr lvl="1"/>
            <a:r>
              <a:rPr lang="en-US" dirty="0"/>
              <a:t>REVISE</a:t>
            </a:r>
          </a:p>
          <a:p>
            <a:pPr lvl="1"/>
            <a:r>
              <a:rPr lang="en-US" dirty="0"/>
              <a:t>HEMOTION</a:t>
            </a:r>
          </a:p>
          <a:p>
            <a:r>
              <a:rPr lang="en-US" dirty="0"/>
              <a:t>2 in-press at NEJM</a:t>
            </a:r>
          </a:p>
          <a:p>
            <a:r>
              <a:rPr lang="en-US" dirty="0"/>
              <a:t>1 published in the Lancet</a:t>
            </a:r>
          </a:p>
          <a:p>
            <a:pPr lvl="1"/>
            <a:r>
              <a:rPr lang="en-US" dirty="0"/>
              <a:t>COP-AF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7660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1" y="365125"/>
            <a:ext cx="1161443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500" b="1" dirty="0"/>
              <a:t>Pan-Canadian, distributive, single REB approval process with strict timelines for multi-</a:t>
            </a:r>
            <a:r>
              <a:rPr lang="en-US" sz="4500" b="1" dirty="0" err="1"/>
              <a:t>centre</a:t>
            </a:r>
            <a:r>
              <a:rPr lang="en-US" sz="4500" b="1" dirty="0"/>
              <a:t> RCTs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70" y="1825625"/>
            <a:ext cx="10647630" cy="384433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February 2024: held meeting of leaders in research ethic boards, institutional leaders, and patient representatives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discussed establishing national, distributive, single REB review and approval process with strict timelines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May </a:t>
            </a:r>
            <a:r>
              <a:rPr lang="en-US" sz="3200" dirty="0"/>
              <a:t>2024: </a:t>
            </a:r>
            <a:r>
              <a:rPr lang="en-US" sz="3200" dirty="0">
                <a:solidFill>
                  <a:schemeClr val="tx1"/>
                </a:solidFill>
              </a:rPr>
              <a:t>announced RFA for group to set up and run process; application deadline was Aug 16, 2024</a:t>
            </a:r>
          </a:p>
          <a:p>
            <a:r>
              <a:rPr lang="en-CA" sz="3200" dirty="0">
                <a:solidFill>
                  <a:schemeClr val="tx1"/>
                </a:solidFill>
                <a:ea typeface="Aptos" panose="020B0004020202020204" pitchFamily="34" charset="0"/>
              </a:rPr>
              <a:t>Standardized scoring system for written application</a:t>
            </a:r>
          </a:p>
          <a:p>
            <a:pPr lvl="1"/>
            <a:r>
              <a:rPr lang="en-CA" sz="2963" dirty="0">
                <a:solidFill>
                  <a:schemeClr val="tx1"/>
                </a:solidFill>
                <a:ea typeface="Aptos" panose="020B0004020202020204" pitchFamily="34" charset="0"/>
              </a:rPr>
              <a:t>groups that scored ≥70/100 invited to interview stage</a:t>
            </a:r>
          </a:p>
          <a:p>
            <a:r>
              <a:rPr lang="en-CA" sz="3200" dirty="0">
                <a:solidFill>
                  <a:schemeClr val="tx1"/>
                </a:solidFill>
                <a:ea typeface="Aptos" panose="020B0004020202020204" pitchFamily="34" charset="0"/>
              </a:rPr>
              <a:t>Interview consisted of presentation and questions</a:t>
            </a:r>
          </a:p>
          <a:p>
            <a:pPr lvl="1"/>
            <a:r>
              <a:rPr lang="en-CA" sz="2963" dirty="0">
                <a:solidFill>
                  <a:schemeClr val="tx1"/>
                </a:solidFill>
                <a:ea typeface="Aptos" panose="020B0004020202020204" pitchFamily="34" charset="0"/>
              </a:rPr>
              <a:t>standardized process</a:t>
            </a:r>
            <a:r>
              <a:rPr lang="en-CA" sz="2963" dirty="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0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8C8CD60-121A-46F1-B801-616329D0B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10515600" cy="1219200"/>
          </a:xfrm>
        </p:spPr>
        <p:txBody>
          <a:bodyPr/>
          <a:lstStyle/>
          <a:p>
            <a:pPr algn="ctr"/>
            <a:r>
              <a:rPr lang="en-US" altLang="en-US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07780-C38E-9840-9A51-A04D9DA69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11734800" cy="45720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 on study questions I originated and grants I wrote</a:t>
            </a:r>
          </a:p>
          <a:p>
            <a:pPr lvl="1"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received grants from </a:t>
            </a:r>
          </a:p>
          <a:p>
            <a:pPr lvl="2"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Abbott Diagnostics, AOP, AstraZeneca, 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Bayer, </a:t>
            </a: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Boehringer Ingelheim,</a:t>
            </a: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Bristol-Myers Squibb, Cloud DX, Covidien, Octapharma, Philips Healthcare, Roche Diagnostics, Roche, Siemens, Smith and Nephew, Stryker, Trimedic</a:t>
            </a:r>
          </a:p>
          <a:p>
            <a:pPr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participated in </a:t>
            </a:r>
          </a:p>
          <a:p>
            <a:pPr lvl="1"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advisory boarding meeting GlaxoSmithKline, Bayer, </a:t>
            </a:r>
            <a:r>
              <a:rPr lang="en-CA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Quidel</a:t>
            </a:r>
            <a:r>
              <a:rPr lang="en-CA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Canada, Trimedic </a:t>
            </a: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spcBef>
                <a:spcPct val="0"/>
              </a:spcBef>
              <a:spcAft>
                <a:spcPts val="500"/>
              </a:spcAft>
              <a:defRPr/>
            </a:pPr>
            <a:r>
              <a:rPr lang="en-CA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 panel meeting AstraZeneca, BI, Roche</a:t>
            </a:r>
          </a:p>
          <a:p>
            <a:pPr lvl="1">
              <a:spcBef>
                <a:spcPct val="0"/>
              </a:spcBef>
              <a:spcAft>
                <a:spcPts val="50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meetings AOP</a:t>
            </a:r>
          </a:p>
          <a:p>
            <a:pPr>
              <a:spcBef>
                <a:spcPct val="0"/>
              </a:spcBef>
              <a:spcAft>
                <a:spcPts val="50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undertaken consultancy work for</a:t>
            </a:r>
          </a:p>
          <a:p>
            <a:pPr lvl="1">
              <a:spcBef>
                <a:spcPct val="0"/>
              </a:spcBef>
              <a:spcAft>
                <a:spcPts val="500"/>
              </a:spcAft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Astra Zeneca, Abbott Diagnostics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4155379-74EF-4F20-A385-DD5A37911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69CF99-D955-4C75-95C9-01615D3C86E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527B-07CB-A225-C7D9-6FAE4EB7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"/>
            <a:ext cx="10896600" cy="9144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Selection committee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13BD3-6958-C1F8-30C9-17879B358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47870"/>
            <a:ext cx="11963400" cy="5451695"/>
          </a:xfrm>
        </p:spPr>
        <p:txBody>
          <a:bodyPr>
            <a:normAutofit fontScale="925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Megan Singleton (co-chair)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Associate dean human research protections at John Hopkins, operationalizing single REB for multiple sites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Matt Westmore (co-chair) 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Chief exec UK health authority, national REB service that has been running for ~12 years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John Alexander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Cardiologist, clinical investigator at Duke university, co-chair clinical trial training initiative in US</a:t>
            </a:r>
            <a:endParaRPr lang="en-CA" sz="16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Gordon Bernard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physician scientist at Vanderbilt University Medical Center has led development of single IRB, </a:t>
            </a:r>
            <a:r>
              <a:rPr lang="en-CA" sz="20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iREx</a:t>
            </a: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portal, which helps to organize multicenter IRB oversight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Deborah Cook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McMaster, trialist in critical care, local REB experience, broaden acceptable rigorous ethical consent models for vulnerable patients and co-enrolment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Adeera</a:t>
            </a: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Levin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International leader in renal clinical research, Head of Division of Nephrology at UBC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CA" sz="24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Chris </a:t>
            </a:r>
            <a:r>
              <a:rPr lang="en-CA" sz="24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MacKnight</a:t>
            </a:r>
            <a:endParaRPr lang="en-CA" sz="24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CA" sz="2000" kern="100" dirty="0">
                <a:solidFill>
                  <a:schemeClr val="tx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CA" sz="20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xecutive chair Nova Scotia health REB, member of REB board for Atlantic Canada, retired geriatrician</a:t>
            </a:r>
          </a:p>
        </p:txBody>
      </p:sp>
    </p:spTree>
    <p:extLst>
      <p:ext uri="{BB962C8B-B14F-4D97-AF65-F5344CB8AC3E}">
        <p14:creationId xmlns:p14="http://schemas.microsoft.com/office/powerpoint/2010/main" val="2780887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Immediate upcoming work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80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RFA 6 funding for Canadian biotech trials</a:t>
            </a:r>
          </a:p>
          <a:p>
            <a:r>
              <a:rPr lang="en-US" sz="3200" dirty="0">
                <a:solidFill>
                  <a:schemeClr val="tx1"/>
                </a:solidFill>
              </a:rPr>
              <a:t>Activation of single national distributive REB model with strict timelines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Master clinical trial agreements for CIHR funded trials</a:t>
            </a:r>
          </a:p>
          <a:p>
            <a:r>
              <a:rPr lang="en-US" sz="3200" dirty="0">
                <a:solidFill>
                  <a:schemeClr val="tx1"/>
                </a:solidFill>
              </a:rPr>
              <a:t>Initiating Indigenous trials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830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F4838-DDE7-17F7-255E-02B68F12F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3200" cy="11430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Next issues to tackle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D719-24B1-E6F7-B8F4-3D1677186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1734800" cy="48006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Avoiding overlap between institutional approvals and single national REB approval</a:t>
            </a:r>
          </a:p>
          <a:p>
            <a:r>
              <a:rPr lang="en-US" sz="3200" dirty="0">
                <a:solidFill>
                  <a:schemeClr val="tx1"/>
                </a:solidFill>
              </a:rPr>
              <a:t>Implementation of master clinical trial agreements</a:t>
            </a:r>
          </a:p>
          <a:p>
            <a:r>
              <a:rPr lang="en-US" sz="3200" dirty="0">
                <a:solidFill>
                  <a:schemeClr val="tx1"/>
                </a:solidFill>
              </a:rPr>
              <a:t>Too many patients never hear about trials relevant to their health due to circle of care approach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decentralization of trials with new approaches 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study personnel being able to screen patients on behalf of MRP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administrative data to identify and facilitate contacting of potential participants</a:t>
            </a:r>
          </a:p>
          <a:p>
            <a:r>
              <a:rPr lang="en-US" sz="3200" dirty="0">
                <a:solidFill>
                  <a:schemeClr val="tx1"/>
                </a:solidFill>
              </a:rPr>
              <a:t>Waiver of consent for common standard of care interventions</a:t>
            </a:r>
          </a:p>
        </p:txBody>
      </p:sp>
    </p:spTree>
    <p:extLst>
      <p:ext uri="{BB962C8B-B14F-4D97-AF65-F5344CB8AC3E}">
        <p14:creationId xmlns:p14="http://schemas.microsoft.com/office/powerpoint/2010/main" val="1787772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197D-C4DB-41FC-A384-98161C95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1430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Conclusions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B6A00-4B3F-4809-A101-C4B523595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0"/>
            <a:ext cx="12192000" cy="43434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 lot has been achieved in first 1.75 yrs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will have achieved its goal if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Canada becomes the most efficient country in the world for conducting RCTs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permanent efficient systems are implemented, government implements sustained funding for RCTs, Canadian biotech grows, and more big pharma and device company trials come to Canada</a:t>
            </a:r>
          </a:p>
          <a:p>
            <a:pPr lvl="2"/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Canadian public benefits and we minimize cases like 2-year-old boy with cancer having to go to another country for find life saving trial </a:t>
            </a:r>
          </a:p>
        </p:txBody>
      </p:sp>
    </p:spTree>
    <p:extLst>
      <p:ext uri="{BB962C8B-B14F-4D97-AF65-F5344CB8AC3E}">
        <p14:creationId xmlns:p14="http://schemas.microsoft.com/office/powerpoint/2010/main" val="195976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715D4-A398-2475-48E4-7A283E47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Goals of presentation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69E8E-43EA-D3CA-4B0D-98ED74E06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child highlighted our problem</a:t>
            </a:r>
          </a:p>
          <a:p>
            <a:r>
              <a:rPr lang="en-US" sz="3200" dirty="0"/>
              <a:t>Accelerated Clinical Trials (ACT) Consortium</a:t>
            </a:r>
          </a:p>
          <a:p>
            <a:r>
              <a:rPr lang="en-US" sz="3200" dirty="0"/>
              <a:t>Update on ACT’s activities in the last year</a:t>
            </a:r>
          </a:p>
          <a:p>
            <a:r>
              <a:rPr lang="en-US" sz="3200" dirty="0"/>
              <a:t>Future directions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841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986BA-6C27-D679-AD8D-1E969C6E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37241"/>
            <a:ext cx="10363200" cy="11430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A child highlights our problem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71DCE-937B-85BC-0B27-AA5C1A17C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12115800" cy="50292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2 yr old boy diagnosed with metastatic brain cancer in Ontario</a:t>
            </a:r>
          </a:p>
          <a:p>
            <a:r>
              <a:rPr lang="en-US" sz="3200" dirty="0">
                <a:solidFill>
                  <a:schemeClr val="tx1"/>
                </a:solidFill>
              </a:rPr>
              <a:t>Family told he had months to live as there were no treatment options</a:t>
            </a:r>
          </a:p>
          <a:p>
            <a:r>
              <a:rPr lang="en-US" sz="3200" dirty="0">
                <a:solidFill>
                  <a:schemeClr val="tx1"/>
                </a:solidFill>
              </a:rPr>
              <a:t>Remortgaged house brought son to NY and enrolled him in RCT</a:t>
            </a:r>
          </a:p>
          <a:p>
            <a:r>
              <a:rPr lang="en-US" sz="3200" dirty="0">
                <a:solidFill>
                  <a:schemeClr val="tx1"/>
                </a:solidFill>
              </a:rPr>
              <a:t>Clinical trial saved his life; he is now 18 years of age</a:t>
            </a:r>
          </a:p>
          <a:p>
            <a:r>
              <a:rPr lang="en-US" sz="3200" dirty="0">
                <a:solidFill>
                  <a:schemeClr val="tx1"/>
                </a:solidFill>
              </a:rPr>
              <a:t>Everyday trials like this one do not come to Canada or limited numbers of participants are assigned to Canada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because our trials system is so inefficient</a:t>
            </a:r>
          </a:p>
          <a:p>
            <a:r>
              <a:rPr lang="en-US" sz="3200" dirty="0">
                <a:solidFill>
                  <a:schemeClr val="tx1"/>
                </a:solidFill>
              </a:rPr>
              <a:t>Moral imperative to improve ecosystem for doing RCTs in Canada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to bring more opportunities to Canadians to participate in trials</a:t>
            </a:r>
            <a:endParaRPr lang="en-CA" sz="2800" dirty="0">
              <a:solidFill>
                <a:schemeClr val="tx1"/>
              </a:solidFill>
            </a:endParaRP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7222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11811000" cy="2895599"/>
          </a:xfrm>
        </p:spPr>
        <p:txBody>
          <a:bodyPr/>
          <a:lstStyle/>
          <a:p>
            <a:r>
              <a:rPr lang="en-US" sz="5400" b="1" dirty="0">
                <a:solidFill>
                  <a:schemeClr val="tx1"/>
                </a:solidFill>
              </a:rPr>
              <a:t>Accelerating Clinical Trials (ACT) Canada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6013" y="4495800"/>
            <a:ext cx="10955867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</a:rPr>
              <a:t>Funded by CIHR ($39 Million) to improve ecosystem for conducting RCTs in Canada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468939-26A9-4324-B08B-033EE6A049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71080"/>
            <a:ext cx="2873523" cy="9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CF9F-26E5-4CE9-9ECB-CDB9D7A1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sz="4400" b="1" dirty="0">
                <a:solidFill>
                  <a:schemeClr val="tx1"/>
                </a:solidFill>
              </a:rPr>
              <a:t>Central guiding principle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BBBF-9960-41E3-9ED7-30CC28EE8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11430000" cy="2590800"/>
          </a:xfrm>
        </p:spPr>
        <p:txBody>
          <a:bodyPr/>
          <a:lstStyle/>
          <a:p>
            <a:r>
              <a:rPr lang="en-CA" sz="3200" dirty="0">
                <a:solidFill>
                  <a:schemeClr val="tx1"/>
                </a:solidFill>
              </a:rPr>
              <a:t>Our activities will accelerate, optimize, and facilitate the conduct, implementation, and results translation from high-quality, high-impact RCTs to improve health in Canada and around the world</a:t>
            </a:r>
          </a:p>
        </p:txBody>
      </p:sp>
    </p:spTree>
    <p:extLst>
      <p:ext uri="{BB962C8B-B14F-4D97-AF65-F5344CB8AC3E}">
        <p14:creationId xmlns:p14="http://schemas.microsoft.com/office/powerpoint/2010/main" val="404154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CD3C97-943B-A56F-E4F3-8624F565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626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Update on ACT activities since last fall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14231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3431-F585-1CBC-DD6A-B738FDAB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Regulatory</a:t>
            </a:r>
            <a:endParaRPr lang="en-CA" sz="45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7455-A774-9281-3DD0-71E85EA46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759" y="1756360"/>
            <a:ext cx="11130481" cy="39136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 regulatory working group led submission to Health Canada recommending changes to the draft ICH E6 (R3)) </a:t>
            </a:r>
          </a:p>
          <a:p>
            <a:r>
              <a:rPr lang="en-US" dirty="0"/>
              <a:t>Contributed to international efforts</a:t>
            </a:r>
          </a:p>
          <a:p>
            <a:pPr lvl="1"/>
            <a:r>
              <a:rPr lang="en-US" dirty="0"/>
              <a:t>WHO guidance for best practices for clinical trials	</a:t>
            </a:r>
          </a:p>
          <a:p>
            <a:pPr marL="702739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solidFill>
                  <a:prstClr val="black"/>
                </a:solidFill>
                <a:latin typeface="Aptos" panose="02110004020202020204"/>
                <a:ea typeface="+mn-ea"/>
                <a:cs typeface="+mn-cs"/>
              </a:rPr>
              <a:t>important development</a:t>
            </a:r>
          </a:p>
          <a:p>
            <a:pPr marL="1176879" lvl="2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</a:rPr>
              <a:t>t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rials of new drugs or devices intended for a regulatory indication should follow ICH E6</a:t>
            </a:r>
          </a:p>
          <a:p>
            <a:pPr marL="1176879" lvl="2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kern="1200" dirty="0">
                <a:solidFill>
                  <a:schemeClr val="tx1"/>
                </a:solidFill>
                <a:ea typeface="+mn-ea"/>
                <a:cs typeface="+mn-cs"/>
              </a:rPr>
              <a:t>all other trials should follow </a:t>
            </a:r>
            <a:r>
              <a:rPr lang="en-CA" sz="2400" dirty="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Guidance for Good Randomized Clinical Trials</a:t>
            </a:r>
          </a:p>
          <a:p>
            <a:pPr marL="1176879" lvl="2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sz="2400" dirty="0"/>
              <a:t>WHO educational event 8AM ET, Dec 13, 2024 </a:t>
            </a:r>
            <a:r>
              <a:rPr lang="en-CA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https://zoom.us/webinar/register/6017301057683/WN_0dncI64ASnuowNF69EWLyw#/registration</a:t>
            </a:r>
            <a:r>
              <a:rPr lang="en-CA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US" dirty="0"/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7785F4-A811-4B0C-1DA4-79545AC8498D}"/>
              </a:ext>
            </a:extLst>
          </p:cNvPr>
          <p:cNvSpPr/>
          <p:nvPr/>
        </p:nvSpPr>
        <p:spPr>
          <a:xfrm>
            <a:off x="0" y="5735636"/>
            <a:ext cx="12192000" cy="113487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Content Placeholder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EBEC301-63A1-DDC9-F6D7-90D21DF7B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7" t="24823" r="9839" b="44713"/>
          <a:stretch/>
        </p:blipFill>
        <p:spPr>
          <a:xfrm>
            <a:off x="218440" y="5669964"/>
            <a:ext cx="2504440" cy="102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6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D04D1-DE09-470A-ABFA-F7771EC9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38200"/>
            <a:ext cx="10363200" cy="1524000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Contracts</a:t>
            </a:r>
            <a:endParaRPr lang="en-CA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A573F-D229-446D-8C09-6DA9DFD4F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743200"/>
            <a:ext cx="11963400" cy="33528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Contracts are major bottleneck in conducting RCTs in Canada</a:t>
            </a:r>
          </a:p>
          <a:p>
            <a:r>
              <a:rPr lang="en-US" sz="3200" dirty="0">
                <a:solidFill>
                  <a:schemeClr val="tx1"/>
                </a:solidFill>
              </a:rPr>
              <a:t>ACT has implemented </a:t>
            </a:r>
            <a:r>
              <a:rPr lang="en-CA" sz="3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Data and Samples Sharing Agreement in over 45 Canadian centres 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Finalizing master clinical trial agreement for CIHR funded trials</a:t>
            </a:r>
          </a:p>
        </p:txBody>
      </p:sp>
    </p:spTree>
    <p:extLst>
      <p:ext uri="{BB962C8B-B14F-4D97-AF65-F5344CB8AC3E}">
        <p14:creationId xmlns:p14="http://schemas.microsoft.com/office/powerpoint/2010/main" val="350357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T Brand Colours">
      <a:dk1>
        <a:sysClr val="windowText" lastClr="000000"/>
      </a:dk1>
      <a:lt1>
        <a:srgbClr val="F0EDE8"/>
      </a:lt1>
      <a:dk2>
        <a:srgbClr val="344866"/>
      </a:dk2>
      <a:lt2>
        <a:srgbClr val="FFFFFF"/>
      </a:lt2>
      <a:accent1>
        <a:srgbClr val="38ACDE"/>
      </a:accent1>
      <a:accent2>
        <a:srgbClr val="CF4841"/>
      </a:accent2>
      <a:accent3>
        <a:srgbClr val="46CB9A"/>
      </a:accent3>
      <a:accent4>
        <a:srgbClr val="FADF63"/>
      </a:accent4>
      <a:accent5>
        <a:srgbClr val="F18F01"/>
      </a:accent5>
      <a:accent6>
        <a:srgbClr val="FFECD1"/>
      </a:accent6>
      <a:hlink>
        <a:srgbClr val="38ACDE"/>
      </a:hlink>
      <a:folHlink>
        <a:srgbClr val="A390E4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5ee7e71-09ac-4c02-865c-9c648656807f" xsi:nil="true"/>
    <lcf76f155ced4ddcb4097134ff3c332f xmlns="f936bd3e-f241-4811-aae3-9536cd51b65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3BEB1AD0340E468D477139C7E6DBD8" ma:contentTypeVersion="15" ma:contentTypeDescription="Create a new document." ma:contentTypeScope="" ma:versionID="5dc5d913af42f77aafd75cb1c1898b28">
  <xsd:schema xmlns:xsd="http://www.w3.org/2001/XMLSchema" xmlns:xs="http://www.w3.org/2001/XMLSchema" xmlns:p="http://schemas.microsoft.com/office/2006/metadata/properties" xmlns:ns2="f5ee7e71-09ac-4c02-865c-9c648656807f" xmlns:ns3="f936bd3e-f241-4811-aae3-9536cd51b658" targetNamespace="http://schemas.microsoft.com/office/2006/metadata/properties" ma:root="true" ma:fieldsID="468c9cce6742e56e9901ef29534f93f6" ns2:_="" ns3:_="">
    <xsd:import namespace="f5ee7e71-09ac-4c02-865c-9c648656807f"/>
    <xsd:import namespace="f936bd3e-f241-4811-aae3-9536cd51b6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e7e71-09ac-4c02-865c-9c648656807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b3bd45d0-aadd-4f31-bce2-3c5993825758}" ma:internalName="TaxCatchAll" ma:showField="CatchAllData" ma:web="f5ee7e71-09ac-4c02-865c-9c64865680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6bd3e-f241-4811-aae3-9536cd51b6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efaf260b-1e44-4780-8ae1-0b8ba4d51a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B495AE-103D-4F49-B6A4-BB7219EC07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87350-D2BE-44E8-961C-35E7E852398C}">
  <ds:schemaRefs>
    <ds:schemaRef ds:uri="http://schemas.microsoft.com/office/2006/metadata/properties"/>
    <ds:schemaRef ds:uri="http://schemas.microsoft.com/office/infopath/2007/PartnerControls"/>
    <ds:schemaRef ds:uri="f5ee7e71-09ac-4c02-865c-9c648656807f"/>
    <ds:schemaRef ds:uri="f936bd3e-f241-4811-aae3-9536cd51b658"/>
  </ds:schemaRefs>
</ds:datastoreItem>
</file>

<file path=customXml/itemProps3.xml><?xml version="1.0" encoding="utf-8"?>
<ds:datastoreItem xmlns:ds="http://schemas.openxmlformats.org/officeDocument/2006/customXml" ds:itemID="{FFEB00CA-B15D-4BB5-B098-70EED9C5CD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ee7e71-09ac-4c02-865c-9c648656807f"/>
    <ds:schemaRef ds:uri="f936bd3e-f241-4811-aae3-9536cd51b6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1423</Words>
  <Application>Microsoft Office PowerPoint</Application>
  <PresentationFormat>Widescreen</PresentationFormat>
  <Paragraphs>165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Calibri Light</vt:lpstr>
      <vt:lpstr>Courier New</vt:lpstr>
      <vt:lpstr>DM Serif Display</vt:lpstr>
      <vt:lpstr>Symbol</vt:lpstr>
      <vt:lpstr>Times New Roman</vt:lpstr>
      <vt:lpstr>Office Theme</vt:lpstr>
      <vt:lpstr>Advancing randomized controlled trials in Ontario and Canada</vt:lpstr>
      <vt:lpstr>Disclosures</vt:lpstr>
      <vt:lpstr>Goals of presentation</vt:lpstr>
      <vt:lpstr>A child highlights our problem</vt:lpstr>
      <vt:lpstr>Accelerating Clinical Trials (ACT) Canada </vt:lpstr>
      <vt:lpstr>Central guiding principle </vt:lpstr>
      <vt:lpstr>Update on ACT activities since last fall</vt:lpstr>
      <vt:lpstr>Regulatory</vt:lpstr>
      <vt:lpstr>Contracts</vt:lpstr>
      <vt:lpstr>Creating greater democratization of access to participate in clinical trials</vt:lpstr>
      <vt:lpstr>RFA 3 – Canadian Biotech Trials</vt:lpstr>
      <vt:lpstr>PowerPoint Presentation</vt:lpstr>
      <vt:lpstr>RFA 4 – New Networks</vt:lpstr>
      <vt:lpstr>RFA 4 – New Networks</vt:lpstr>
      <vt:lpstr>PowerPoint Presentation</vt:lpstr>
      <vt:lpstr>RFA 5 – To bring high-impact RCTs to Canada</vt:lpstr>
      <vt:lpstr>Third Annual ACT Consortium Meeting</vt:lpstr>
      <vt:lpstr>Published several high-impact RCTs  funded by ACT</vt:lpstr>
      <vt:lpstr>Pan-Canadian, distributive, single REB approval process with strict timelines for multi-centre RCTs</vt:lpstr>
      <vt:lpstr>Selection committee</vt:lpstr>
      <vt:lpstr>Immediate upcoming work</vt:lpstr>
      <vt:lpstr>Next issues to tackle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Matheson, Alyssa</dc:creator>
  <cp:lastModifiedBy>Devereaux, PJ</cp:lastModifiedBy>
  <cp:revision>14</cp:revision>
  <dcterms:created xsi:type="dcterms:W3CDTF">2024-08-30T15:06:35Z</dcterms:created>
  <dcterms:modified xsi:type="dcterms:W3CDTF">2024-11-05T19:12:42Z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0x010100293BEB1AD0340E468D477139C7E6DBD8</vt:lpwstr>
  </property>
</Properties>
</file>