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0" r:id="rId3"/>
  </p:sldMasterIdLst>
  <p:notesMasterIdLst>
    <p:notesMasterId r:id="rId14"/>
  </p:notesMasterIdLst>
  <p:sldIdLst>
    <p:sldId id="937" r:id="rId4"/>
    <p:sldId id="943" r:id="rId5"/>
    <p:sldId id="944" r:id="rId6"/>
    <p:sldId id="945" r:id="rId7"/>
    <p:sldId id="946" r:id="rId8"/>
    <p:sldId id="947" r:id="rId9"/>
    <p:sldId id="948" r:id="rId10"/>
    <p:sldId id="950" r:id="rId11"/>
    <p:sldId id="949" r:id="rId12"/>
    <p:sldId id="93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Richards" initials="DR" lastIdx="4" clrIdx="0">
    <p:extLst>
      <p:ext uri="{19B8F6BF-5375-455C-9EA6-DF929625EA0E}">
        <p15:presenceInfo xmlns:p15="http://schemas.microsoft.com/office/powerpoint/2012/main" userId="fda105a8a50a5a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919" autoAdjust="0"/>
  </p:normalViewPr>
  <p:slideViewPr>
    <p:cSldViewPr snapToGrid="0">
      <p:cViewPr varScale="1">
        <p:scale>
          <a:sx n="95" d="100"/>
          <a:sy n="95" d="100"/>
        </p:scale>
        <p:origin x="11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A287C-8FB1-0D41-9AF4-5EF902A6610B}" type="datetimeFigureOut">
              <a:rPr lang="en-US" smtClean="0"/>
              <a:t>10/22/24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6841F-C38A-574B-A6A0-56E907AF2C69}" type="slidenum">
              <a:rPr lang="en-US" smtClean="0"/>
              <a:t>‹#›</a:t>
            </a:fld>
            <a:endParaRPr lang="en-US"/>
          </a:p>
        </p:txBody>
      </p:sp>
    </p:spTree>
    <p:extLst>
      <p:ext uri="{BB962C8B-B14F-4D97-AF65-F5344CB8AC3E}">
        <p14:creationId xmlns:p14="http://schemas.microsoft.com/office/powerpoint/2010/main" val="40880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11335844/#CR2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cbi.nlm.nih.gov/pmc/articles/PMC11335844/#CR2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ink.springer.com/article/10.1007/s43441-024-00665-y#ref-CR9"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ink.springer.com/article/10.1007/s43441-024-00665-y#ref-CR2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nk.springer.com/article/10.1007/s43441-024-00665-y#ref-CR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link.springer.com/article/10.1007/s43441-024-00665-y#ref-CR2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to come up to podium (will be seated near the stage) to introduce Donna and Mike as College members, and hand it over to Donna and Mike at the podium</a:t>
            </a:r>
          </a:p>
        </p:txBody>
      </p:sp>
      <p:sp>
        <p:nvSpPr>
          <p:cNvPr id="4" name="Slide Number Placeholder 3"/>
          <p:cNvSpPr>
            <a:spLocks noGrp="1"/>
          </p:cNvSpPr>
          <p:nvPr>
            <p:ph type="sldNum" sz="quarter" idx="5"/>
          </p:nvPr>
        </p:nvSpPr>
        <p:spPr/>
        <p:txBody>
          <a:bodyPr/>
          <a:lstStyle/>
          <a:p>
            <a:fld id="{0AD6841F-C38A-574B-A6A0-56E907AF2C69}" type="slidenum">
              <a:rPr lang="en-US" smtClean="0"/>
              <a:t>1</a:t>
            </a:fld>
            <a:endParaRPr lang="en-US"/>
          </a:p>
        </p:txBody>
      </p:sp>
    </p:spTree>
    <p:extLst>
      <p:ext uri="{BB962C8B-B14F-4D97-AF65-F5344CB8AC3E}">
        <p14:creationId xmlns:p14="http://schemas.microsoft.com/office/powerpoint/2010/main" val="1222772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Dawn to still be at podium to advance to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Mike to do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Firstly, I’d like to thank you, the audience for attending our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Secondly, I’d like to thank my co-presenter Donna who was great to work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Thirdly, I’d like to thank my colleagues in the College of Lived Experience who helped make this research paper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finally, I’d like to thank Dawn Richards who has guided us through this study and process from the beginning, and who has been accommodating, inspiring and a joy to work with.  Please join me in congratulating Dawn. Now we’ll be happy to take your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Dawn to stay at podium, Donna and Mike to either stand or stay in comfy chairs. Dawn will facilitate questions, asking if Donna or Mike want to take them, or otherwise </a:t>
            </a:r>
            <a:r>
              <a:rPr lang="en-CA"/>
              <a:t>answering them</a:t>
            </a: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690D9-A054-4E42-A681-D5AB6841268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79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Donna - The research study aim is on the slide, along with a picture of the paper and the QR code takes you to the online version. What makes this study unique is the full evolution of the study from concept to publication and the role of the patient/caregiver/community.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BBF626-E979-41A3-ACF8-86DDBB95AA47}" type="slidenum">
              <a:rPr kumimoji="0" lang="en-CA"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CA"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9065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Donna - This is important to talk about if you have time – this is novel in terms of how we did our work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CTO’s College of Lived Experience members were instrumental in generating the idea for this survey, in designing and launching the survey, and in analyzing and interpreting the survey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engagement approach included several virtual workshops (using Zoom) over approximately one year to understand if such a survey would be of value, to co-design the survey questions, and to review and analyze survey results so as to understand different lived perspectives related to these. Members who were interested in participating in the project or in different aspects of the project were asked to register for each virtual meeting. An application called Basecamp was used to communicate privately with College members instead of email. Any materials or expectations related to meetings were provided about one week in advance of the meetings along with details about an honorarium that was offered and how to accept it. Generally, two meetings with the same agenda were hosted on different dates and times to enable more members to attend and each meeting was hosted as a discussion where notes were taken and members’ input was used to shape all aspects of the project. For example, a number of meetings were hosted to determine the exact wording of survey questions and responses. College members pre-tested the survey before it was launched.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number of College members (HD, TH, DL, ML, EM, JS, MS) are authors on this paper or have been acknowledged for their contributions (MJ, JD).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publication includes the Guidance for Reporting Involvement of Patients and the Public (GRIPP2) checklist to detail College members’ involvement in this work in Supplementary Materials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BBF626-E979-41A3-ACF8-86DDBB95AA47}" type="slidenum">
              <a:rPr kumimoji="0" lang="en-CA"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CA"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4812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Donna - A bit more about the methods in case it’s helpful:</a:t>
            </a:r>
          </a:p>
          <a:p>
            <a:pPr marL="171450" indent="-171450">
              <a:buFont typeface="Arial" panose="020B0604020202020204" pitchFamily="34" charset="0"/>
              <a:buChar char="•"/>
            </a:pPr>
            <a:r>
              <a:rPr lang="en-CA" b="0" i="0" dirty="0">
                <a:solidFill>
                  <a:srgbClr val="222222"/>
                </a:solidFill>
                <a:effectLst/>
                <a:latin typeface="Merriweather" pitchFamily="2" charset="77"/>
              </a:rPr>
              <a:t>The Center for the Information and Study of Clinical Research Participation’s (CISCRP’s) annual Perceptions and Insights Study survey (2021) provided a useful starting framework for questions and the survey was finalized based on input and guidance from CTO’s College of Lived Experience</a:t>
            </a:r>
            <a:endParaRPr lang="en-US" dirty="0"/>
          </a:p>
          <a:p>
            <a:pPr marL="171450" indent="-171450">
              <a:buFont typeface="Arial" panose="020B0604020202020204" pitchFamily="34" charset="0"/>
              <a:buChar char="•"/>
            </a:pPr>
            <a:r>
              <a:rPr lang="en-US" dirty="0"/>
              <a:t>Administered on Qualtrics</a:t>
            </a:r>
          </a:p>
          <a:p>
            <a:pPr marL="171450" indent="-171450">
              <a:buFont typeface="Arial" panose="020B0604020202020204" pitchFamily="34" charset="0"/>
              <a:buChar char="•"/>
            </a:pPr>
            <a:r>
              <a:rPr lang="en-US" dirty="0"/>
              <a:t>Aimed for 385 responses</a:t>
            </a:r>
          </a:p>
          <a:p>
            <a:pPr marL="171450" indent="-171450">
              <a:buFont typeface="Arial" panose="020B0604020202020204" pitchFamily="34" charset="0"/>
              <a:buChar char="•"/>
            </a:pPr>
            <a:r>
              <a:rPr lang="en-US" dirty="0"/>
              <a:t>Questions </a:t>
            </a:r>
            <a:r>
              <a:rPr lang="en-CA" b="0" i="0" dirty="0">
                <a:solidFill>
                  <a:srgbClr val="222222"/>
                </a:solidFill>
                <a:effectLst/>
                <a:latin typeface="Merriweather" pitchFamily="2" charset="77"/>
              </a:rPr>
              <a:t>in each section included different response options such as: 5-point Likert scales, multiple choice, ranked, or open-ended text. Each section was designed to take approximately 10 min to complete. The two sections were designed purposefully. We put the first section full of questions we really wanted responses to, and the second section had questions we were hoping people would answer, but if they dropped off at this point, that was ok too</a:t>
            </a:r>
          </a:p>
          <a:p>
            <a:pPr marL="171450" indent="-171450">
              <a:buFont typeface="Arial" panose="020B0604020202020204" pitchFamily="34" charset="0"/>
              <a:buChar char="•"/>
            </a:pPr>
            <a:r>
              <a:rPr lang="en-CA" b="0" i="0" dirty="0">
                <a:solidFill>
                  <a:srgbClr val="222222"/>
                </a:solidFill>
                <a:effectLst/>
                <a:latin typeface="Merriweather" pitchFamily="2" charset="77"/>
              </a:rPr>
              <a:t>Informed consent was obtained from each survey participant. Participants were informed about the study background, purpose, its voluntary nature, expected time to completion, and that no directly identifiable information would be collected or reported, including IP addresses. We conducted a manual review of the responses and found no evidence of multiple entries made by single individuals.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BBF626-E979-41A3-ACF8-86DDBB95AA47}" type="slidenum">
              <a:rPr kumimoji="0" lang="en-CA"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CA"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1241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lnSpc>
                <a:spcPct val="115000"/>
              </a:lnSpc>
              <a:spcAft>
                <a:spcPts val="800"/>
              </a:spcAft>
            </a:pPr>
            <a:r>
              <a:rPr lang="en-CA" sz="1200" kern="100" dirty="0">
                <a:effectLst/>
                <a:latin typeface="Aptos" panose="020B0004020202020204" pitchFamily="34" charset="0"/>
                <a:ea typeface="Aptos" panose="020B0004020202020204" pitchFamily="34" charset="0"/>
                <a:cs typeface="Times New Roman" panose="02020603050405020304" pitchFamily="18" charset="0"/>
              </a:rPr>
              <a:t>Mike - We estimated that approximately 5000 potential participants would see the invitation to participate, based on the survey being distributed through various mailing lists and on social media, and that between 21% and 72% would fill out the survey questionnaire [</a:t>
            </a:r>
            <a:r>
              <a:rPr lang="en-CA" sz="12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20</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CA" sz="1200" kern="100" dirty="0">
                <a:effectLst/>
                <a:latin typeface="Aptos" panose="020B0004020202020204" pitchFamily="34" charset="0"/>
                <a:ea typeface="Aptos" panose="020B0004020202020204" pitchFamily="34" charset="0"/>
                <a:cs typeface="Times New Roman" panose="02020603050405020304" pitchFamily="18" charset="0"/>
              </a:rPr>
              <a:t>A minimum sample size of 385 was calculated to have a confidence level of 95% with a 5% margin of error [</a:t>
            </a:r>
            <a:r>
              <a:rPr lang="en-CA" sz="12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4"/>
              </a:rPr>
              <a:t>21</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BBF626-E979-41A3-ACF8-86DDBB95AA47}" type="slidenum">
              <a:rPr kumimoji="0" lang="en-CA"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CA"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2342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Mike - These are the highlights in terms of respondents (and how many people consented vs. completed each section)</a:t>
            </a:r>
          </a:p>
          <a:p>
            <a:endParaRPr lang="en-US" dirty="0"/>
          </a:p>
          <a:p>
            <a:r>
              <a:rPr lang="en-US" dirty="0"/>
              <a:t>For more on demographics of respondents, you can take a look at the full table in our paper: https://</a:t>
            </a:r>
            <a:r>
              <a:rPr lang="en-US" dirty="0" err="1"/>
              <a:t>link.springer.com</a:t>
            </a:r>
            <a:r>
              <a:rPr lang="en-US" dirty="0"/>
              <a:t>/article/10.1007/s43441-024-00665-y/tables/1</a:t>
            </a:r>
          </a:p>
          <a:p>
            <a:endParaRPr lang="en-US" dirty="0"/>
          </a:p>
          <a:p>
            <a:r>
              <a:rPr lang="en-CA" b="0" i="0" dirty="0">
                <a:solidFill>
                  <a:srgbClr val="222222"/>
                </a:solidFill>
                <a:effectLst/>
                <a:latin typeface="Merriweather" pitchFamily="2" charset="77"/>
              </a:rPr>
              <a:t>From our Discussion in the paper, in case you would like to compare to what is out there: </a:t>
            </a:r>
          </a:p>
          <a:p>
            <a:r>
              <a:rPr lang="en-CA" b="0" i="0" dirty="0">
                <a:solidFill>
                  <a:srgbClr val="222222"/>
                </a:solidFill>
                <a:effectLst/>
                <a:latin typeface="Merriweather" pitchFamily="2" charset="77"/>
              </a:rPr>
              <a:t>respondents were primarily middle-aged, Caucasian women with a high level of education and income, and is supported by the literature relating to this recruitment approach [</a:t>
            </a:r>
            <a:r>
              <a:rPr lang="en-CA" b="0" i="0" dirty="0">
                <a:solidFill>
                  <a:srgbClr val="025E8D"/>
                </a:solidFill>
                <a:effectLst/>
                <a:latin typeface="Merriweather" pitchFamily="2" charset="77"/>
                <a:hlinkClick r:id="rId3" tooltip="Goodson N, Wicks P, Morgan J, Hashem L, Callinan S, Reites J. Opportunities and counterintuitive challenges for decentralized clinical trials to broaden participant inclusion. NPJ Digit Med. 2022;5(1):58."/>
              </a:rPr>
              <a:t>9</a:t>
            </a:r>
            <a:r>
              <a:rPr lang="en-CA" b="0" i="0" dirty="0">
                <a:solidFill>
                  <a:srgbClr val="222222"/>
                </a:solidFill>
                <a:effectLst/>
                <a:latin typeface="Merriweather" pitchFamily="2" charset="77"/>
              </a:rPr>
              <a:t>]. However the high response rate from women about clinical trials is interesting given that they are among a population that has historically been excluded from trials for a variety of reasons [</a:t>
            </a:r>
            <a:r>
              <a:rPr lang="en-CA" b="0" i="0" dirty="0">
                <a:solidFill>
                  <a:srgbClr val="025E8D"/>
                </a:solidFill>
                <a:effectLst/>
                <a:latin typeface="Merriweather" pitchFamily="2" charset="77"/>
                <a:hlinkClick r:id="rId4" tooltip="Heidari S, Babor TF, De Castro P, Tort S, Curno M. Sex and gender equity in Research: rationale for the SAGER guidelines and recommended use. Res Integr Peer Rev. 2016;1:2."/>
              </a:rPr>
              <a:t>25</a:t>
            </a:r>
            <a:r>
              <a:rPr lang="en-CA" b="0" i="0" dirty="0">
                <a:solidFill>
                  <a:srgbClr val="222222"/>
                </a:solidFill>
                <a:effectLst/>
                <a:latin typeface="Merriweather" pitchFamily="2" charset="77"/>
              </a:rPr>
              <a:t>]. Furthermore, patient organizations’ and health charities’ audiences and communities may be more experienced with respect to clinical trial participation, and may be more knowledgeable and aware of clinical trials than members of the general public.</a:t>
            </a:r>
          </a:p>
          <a:p>
            <a:endParaRPr lang="en-CA" b="0" i="0" dirty="0">
              <a:solidFill>
                <a:srgbClr val="222222"/>
              </a:solidFill>
              <a:effectLst/>
              <a:latin typeface="Merriweather" pitchFamily="2" charset="77"/>
            </a:endParaRPr>
          </a:p>
          <a:p>
            <a:r>
              <a:rPr lang="en-CA" b="0" i="0" dirty="0">
                <a:solidFill>
                  <a:srgbClr val="222222"/>
                </a:solidFill>
                <a:effectLst/>
                <a:latin typeface="Merriweather" pitchFamily="2" charset="77"/>
              </a:rPr>
              <a:t>Note on the last point – two separate questions were asked here about number of health conditions and life threatening illness and coincidentally they had the same response number</a:t>
            </a:r>
            <a:endParaRPr lang="en-US" dirty="0"/>
          </a:p>
          <a:p>
            <a:pPr>
              <a:lnSpc>
                <a:spcPct val="115000"/>
              </a:lnSpc>
              <a:spcAft>
                <a:spcPts val="800"/>
              </a:spcAft>
            </a:pP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BBF626-E979-41A3-ACF8-86DDBB95AA47}" type="slidenum">
              <a:rPr kumimoji="0" lang="en-CA"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CA"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7037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Mike - These are the highlights in terms of respondents (and how many people consented vs. completed each section)</a:t>
            </a:r>
          </a:p>
          <a:p>
            <a:endParaRPr lang="en-US" dirty="0"/>
          </a:p>
          <a:p>
            <a:r>
              <a:rPr lang="en-US" dirty="0"/>
              <a:t>For more on demographics of respondents, you can take a look at the full table in our paper: https://</a:t>
            </a:r>
            <a:r>
              <a:rPr lang="en-US" dirty="0" err="1"/>
              <a:t>link.springer.com</a:t>
            </a:r>
            <a:r>
              <a:rPr lang="en-US" dirty="0"/>
              <a:t>/article/10.1007/s43441-024-00665-y/tables/1</a:t>
            </a:r>
          </a:p>
          <a:p>
            <a:endParaRPr lang="en-US" dirty="0"/>
          </a:p>
          <a:p>
            <a:r>
              <a:rPr lang="en-CA" b="0" i="0" dirty="0">
                <a:solidFill>
                  <a:srgbClr val="222222"/>
                </a:solidFill>
                <a:effectLst/>
                <a:latin typeface="Merriweather" pitchFamily="2" charset="77"/>
              </a:rPr>
              <a:t>From our Discussion in the paper, in case you would like to compare to what is out there: </a:t>
            </a:r>
          </a:p>
          <a:p>
            <a:r>
              <a:rPr lang="en-CA" b="0" i="0" dirty="0">
                <a:solidFill>
                  <a:srgbClr val="222222"/>
                </a:solidFill>
                <a:effectLst/>
                <a:latin typeface="Merriweather" pitchFamily="2" charset="77"/>
              </a:rPr>
              <a:t>respondents were primarily middle-aged, Caucasian women with a high level of education and income, and is supported by the literature relating to this recruitment approach [</a:t>
            </a:r>
            <a:r>
              <a:rPr lang="en-CA" b="0" i="0" dirty="0">
                <a:solidFill>
                  <a:srgbClr val="025E8D"/>
                </a:solidFill>
                <a:effectLst/>
                <a:latin typeface="Merriweather" pitchFamily="2" charset="77"/>
                <a:hlinkClick r:id="rId3" tooltip="Goodson N, Wicks P, Morgan J, Hashem L, Callinan S, Reites J. Opportunities and counterintuitive challenges for decentralized clinical trials to broaden participant inclusion. NPJ Digit Med. 2022;5(1):58."/>
              </a:rPr>
              <a:t>9</a:t>
            </a:r>
            <a:r>
              <a:rPr lang="en-CA" b="0" i="0" dirty="0">
                <a:solidFill>
                  <a:srgbClr val="222222"/>
                </a:solidFill>
                <a:effectLst/>
                <a:latin typeface="Merriweather" pitchFamily="2" charset="77"/>
              </a:rPr>
              <a:t>]. However the high response rate from women about clinical trials is interesting given that they are among a population that has historically been excluded from trials for a variety of reasons [</a:t>
            </a:r>
            <a:r>
              <a:rPr lang="en-CA" b="0" i="0" dirty="0">
                <a:solidFill>
                  <a:srgbClr val="025E8D"/>
                </a:solidFill>
                <a:effectLst/>
                <a:latin typeface="Merriweather" pitchFamily="2" charset="77"/>
                <a:hlinkClick r:id="rId4" tooltip="Heidari S, Babor TF, De Castro P, Tort S, Curno M. Sex and gender equity in Research: rationale for the SAGER guidelines and recommended use. Res Integr Peer Rev. 2016;1:2."/>
              </a:rPr>
              <a:t>25</a:t>
            </a:r>
            <a:r>
              <a:rPr lang="en-CA" b="0" i="0" dirty="0">
                <a:solidFill>
                  <a:srgbClr val="222222"/>
                </a:solidFill>
                <a:effectLst/>
                <a:latin typeface="Merriweather" pitchFamily="2" charset="77"/>
              </a:rPr>
              <a:t>]. Furthermore, patient organizations’ and health charities’ audiences and communities may be more experienced with respect to clinical trial participation, and may be more knowledgeable and aware of clinical trials than members of the general public.</a:t>
            </a:r>
          </a:p>
          <a:p>
            <a:endParaRPr lang="en-CA" b="0" i="0" dirty="0">
              <a:solidFill>
                <a:srgbClr val="222222"/>
              </a:solidFill>
              <a:effectLst/>
              <a:latin typeface="Merriweather" pitchFamily="2" charset="77"/>
            </a:endParaRPr>
          </a:p>
          <a:p>
            <a:r>
              <a:rPr lang="en-CA" b="0" i="0" dirty="0">
                <a:solidFill>
                  <a:srgbClr val="222222"/>
                </a:solidFill>
                <a:effectLst/>
                <a:latin typeface="Merriweather" pitchFamily="2" charset="77"/>
              </a:rPr>
              <a:t>Note on the last point – two separate questions were asked here about number of health conditions and life threatening illness and coincidentally they had the same response number</a:t>
            </a:r>
            <a:endParaRPr lang="en-US" dirty="0"/>
          </a:p>
          <a:p>
            <a:pPr>
              <a:lnSpc>
                <a:spcPct val="115000"/>
              </a:lnSpc>
              <a:spcAft>
                <a:spcPts val="800"/>
              </a:spcAft>
            </a:pP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BBF626-E979-41A3-ACF8-86DDBB95AA47}" type="slidenum">
              <a:rPr kumimoji="0" lang="en-CA"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CA"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9456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lnSpc>
                <a:spcPct val="115000"/>
              </a:lnSpc>
              <a:spcAft>
                <a:spcPts val="800"/>
              </a:spcAft>
            </a:pPr>
            <a:r>
              <a:rPr lang="en-CA" sz="1200" kern="100" dirty="0">
                <a:effectLst/>
                <a:latin typeface="Aptos" panose="020B0004020202020204" pitchFamily="34" charset="0"/>
                <a:ea typeface="Aptos" panose="020B0004020202020204" pitchFamily="34" charset="0"/>
                <a:cs typeface="Times New Roman" panose="02020603050405020304" pitchFamily="18" charset="0"/>
              </a:rPr>
              <a:t>Dawn to come up to podium to set this up while Donna and Mike move over to two large, comfy chairs on the stage (handheld mics for both of them there), will ask people to use their imagination here as Donna and Mike have a conversation to walk you through the results of the study (Dawn to leave stage)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BBF626-E979-41A3-ACF8-86DDBB95AA47}" type="slidenum">
              <a:rPr kumimoji="0" lang="en-CA"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CA"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9760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Dawn to come back to podium to change slide from the coffee shop slide to here, Donna and Mike to stay in their comfy chairs</a:t>
            </a:r>
          </a:p>
          <a:p>
            <a:endParaRPr lang="en-US" dirty="0"/>
          </a:p>
          <a:p>
            <a:r>
              <a:rPr lang="en-US" dirty="0"/>
              <a:t>Donna to do this slide – </a:t>
            </a:r>
          </a:p>
          <a:p>
            <a:r>
              <a:rPr lang="en-US" dirty="0"/>
              <a:t>These calls to action can be ‘picked apart’ based on who the audience is – so you may choose to only share some of these vs. others depending on your audience. Overall, you may consider starting by saying we’re asking people to take these survey results in to account as they do their own work related to clinical trials.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BBF626-E979-41A3-ACF8-86DDBB95AA47}" type="slidenum">
              <a:rPr kumimoji="0" lang="en-CA"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CA"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6904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DCC9-26BA-9FF8-D769-89C564F9E6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9CFDF4-0EEE-F258-4F47-38DB6BED4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E2DEB2-752F-65C2-AE6A-48F75A78E097}"/>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5" name="Footer Placeholder 4">
            <a:extLst>
              <a:ext uri="{FF2B5EF4-FFF2-40B4-BE49-F238E27FC236}">
                <a16:creationId xmlns:a16="http://schemas.microsoft.com/office/drawing/2014/main" id="{9AA4C4D0-59D1-AE53-33C0-5EECF655B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9A783-2F3F-AC8F-1159-B27E6E14A897}"/>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232045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8A94-4F32-067E-39D0-BFCF2E65F1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ACAD0B-30C9-CFC8-A76F-D30127D709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2BE37-54BB-2AA7-3409-966B9CFDC219}"/>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5" name="Footer Placeholder 4">
            <a:extLst>
              <a:ext uri="{FF2B5EF4-FFF2-40B4-BE49-F238E27FC236}">
                <a16:creationId xmlns:a16="http://schemas.microsoft.com/office/drawing/2014/main" id="{04D5FB4C-3A26-BA0E-4CDA-60677179A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3820A-1028-A546-2A73-081149902F5A}"/>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237443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A80B63-EE14-E091-738D-F96A49459F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EDB198-AAAA-30AF-86F7-8508664204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12359-B012-B3DF-5258-BAC331D4E736}"/>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5" name="Footer Placeholder 4">
            <a:extLst>
              <a:ext uri="{FF2B5EF4-FFF2-40B4-BE49-F238E27FC236}">
                <a16:creationId xmlns:a16="http://schemas.microsoft.com/office/drawing/2014/main" id="{84CD4B56-5373-4295-0035-C1D83DF0C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922F1-65AB-53B5-0872-D1E0FD506020}"/>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356990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 Azul">
    <p:bg>
      <p:bgPr>
        <a:solidFill>
          <a:srgbClr val="146DB7"/>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01707C-CE71-B3A5-C22C-3B8B1B611D7D}"/>
              </a:ext>
            </a:extLst>
          </p:cNvPr>
          <p:cNvSpPr>
            <a:spLocks noGrp="1"/>
          </p:cNvSpPr>
          <p:nvPr>
            <p:ph type="body" sz="quarter" idx="10" hasCustomPrompt="1"/>
          </p:nvPr>
        </p:nvSpPr>
        <p:spPr>
          <a:xfrm>
            <a:off x="3072065" y="2656802"/>
            <a:ext cx="6851865" cy="2318610"/>
          </a:xfrm>
          <a:prstGeom prst="rect">
            <a:avLst/>
          </a:prstGeom>
        </p:spPr>
        <p:txBody>
          <a:bodyPr lIns="0" tIns="0" rIns="0" bIns="0">
            <a:normAutofit/>
          </a:bodyPr>
          <a:lstStyle>
            <a:lvl1pPr marL="0" indent="0">
              <a:buFontTx/>
              <a:buNone/>
              <a:defRPr sz="4800" b="1" i="0">
                <a:solidFill>
                  <a:schemeClr val="bg1"/>
                </a:solidFill>
                <a:latin typeface="Raleway SemiBold"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Add Title Here</a:t>
            </a:r>
          </a:p>
        </p:txBody>
      </p:sp>
      <p:sp>
        <p:nvSpPr>
          <p:cNvPr id="8" name="Teardrop 7">
            <a:extLst>
              <a:ext uri="{FF2B5EF4-FFF2-40B4-BE49-F238E27FC236}">
                <a16:creationId xmlns:a16="http://schemas.microsoft.com/office/drawing/2014/main" id="{96F3B953-4583-17C0-25DD-4F14FBF01745}"/>
              </a:ext>
            </a:extLst>
          </p:cNvPr>
          <p:cNvSpPr/>
          <p:nvPr userDrawn="1"/>
        </p:nvSpPr>
        <p:spPr>
          <a:xfrm rot="5400000">
            <a:off x="-647964" y="-874967"/>
            <a:ext cx="3586385" cy="3477153"/>
          </a:xfrm>
          <a:prstGeom prst="teardrop">
            <a:avLst>
              <a:gd name="adj" fmla="val 100000"/>
            </a:avLst>
          </a:prstGeom>
          <a:solidFill>
            <a:schemeClr val="bg1">
              <a:lumMod val="95000"/>
              <a:alpha val="177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42"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901147B1-BE17-75A0-D033-0686AC686D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6676" y="5938158"/>
            <a:ext cx="1106055" cy="500220"/>
          </a:xfrm>
          <a:prstGeom prst="rect">
            <a:avLst/>
          </a:prstGeom>
        </p:spPr>
      </p:pic>
    </p:spTree>
    <p:extLst>
      <p:ext uri="{BB962C8B-B14F-4D97-AF65-F5344CB8AC3E}">
        <p14:creationId xmlns:p14="http://schemas.microsoft.com/office/powerpoint/2010/main" val="262694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146DB7"/>
        </a:solidFill>
        <a:effectLst/>
      </p:bgPr>
    </p:bg>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96F3B953-4583-17C0-25DD-4F14FBF01745}"/>
              </a:ext>
            </a:extLst>
          </p:cNvPr>
          <p:cNvSpPr/>
          <p:nvPr userDrawn="1"/>
        </p:nvSpPr>
        <p:spPr>
          <a:xfrm>
            <a:off x="-2084294" y="2578977"/>
            <a:ext cx="5453021" cy="5286936"/>
          </a:xfrm>
          <a:prstGeom prst="teardrop">
            <a:avLst>
              <a:gd name="adj" fmla="val 100000"/>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42"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901147B1-BE17-75A0-D033-0686AC686D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58819" y="613121"/>
            <a:ext cx="2569101" cy="1161891"/>
          </a:xfrm>
          <a:prstGeom prst="rect">
            <a:avLst/>
          </a:prstGeom>
        </p:spPr>
      </p:pic>
      <p:sp>
        <p:nvSpPr>
          <p:cNvPr id="3" name="Text Placeholder 2">
            <a:extLst>
              <a:ext uri="{FF2B5EF4-FFF2-40B4-BE49-F238E27FC236}">
                <a16:creationId xmlns:a16="http://schemas.microsoft.com/office/drawing/2014/main" id="{BBFCAE5E-9747-40EB-C2C2-E6AA23AD0CBA}"/>
              </a:ext>
            </a:extLst>
          </p:cNvPr>
          <p:cNvSpPr>
            <a:spLocks noGrp="1"/>
          </p:cNvSpPr>
          <p:nvPr>
            <p:ph type="body" sz="quarter" idx="11" hasCustomPrompt="1"/>
          </p:nvPr>
        </p:nvSpPr>
        <p:spPr>
          <a:xfrm>
            <a:off x="3717523" y="3906898"/>
            <a:ext cx="6851865" cy="353621"/>
          </a:xfrm>
          <a:prstGeom prst="rect">
            <a:avLst/>
          </a:prstGeom>
        </p:spPr>
        <p:txBody>
          <a:bodyPr/>
          <a:lstStyle>
            <a:lvl1pPr marL="0" indent="0">
              <a:buNone/>
              <a:defRPr sz="1800" b="0" i="0">
                <a:solidFill>
                  <a:schemeClr val="bg1"/>
                </a:solidFill>
                <a:latin typeface="Raleway Medium" pitchFamily="2" charset="77"/>
              </a:defRPr>
            </a:lvl1pPr>
          </a:lstStyle>
          <a:p>
            <a:pPr lvl="0"/>
            <a:r>
              <a:rPr lang="en-US" dirty="0"/>
              <a:t>Date</a:t>
            </a:r>
          </a:p>
        </p:txBody>
      </p:sp>
      <p:sp>
        <p:nvSpPr>
          <p:cNvPr id="5" name="Text Placeholder 4">
            <a:extLst>
              <a:ext uri="{FF2B5EF4-FFF2-40B4-BE49-F238E27FC236}">
                <a16:creationId xmlns:a16="http://schemas.microsoft.com/office/drawing/2014/main" id="{CA24BBAF-2475-3C7D-D2E8-FA0333F9EE2B}"/>
              </a:ext>
            </a:extLst>
          </p:cNvPr>
          <p:cNvSpPr>
            <a:spLocks noGrp="1"/>
          </p:cNvSpPr>
          <p:nvPr>
            <p:ph type="body" sz="quarter" idx="12" hasCustomPrompt="1"/>
          </p:nvPr>
        </p:nvSpPr>
        <p:spPr>
          <a:xfrm>
            <a:off x="3730970" y="4625789"/>
            <a:ext cx="6838418" cy="457200"/>
          </a:xfrm>
          <a:prstGeom prst="rect">
            <a:avLst/>
          </a:prstGeom>
        </p:spPr>
        <p:txBody>
          <a:bodyPr/>
          <a:lstStyle>
            <a:lvl1pPr marL="0" indent="0">
              <a:buNone/>
              <a:defRPr sz="2400" b="0" i="0">
                <a:solidFill>
                  <a:schemeClr val="bg1"/>
                </a:solidFill>
                <a:latin typeface="Raleway Medium" pitchFamily="2" charset="77"/>
              </a:defRPr>
            </a:lvl1pPr>
          </a:lstStyle>
          <a:p>
            <a:pPr lvl="0"/>
            <a:r>
              <a:rPr lang="en-US" dirty="0"/>
              <a:t>Presenter Information</a:t>
            </a:r>
          </a:p>
        </p:txBody>
      </p:sp>
      <p:cxnSp>
        <p:nvCxnSpPr>
          <p:cNvPr id="9" name="Straight Connector 8">
            <a:extLst>
              <a:ext uri="{FF2B5EF4-FFF2-40B4-BE49-F238E27FC236}">
                <a16:creationId xmlns:a16="http://schemas.microsoft.com/office/drawing/2014/main" id="{63A3E59C-C840-9DFB-4D6C-3AB2703B7007}"/>
              </a:ext>
            </a:extLst>
          </p:cNvPr>
          <p:cNvCxnSpPr>
            <a:cxnSpLocks/>
          </p:cNvCxnSpPr>
          <p:nvPr userDrawn="1"/>
        </p:nvCxnSpPr>
        <p:spPr>
          <a:xfrm>
            <a:off x="3757864" y="4407694"/>
            <a:ext cx="6662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640B19-EBBB-FBBD-3A67-387CF38213E9}"/>
              </a:ext>
            </a:extLst>
          </p:cNvPr>
          <p:cNvSpPr txBox="1"/>
          <p:nvPr userDrawn="1"/>
        </p:nvSpPr>
        <p:spPr>
          <a:xfrm>
            <a:off x="3636382" y="2396761"/>
            <a:ext cx="621702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prstClr val="white"/>
                </a:solidFill>
                <a:effectLst/>
                <a:uLnTx/>
                <a:uFillTx/>
                <a:latin typeface="Raleway" panose="020B0003030101060003" pitchFamily="34" charset="0"/>
                <a:ea typeface="+mn-ea"/>
                <a:cs typeface="Raavi" panose="020B0502040204020203" pitchFamily="34" charset="0"/>
              </a:rPr>
              <a:t>The Basics about Clinical Trials </a:t>
            </a:r>
          </a:p>
        </p:txBody>
      </p:sp>
    </p:spTree>
    <p:extLst>
      <p:ext uri="{BB962C8B-B14F-4D97-AF65-F5344CB8AC3E}">
        <p14:creationId xmlns:p14="http://schemas.microsoft.com/office/powerpoint/2010/main" val="13826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 Azul">
    <p:bg>
      <p:bgPr>
        <a:solidFill>
          <a:srgbClr val="146DB7"/>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01707C-CE71-B3A5-C22C-3B8B1B611D7D}"/>
              </a:ext>
            </a:extLst>
          </p:cNvPr>
          <p:cNvSpPr>
            <a:spLocks noGrp="1"/>
          </p:cNvSpPr>
          <p:nvPr>
            <p:ph type="body" sz="quarter" idx="10" hasCustomPrompt="1"/>
          </p:nvPr>
        </p:nvSpPr>
        <p:spPr>
          <a:xfrm>
            <a:off x="3072065" y="2656802"/>
            <a:ext cx="6851865" cy="2318610"/>
          </a:xfrm>
          <a:prstGeom prst="rect">
            <a:avLst/>
          </a:prstGeom>
        </p:spPr>
        <p:txBody>
          <a:bodyPr lIns="0" tIns="0" rIns="0" bIns="0">
            <a:normAutofit/>
          </a:bodyPr>
          <a:lstStyle>
            <a:lvl1pPr marL="0" indent="0">
              <a:buFontTx/>
              <a:buNone/>
              <a:defRPr sz="4800" b="1" i="0">
                <a:solidFill>
                  <a:schemeClr val="bg1"/>
                </a:solidFill>
                <a:latin typeface="Raleway SemiBold"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Add Title Here</a:t>
            </a:r>
          </a:p>
        </p:txBody>
      </p:sp>
      <p:sp>
        <p:nvSpPr>
          <p:cNvPr id="8" name="Teardrop 7">
            <a:extLst>
              <a:ext uri="{FF2B5EF4-FFF2-40B4-BE49-F238E27FC236}">
                <a16:creationId xmlns:a16="http://schemas.microsoft.com/office/drawing/2014/main" id="{96F3B953-4583-17C0-25DD-4F14FBF01745}"/>
              </a:ext>
            </a:extLst>
          </p:cNvPr>
          <p:cNvSpPr/>
          <p:nvPr userDrawn="1"/>
        </p:nvSpPr>
        <p:spPr>
          <a:xfrm rot="5400000">
            <a:off x="-647964" y="-874967"/>
            <a:ext cx="3586385" cy="3477153"/>
          </a:xfrm>
          <a:prstGeom prst="teardrop">
            <a:avLst>
              <a:gd name="adj" fmla="val 100000"/>
            </a:avLst>
          </a:prstGeom>
          <a:solidFill>
            <a:schemeClr val="bg1">
              <a:lumMod val="95000"/>
              <a:alpha val="177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42"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901147B1-BE17-75A0-D033-0686AC686D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6676" y="5938158"/>
            <a:ext cx="1106055" cy="500220"/>
          </a:xfrm>
          <a:prstGeom prst="rect">
            <a:avLst/>
          </a:prstGeom>
        </p:spPr>
      </p:pic>
    </p:spTree>
    <p:extLst>
      <p:ext uri="{BB962C8B-B14F-4D97-AF65-F5344CB8AC3E}">
        <p14:creationId xmlns:p14="http://schemas.microsoft.com/office/powerpoint/2010/main" val="3103956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 Navy">
    <p:bg>
      <p:bgPr>
        <a:solidFill>
          <a:schemeClr val="tx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01707C-CE71-B3A5-C22C-3B8B1B611D7D}"/>
              </a:ext>
            </a:extLst>
          </p:cNvPr>
          <p:cNvSpPr>
            <a:spLocks noGrp="1"/>
          </p:cNvSpPr>
          <p:nvPr>
            <p:ph type="body" sz="quarter" idx="10" hasCustomPrompt="1"/>
          </p:nvPr>
        </p:nvSpPr>
        <p:spPr>
          <a:xfrm>
            <a:off x="3072065" y="2656802"/>
            <a:ext cx="6851865" cy="2318610"/>
          </a:xfrm>
          <a:prstGeom prst="rect">
            <a:avLst/>
          </a:prstGeom>
        </p:spPr>
        <p:txBody>
          <a:bodyPr lIns="0" tIns="0" rIns="0" bIns="0">
            <a:normAutofit/>
          </a:bodyPr>
          <a:lstStyle>
            <a:lvl1pPr marL="0" indent="0">
              <a:buFontTx/>
              <a:buNone/>
              <a:defRPr sz="4800" b="1" i="0">
                <a:solidFill>
                  <a:schemeClr val="bg1"/>
                </a:solidFill>
                <a:latin typeface="Raleway SemiBold"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Add Title Here</a:t>
            </a:r>
          </a:p>
        </p:txBody>
      </p:sp>
      <p:sp>
        <p:nvSpPr>
          <p:cNvPr id="8" name="Teardrop 7">
            <a:extLst>
              <a:ext uri="{FF2B5EF4-FFF2-40B4-BE49-F238E27FC236}">
                <a16:creationId xmlns:a16="http://schemas.microsoft.com/office/drawing/2014/main" id="{96F3B953-4583-17C0-25DD-4F14FBF01745}"/>
              </a:ext>
            </a:extLst>
          </p:cNvPr>
          <p:cNvSpPr/>
          <p:nvPr userDrawn="1"/>
        </p:nvSpPr>
        <p:spPr>
          <a:xfrm rot="5400000">
            <a:off x="-647964" y="-874967"/>
            <a:ext cx="3586385" cy="3477153"/>
          </a:xfrm>
          <a:prstGeom prst="teardrop">
            <a:avLst>
              <a:gd name="adj" fmla="val 100000"/>
            </a:avLst>
          </a:prstGeom>
          <a:solidFill>
            <a:schemeClr val="bg1">
              <a:lumMod val="95000"/>
              <a:alpha val="177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42"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901147B1-BE17-75A0-D033-0686AC686D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6676" y="5938158"/>
            <a:ext cx="1106055" cy="500220"/>
          </a:xfrm>
          <a:prstGeom prst="rect">
            <a:avLst/>
          </a:prstGeom>
        </p:spPr>
      </p:pic>
    </p:spTree>
    <p:extLst>
      <p:ext uri="{BB962C8B-B14F-4D97-AF65-F5344CB8AC3E}">
        <p14:creationId xmlns:p14="http://schemas.microsoft.com/office/powerpoint/2010/main" val="260399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Bullet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E9CD742-ADB9-4840-1BEF-33E93FACBE35}"/>
              </a:ext>
            </a:extLst>
          </p:cNvPr>
          <p:cNvSpPr>
            <a:spLocks noGrp="1"/>
          </p:cNvSpPr>
          <p:nvPr>
            <p:ph type="body" sz="quarter" idx="10"/>
          </p:nvPr>
        </p:nvSpPr>
        <p:spPr>
          <a:xfrm>
            <a:off x="388637" y="572925"/>
            <a:ext cx="8066594" cy="1137121"/>
          </a:xfrm>
          <a:prstGeom prst="rect">
            <a:avLst/>
          </a:prstGeom>
        </p:spPr>
        <p:txBody>
          <a:bodyPr anchor="ctr" anchorCtr="0">
            <a:noAutofit/>
          </a:bodyPr>
          <a:lstStyle>
            <a:lvl1pPr marL="0" indent="0">
              <a:buFontTx/>
              <a:buNone/>
              <a:defRPr sz="3600" b="1" i="0">
                <a:latin typeface="Raleway SemiBold"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9" name="Rectangle 8">
            <a:extLst>
              <a:ext uri="{FF2B5EF4-FFF2-40B4-BE49-F238E27FC236}">
                <a16:creationId xmlns:a16="http://schemas.microsoft.com/office/drawing/2014/main" id="{7ECAF3AA-0C6E-F31C-53D1-821A3DF0A2D3}"/>
              </a:ext>
            </a:extLst>
          </p:cNvPr>
          <p:cNvSpPr/>
          <p:nvPr userDrawn="1"/>
        </p:nvSpPr>
        <p:spPr>
          <a:xfrm>
            <a:off x="0" y="572925"/>
            <a:ext cx="118753" cy="11371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E4F477F6-2C6F-587C-D845-9DE094A42BBF}"/>
              </a:ext>
            </a:extLst>
          </p:cNvPr>
          <p:cNvSpPr>
            <a:spLocks noGrp="1"/>
          </p:cNvSpPr>
          <p:nvPr>
            <p:ph type="body" sz="quarter" idx="11"/>
          </p:nvPr>
        </p:nvSpPr>
        <p:spPr>
          <a:xfrm>
            <a:off x="2134589" y="2280557"/>
            <a:ext cx="7922822" cy="3348038"/>
          </a:xfrm>
          <a:prstGeom prst="rect">
            <a:avLst/>
          </a:prstGeom>
        </p:spPr>
        <p:txBody>
          <a:bodyPr/>
          <a:lstStyle>
            <a:lvl1pPr>
              <a:spcBef>
                <a:spcPts val="2400"/>
              </a:spcBef>
              <a:defRPr b="0" i="0">
                <a:latin typeface="Raleway" pitchFamily="2" charset="77"/>
              </a:defRPr>
            </a:lvl1pPr>
            <a:lvl2pPr>
              <a:defRPr b="0" i="0">
                <a:latin typeface="Raleway" pitchFamily="2" charset="77"/>
              </a:defRPr>
            </a:lvl2pPr>
            <a:lvl3pPr>
              <a:defRPr b="0" i="0">
                <a:latin typeface="Raleway" pitchFamily="2" charset="77"/>
              </a:defRPr>
            </a:lvl3pPr>
            <a:lvl4pPr>
              <a:defRPr b="0" i="0">
                <a:latin typeface="Raleway" pitchFamily="2" charset="77"/>
              </a:defRPr>
            </a:lvl4pPr>
            <a:lvl5pPr>
              <a:defRPr b="0" i="0">
                <a:latin typeface="Raleway"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Text, logo&#10;&#10;Description automatically generated">
            <a:extLst>
              <a:ext uri="{FF2B5EF4-FFF2-40B4-BE49-F238E27FC236}">
                <a16:creationId xmlns:a16="http://schemas.microsoft.com/office/drawing/2014/main" id="{8703B059-1F30-1E5F-A964-042AC7EA2E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9233" y="5993274"/>
            <a:ext cx="1209367" cy="546765"/>
          </a:xfrm>
          <a:prstGeom prst="rect">
            <a:avLst/>
          </a:prstGeom>
        </p:spPr>
      </p:pic>
    </p:spTree>
    <p:extLst>
      <p:ext uri="{BB962C8B-B14F-4D97-AF65-F5344CB8AC3E}">
        <p14:creationId xmlns:p14="http://schemas.microsoft.com/office/powerpoint/2010/main" val="3695144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pic>
        <p:nvPicPr>
          <p:cNvPr id="13" name="Picture 12" descr="Text, logo&#10;&#10;Description automatically generated">
            <a:extLst>
              <a:ext uri="{FF2B5EF4-FFF2-40B4-BE49-F238E27FC236}">
                <a16:creationId xmlns:a16="http://schemas.microsoft.com/office/drawing/2014/main" id="{8703B059-1F30-1E5F-A964-042AC7EA2E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9233" y="5993274"/>
            <a:ext cx="1209367" cy="546765"/>
          </a:xfrm>
          <a:prstGeom prst="rect">
            <a:avLst/>
          </a:prstGeom>
        </p:spPr>
      </p:pic>
    </p:spTree>
    <p:extLst>
      <p:ext uri="{BB962C8B-B14F-4D97-AF65-F5344CB8AC3E}">
        <p14:creationId xmlns:p14="http://schemas.microsoft.com/office/powerpoint/2010/main" val="945689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225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C03-E916-B733-CEEF-B7EE413E2DE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DD9EE9E-B913-DA0F-F015-55B246B53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3A2A21-29AB-98E1-E632-B10675A6C50F}"/>
              </a:ext>
            </a:extLst>
          </p:cNvPr>
          <p:cNvSpPr>
            <a:spLocks noGrp="1"/>
          </p:cNvSpPr>
          <p:nvPr>
            <p:ph type="dt" sz="half" idx="10"/>
          </p:nvPr>
        </p:nvSpPr>
        <p:spPr/>
        <p:txBody>
          <a:bodyPr/>
          <a:lstStyle/>
          <a:p>
            <a:pPr>
              <a:defRPr/>
            </a:pPr>
            <a:fld id="{34EA6427-0121-41F3-9644-61CB9CAA6532}" type="datetime1">
              <a:rPr lang="en-CA" smtClean="0"/>
              <a:pPr>
                <a:defRPr/>
              </a:pPr>
              <a:t>2024-10-22</a:t>
            </a:fld>
            <a:endParaRPr lang="en-CA"/>
          </a:p>
        </p:txBody>
      </p:sp>
      <p:sp>
        <p:nvSpPr>
          <p:cNvPr id="5" name="Footer Placeholder 4">
            <a:extLst>
              <a:ext uri="{FF2B5EF4-FFF2-40B4-BE49-F238E27FC236}">
                <a16:creationId xmlns:a16="http://schemas.microsoft.com/office/drawing/2014/main" id="{3331BE8D-DB10-315C-ECAA-25EAEABF9FE4}"/>
              </a:ext>
            </a:extLst>
          </p:cNvPr>
          <p:cNvSpPr>
            <a:spLocks noGrp="1"/>
          </p:cNvSpPr>
          <p:nvPr>
            <p:ph type="ftr" sz="quarter" idx="11"/>
          </p:nvPr>
        </p:nvSpPr>
        <p:spPr/>
        <p:txBody>
          <a:bodyPr/>
          <a:lstStyle/>
          <a:p>
            <a:pPr>
              <a:defRPr/>
            </a:pPr>
            <a:endParaRPr lang="en-CA"/>
          </a:p>
        </p:txBody>
      </p:sp>
      <p:sp>
        <p:nvSpPr>
          <p:cNvPr id="6" name="Slide Number Placeholder 5">
            <a:extLst>
              <a:ext uri="{FF2B5EF4-FFF2-40B4-BE49-F238E27FC236}">
                <a16:creationId xmlns:a16="http://schemas.microsoft.com/office/drawing/2014/main" id="{E7E55DD7-DCA1-B406-22D6-C4277783EA50}"/>
              </a:ext>
            </a:extLst>
          </p:cNvPr>
          <p:cNvSpPr>
            <a:spLocks noGrp="1"/>
          </p:cNvSpPr>
          <p:nvPr>
            <p:ph type="sldNum" sz="quarter" idx="12"/>
          </p:nvPr>
        </p:nvSpPr>
        <p:spPr/>
        <p:txBody>
          <a:bodyPr/>
          <a:lstStyle/>
          <a:p>
            <a:pPr>
              <a:defRPr/>
            </a:pPr>
            <a:fld id="{F609A522-347E-460A-8B9D-2389B006464B}" type="slidenum">
              <a:rPr lang="en-CA" altLang="en-US" smtClean="0"/>
              <a:pPr>
                <a:defRPr/>
              </a:pPr>
              <a:t>‹#›</a:t>
            </a:fld>
            <a:endParaRPr lang="en-CA" altLang="en-US"/>
          </a:p>
        </p:txBody>
      </p:sp>
    </p:spTree>
    <p:extLst>
      <p:ext uri="{BB962C8B-B14F-4D97-AF65-F5344CB8AC3E}">
        <p14:creationId xmlns:p14="http://schemas.microsoft.com/office/powerpoint/2010/main" val="144879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5A00-E44B-6A11-0C9C-AB8489D22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2EAA1-B784-B71C-2FD7-E5EBBDB14F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4C816-F8BF-45D4-58A3-1FFC9A2A20AF}"/>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5" name="Footer Placeholder 4">
            <a:extLst>
              <a:ext uri="{FF2B5EF4-FFF2-40B4-BE49-F238E27FC236}">
                <a16:creationId xmlns:a16="http://schemas.microsoft.com/office/drawing/2014/main" id="{6B638E69-22F8-1F46-C9ED-DFE9F1894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7EE31-8C2C-9E2D-8A28-74880292BD9B}"/>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3987721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B363-52FD-4121-579F-337CD23CC0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936FB02-AEB6-AF91-F922-DD377D94C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882AA28-0F5D-C04F-38E6-87F36904B832}"/>
              </a:ext>
            </a:extLst>
          </p:cNvPr>
          <p:cNvSpPr>
            <a:spLocks noGrp="1"/>
          </p:cNvSpPr>
          <p:nvPr>
            <p:ph type="dt" sz="half" idx="10"/>
          </p:nvPr>
        </p:nvSpPr>
        <p:spPr/>
        <p:txBody>
          <a:bodyPr/>
          <a:lstStyle/>
          <a:p>
            <a:pPr>
              <a:defRPr/>
            </a:pPr>
            <a:fld id="{F97A72AC-FEBD-4D7D-BEF6-3EE8AE43FD90}" type="datetime1">
              <a:rPr lang="en-CA" smtClean="0"/>
              <a:pPr>
                <a:defRPr/>
              </a:pPr>
              <a:t>2024-10-22</a:t>
            </a:fld>
            <a:endParaRPr lang="en-CA"/>
          </a:p>
        </p:txBody>
      </p:sp>
      <p:sp>
        <p:nvSpPr>
          <p:cNvPr id="5" name="Footer Placeholder 4">
            <a:extLst>
              <a:ext uri="{FF2B5EF4-FFF2-40B4-BE49-F238E27FC236}">
                <a16:creationId xmlns:a16="http://schemas.microsoft.com/office/drawing/2014/main" id="{A4ED374E-5754-9948-A3AE-F8024CB939A5}"/>
              </a:ext>
            </a:extLst>
          </p:cNvPr>
          <p:cNvSpPr>
            <a:spLocks noGrp="1"/>
          </p:cNvSpPr>
          <p:nvPr>
            <p:ph type="ftr" sz="quarter" idx="11"/>
          </p:nvPr>
        </p:nvSpPr>
        <p:spPr/>
        <p:txBody>
          <a:bodyPr/>
          <a:lstStyle/>
          <a:p>
            <a:pPr>
              <a:defRPr/>
            </a:pPr>
            <a:endParaRPr lang="en-CA"/>
          </a:p>
        </p:txBody>
      </p:sp>
      <p:sp>
        <p:nvSpPr>
          <p:cNvPr id="6" name="Slide Number Placeholder 5">
            <a:extLst>
              <a:ext uri="{FF2B5EF4-FFF2-40B4-BE49-F238E27FC236}">
                <a16:creationId xmlns:a16="http://schemas.microsoft.com/office/drawing/2014/main" id="{EFEBCF31-5FAC-56BA-8D60-1931CE7EE154}"/>
              </a:ext>
            </a:extLst>
          </p:cNvPr>
          <p:cNvSpPr>
            <a:spLocks noGrp="1"/>
          </p:cNvSpPr>
          <p:nvPr>
            <p:ph type="sldNum" sz="quarter" idx="12"/>
          </p:nvPr>
        </p:nvSpPr>
        <p:spPr/>
        <p:txBody>
          <a:bodyPr/>
          <a:lstStyle/>
          <a:p>
            <a:pPr>
              <a:defRPr/>
            </a:pPr>
            <a:fld id="{D75C8375-2B67-4D38-B297-431B6E7F45A8}" type="slidenum">
              <a:rPr lang="en-CA" altLang="en-US" smtClean="0"/>
              <a:pPr>
                <a:defRPr/>
              </a:pPr>
              <a:t>‹#›</a:t>
            </a:fld>
            <a:endParaRPr lang="en-CA" altLang="en-US"/>
          </a:p>
        </p:txBody>
      </p:sp>
    </p:spTree>
    <p:extLst>
      <p:ext uri="{BB962C8B-B14F-4D97-AF65-F5344CB8AC3E}">
        <p14:creationId xmlns:p14="http://schemas.microsoft.com/office/powerpoint/2010/main" val="4011521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C03-E916-B733-CEEF-B7EE413E2DE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DD9EE9E-B913-DA0F-F015-55B246B53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3A2A21-29AB-98E1-E632-B10675A6C50F}"/>
              </a:ext>
            </a:extLst>
          </p:cNvPr>
          <p:cNvSpPr>
            <a:spLocks noGrp="1"/>
          </p:cNvSpPr>
          <p:nvPr>
            <p:ph type="dt" sz="half" idx="10"/>
          </p:nvPr>
        </p:nvSpPr>
        <p:spPr/>
        <p:txBody>
          <a:bodyPr/>
          <a:lstStyle/>
          <a:p>
            <a:pPr>
              <a:defRPr/>
            </a:pPr>
            <a:fld id="{34EA6427-0121-41F3-9644-61CB9CAA6532}" type="datetime1">
              <a:rPr lang="en-CA" smtClean="0"/>
              <a:pPr>
                <a:defRPr/>
              </a:pPr>
              <a:t>2024-10-22</a:t>
            </a:fld>
            <a:endParaRPr lang="en-CA"/>
          </a:p>
        </p:txBody>
      </p:sp>
      <p:sp>
        <p:nvSpPr>
          <p:cNvPr id="5" name="Footer Placeholder 4">
            <a:extLst>
              <a:ext uri="{FF2B5EF4-FFF2-40B4-BE49-F238E27FC236}">
                <a16:creationId xmlns:a16="http://schemas.microsoft.com/office/drawing/2014/main" id="{3331BE8D-DB10-315C-ECAA-25EAEABF9FE4}"/>
              </a:ext>
            </a:extLst>
          </p:cNvPr>
          <p:cNvSpPr>
            <a:spLocks noGrp="1"/>
          </p:cNvSpPr>
          <p:nvPr>
            <p:ph type="ftr" sz="quarter" idx="11"/>
          </p:nvPr>
        </p:nvSpPr>
        <p:spPr/>
        <p:txBody>
          <a:bodyPr/>
          <a:lstStyle/>
          <a:p>
            <a:pPr>
              <a:defRPr/>
            </a:pPr>
            <a:endParaRPr lang="en-CA"/>
          </a:p>
        </p:txBody>
      </p:sp>
      <p:sp>
        <p:nvSpPr>
          <p:cNvPr id="6" name="Slide Number Placeholder 5">
            <a:extLst>
              <a:ext uri="{FF2B5EF4-FFF2-40B4-BE49-F238E27FC236}">
                <a16:creationId xmlns:a16="http://schemas.microsoft.com/office/drawing/2014/main" id="{E7E55DD7-DCA1-B406-22D6-C4277783EA50}"/>
              </a:ext>
            </a:extLst>
          </p:cNvPr>
          <p:cNvSpPr>
            <a:spLocks noGrp="1"/>
          </p:cNvSpPr>
          <p:nvPr>
            <p:ph type="sldNum" sz="quarter" idx="12"/>
          </p:nvPr>
        </p:nvSpPr>
        <p:spPr/>
        <p:txBody>
          <a:bodyPr/>
          <a:lstStyle/>
          <a:p>
            <a:pPr>
              <a:defRPr/>
            </a:pPr>
            <a:fld id="{F609A522-347E-460A-8B9D-2389B006464B}" type="slidenum">
              <a:rPr lang="en-CA" altLang="en-US" smtClean="0"/>
              <a:pPr>
                <a:defRPr/>
              </a:pPr>
              <a:t>‹#›</a:t>
            </a:fld>
            <a:endParaRPr lang="en-CA" altLang="en-US"/>
          </a:p>
        </p:txBody>
      </p:sp>
    </p:spTree>
    <p:extLst>
      <p:ext uri="{BB962C8B-B14F-4D97-AF65-F5344CB8AC3E}">
        <p14:creationId xmlns:p14="http://schemas.microsoft.com/office/powerpoint/2010/main" val="1421055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7868-053F-5090-2231-DA0C07764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D70FA34-B7CC-7446-D13F-0B2D735C5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7B2AAB-D545-5155-4ACB-71814BA40B05}"/>
              </a:ext>
            </a:extLst>
          </p:cNvPr>
          <p:cNvSpPr>
            <a:spLocks noGrp="1"/>
          </p:cNvSpPr>
          <p:nvPr>
            <p:ph type="dt" sz="half" idx="10"/>
          </p:nvPr>
        </p:nvSpPr>
        <p:spPr/>
        <p:txBody>
          <a:bodyPr/>
          <a:lstStyle/>
          <a:p>
            <a:pPr>
              <a:defRPr/>
            </a:pPr>
            <a:fld id="{F97A72AC-FEBD-4D7D-BEF6-3EE8AE43FD90}" type="datetime1">
              <a:rPr lang="en-CA" smtClean="0"/>
              <a:pPr>
                <a:defRPr/>
              </a:pPr>
              <a:t>2024-10-22</a:t>
            </a:fld>
            <a:endParaRPr lang="en-CA"/>
          </a:p>
        </p:txBody>
      </p:sp>
      <p:sp>
        <p:nvSpPr>
          <p:cNvPr id="5" name="Footer Placeholder 4">
            <a:extLst>
              <a:ext uri="{FF2B5EF4-FFF2-40B4-BE49-F238E27FC236}">
                <a16:creationId xmlns:a16="http://schemas.microsoft.com/office/drawing/2014/main" id="{1B8DFA1B-2FB5-7FB9-0A5A-ADC821566C32}"/>
              </a:ext>
            </a:extLst>
          </p:cNvPr>
          <p:cNvSpPr>
            <a:spLocks noGrp="1"/>
          </p:cNvSpPr>
          <p:nvPr>
            <p:ph type="ftr" sz="quarter" idx="11"/>
          </p:nvPr>
        </p:nvSpPr>
        <p:spPr/>
        <p:txBody>
          <a:bodyPr/>
          <a:lstStyle/>
          <a:p>
            <a:pPr>
              <a:defRPr/>
            </a:pPr>
            <a:endParaRPr lang="en-CA"/>
          </a:p>
        </p:txBody>
      </p:sp>
      <p:sp>
        <p:nvSpPr>
          <p:cNvPr id="6" name="Slide Number Placeholder 5">
            <a:extLst>
              <a:ext uri="{FF2B5EF4-FFF2-40B4-BE49-F238E27FC236}">
                <a16:creationId xmlns:a16="http://schemas.microsoft.com/office/drawing/2014/main" id="{5A1A366E-5A0D-9D54-4C7E-F1CCCAEBEFAA}"/>
              </a:ext>
            </a:extLst>
          </p:cNvPr>
          <p:cNvSpPr>
            <a:spLocks noGrp="1"/>
          </p:cNvSpPr>
          <p:nvPr>
            <p:ph type="sldNum" sz="quarter" idx="12"/>
          </p:nvPr>
        </p:nvSpPr>
        <p:spPr/>
        <p:txBody>
          <a:bodyPr/>
          <a:lstStyle/>
          <a:p>
            <a:pPr>
              <a:defRPr/>
            </a:pPr>
            <a:fld id="{D75C8375-2B67-4D38-B297-431B6E7F45A8}" type="slidenum">
              <a:rPr lang="en-CA" altLang="en-US" smtClean="0"/>
              <a:pPr>
                <a:defRPr/>
              </a:pPr>
              <a:t>‹#›</a:t>
            </a:fld>
            <a:endParaRPr lang="en-CA" altLang="en-US"/>
          </a:p>
        </p:txBody>
      </p:sp>
    </p:spTree>
    <p:extLst>
      <p:ext uri="{BB962C8B-B14F-4D97-AF65-F5344CB8AC3E}">
        <p14:creationId xmlns:p14="http://schemas.microsoft.com/office/powerpoint/2010/main" val="3643248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2DB8-1D4C-9D24-E1CF-B16BAD94CA8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FBFB11D-0851-38EC-46C4-9FD38F7D3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6D83880-5EFE-CF7C-7E36-F09DDD1B49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5E1EE8F-8F7A-0BE7-9B8F-E2EDF15EB624}"/>
              </a:ext>
            </a:extLst>
          </p:cNvPr>
          <p:cNvSpPr>
            <a:spLocks noGrp="1"/>
          </p:cNvSpPr>
          <p:nvPr>
            <p:ph type="dt" sz="half" idx="10"/>
          </p:nvPr>
        </p:nvSpPr>
        <p:spPr/>
        <p:txBody>
          <a:bodyPr/>
          <a:lstStyle/>
          <a:p>
            <a:pPr>
              <a:defRPr/>
            </a:pPr>
            <a:fld id="{F97A72AC-FEBD-4D7D-BEF6-3EE8AE43FD90}" type="datetime1">
              <a:rPr lang="en-CA" smtClean="0"/>
              <a:pPr>
                <a:defRPr/>
              </a:pPr>
              <a:t>2024-10-22</a:t>
            </a:fld>
            <a:endParaRPr lang="en-CA"/>
          </a:p>
        </p:txBody>
      </p:sp>
      <p:sp>
        <p:nvSpPr>
          <p:cNvPr id="6" name="Footer Placeholder 5">
            <a:extLst>
              <a:ext uri="{FF2B5EF4-FFF2-40B4-BE49-F238E27FC236}">
                <a16:creationId xmlns:a16="http://schemas.microsoft.com/office/drawing/2014/main" id="{DBE0C372-A597-81C7-5B8A-1615D86EE240}"/>
              </a:ext>
            </a:extLst>
          </p:cNvPr>
          <p:cNvSpPr>
            <a:spLocks noGrp="1"/>
          </p:cNvSpPr>
          <p:nvPr>
            <p:ph type="ftr" sz="quarter" idx="11"/>
          </p:nvPr>
        </p:nvSpPr>
        <p:spPr/>
        <p:txBody>
          <a:bodyPr/>
          <a:lstStyle/>
          <a:p>
            <a:pPr>
              <a:defRPr/>
            </a:pPr>
            <a:endParaRPr lang="en-CA"/>
          </a:p>
        </p:txBody>
      </p:sp>
      <p:sp>
        <p:nvSpPr>
          <p:cNvPr id="7" name="Slide Number Placeholder 6">
            <a:extLst>
              <a:ext uri="{FF2B5EF4-FFF2-40B4-BE49-F238E27FC236}">
                <a16:creationId xmlns:a16="http://schemas.microsoft.com/office/drawing/2014/main" id="{C8D5ABBA-2FE3-0D3F-AD27-D0DED5ECD78E}"/>
              </a:ext>
            </a:extLst>
          </p:cNvPr>
          <p:cNvSpPr>
            <a:spLocks noGrp="1"/>
          </p:cNvSpPr>
          <p:nvPr>
            <p:ph type="sldNum" sz="quarter" idx="12"/>
          </p:nvPr>
        </p:nvSpPr>
        <p:spPr/>
        <p:txBody>
          <a:bodyPr/>
          <a:lstStyle/>
          <a:p>
            <a:pPr>
              <a:defRPr/>
            </a:pPr>
            <a:fld id="{D75C8375-2B67-4D38-B297-431B6E7F45A8}" type="slidenum">
              <a:rPr lang="en-CA" altLang="en-US" smtClean="0"/>
              <a:pPr>
                <a:defRPr/>
              </a:pPr>
              <a:t>‹#›</a:t>
            </a:fld>
            <a:endParaRPr lang="en-CA" altLang="en-US"/>
          </a:p>
        </p:txBody>
      </p:sp>
    </p:spTree>
    <p:extLst>
      <p:ext uri="{BB962C8B-B14F-4D97-AF65-F5344CB8AC3E}">
        <p14:creationId xmlns:p14="http://schemas.microsoft.com/office/powerpoint/2010/main" val="343993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350D-729C-2851-8B09-7CC20932CF2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899E9-56B7-C683-AAF0-BBD32AC824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659B57-91C5-871F-679D-0F1FEB9D23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D4636AA-047C-B255-B9D0-22D907E87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7C6814-7784-D640-9351-8DFE98241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69AA4E9-4211-B1AE-7159-CDCC855AB65C}"/>
              </a:ext>
            </a:extLst>
          </p:cNvPr>
          <p:cNvSpPr>
            <a:spLocks noGrp="1"/>
          </p:cNvSpPr>
          <p:nvPr>
            <p:ph type="dt" sz="half" idx="10"/>
          </p:nvPr>
        </p:nvSpPr>
        <p:spPr/>
        <p:txBody>
          <a:bodyPr/>
          <a:lstStyle/>
          <a:p>
            <a:pPr>
              <a:defRPr/>
            </a:pPr>
            <a:fld id="{F97A72AC-FEBD-4D7D-BEF6-3EE8AE43FD90}" type="datetime1">
              <a:rPr lang="en-CA" smtClean="0"/>
              <a:pPr>
                <a:defRPr/>
              </a:pPr>
              <a:t>2024-10-22</a:t>
            </a:fld>
            <a:endParaRPr lang="en-CA"/>
          </a:p>
        </p:txBody>
      </p:sp>
      <p:sp>
        <p:nvSpPr>
          <p:cNvPr id="8" name="Footer Placeholder 7">
            <a:extLst>
              <a:ext uri="{FF2B5EF4-FFF2-40B4-BE49-F238E27FC236}">
                <a16:creationId xmlns:a16="http://schemas.microsoft.com/office/drawing/2014/main" id="{9C615CA5-006D-7C60-928A-AE3608E0496C}"/>
              </a:ext>
            </a:extLst>
          </p:cNvPr>
          <p:cNvSpPr>
            <a:spLocks noGrp="1"/>
          </p:cNvSpPr>
          <p:nvPr>
            <p:ph type="ftr" sz="quarter" idx="11"/>
          </p:nvPr>
        </p:nvSpPr>
        <p:spPr/>
        <p:txBody>
          <a:bodyPr/>
          <a:lstStyle/>
          <a:p>
            <a:pPr>
              <a:defRPr/>
            </a:pPr>
            <a:endParaRPr lang="en-CA"/>
          </a:p>
        </p:txBody>
      </p:sp>
      <p:sp>
        <p:nvSpPr>
          <p:cNvPr id="9" name="Slide Number Placeholder 8">
            <a:extLst>
              <a:ext uri="{FF2B5EF4-FFF2-40B4-BE49-F238E27FC236}">
                <a16:creationId xmlns:a16="http://schemas.microsoft.com/office/drawing/2014/main" id="{9DEFFB0F-6240-06DE-7781-0DD2DA5F0AE5}"/>
              </a:ext>
            </a:extLst>
          </p:cNvPr>
          <p:cNvSpPr>
            <a:spLocks noGrp="1"/>
          </p:cNvSpPr>
          <p:nvPr>
            <p:ph type="sldNum" sz="quarter" idx="12"/>
          </p:nvPr>
        </p:nvSpPr>
        <p:spPr/>
        <p:txBody>
          <a:bodyPr/>
          <a:lstStyle/>
          <a:p>
            <a:pPr>
              <a:defRPr/>
            </a:pPr>
            <a:fld id="{D75C8375-2B67-4D38-B297-431B6E7F45A8}" type="slidenum">
              <a:rPr lang="en-CA" altLang="en-US" smtClean="0"/>
              <a:pPr>
                <a:defRPr/>
              </a:pPr>
              <a:t>‹#›</a:t>
            </a:fld>
            <a:endParaRPr lang="en-CA" altLang="en-US"/>
          </a:p>
        </p:txBody>
      </p:sp>
    </p:spTree>
    <p:extLst>
      <p:ext uri="{BB962C8B-B14F-4D97-AF65-F5344CB8AC3E}">
        <p14:creationId xmlns:p14="http://schemas.microsoft.com/office/powerpoint/2010/main" val="3338416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E18C-3187-B804-793F-F0FC1447098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F8E4530-0593-6D14-89D8-7A78E3A950BB}"/>
              </a:ext>
            </a:extLst>
          </p:cNvPr>
          <p:cNvSpPr>
            <a:spLocks noGrp="1"/>
          </p:cNvSpPr>
          <p:nvPr>
            <p:ph type="dt" sz="half" idx="10"/>
          </p:nvPr>
        </p:nvSpPr>
        <p:spPr/>
        <p:txBody>
          <a:bodyPr/>
          <a:lstStyle/>
          <a:p>
            <a:pPr>
              <a:defRPr/>
            </a:pPr>
            <a:fld id="{7E15E7C8-6932-41FB-AC5C-A07E3DD553F4}" type="datetime1">
              <a:rPr lang="en-CA" smtClean="0"/>
              <a:pPr>
                <a:defRPr/>
              </a:pPr>
              <a:t>2024-10-22</a:t>
            </a:fld>
            <a:endParaRPr lang="en-CA"/>
          </a:p>
        </p:txBody>
      </p:sp>
      <p:sp>
        <p:nvSpPr>
          <p:cNvPr id="4" name="Footer Placeholder 3">
            <a:extLst>
              <a:ext uri="{FF2B5EF4-FFF2-40B4-BE49-F238E27FC236}">
                <a16:creationId xmlns:a16="http://schemas.microsoft.com/office/drawing/2014/main" id="{B9345789-CBD7-F553-20EE-161B7405E626}"/>
              </a:ext>
            </a:extLst>
          </p:cNvPr>
          <p:cNvSpPr>
            <a:spLocks noGrp="1"/>
          </p:cNvSpPr>
          <p:nvPr>
            <p:ph type="ftr" sz="quarter" idx="11"/>
          </p:nvPr>
        </p:nvSpPr>
        <p:spPr/>
        <p:txBody>
          <a:bodyPr/>
          <a:lstStyle/>
          <a:p>
            <a:pPr>
              <a:defRPr/>
            </a:pPr>
            <a:endParaRPr lang="en-CA"/>
          </a:p>
        </p:txBody>
      </p:sp>
      <p:sp>
        <p:nvSpPr>
          <p:cNvPr id="5" name="Slide Number Placeholder 4">
            <a:extLst>
              <a:ext uri="{FF2B5EF4-FFF2-40B4-BE49-F238E27FC236}">
                <a16:creationId xmlns:a16="http://schemas.microsoft.com/office/drawing/2014/main" id="{A938DEB1-D78A-35E4-9B36-5184A6CACCDA}"/>
              </a:ext>
            </a:extLst>
          </p:cNvPr>
          <p:cNvSpPr>
            <a:spLocks noGrp="1"/>
          </p:cNvSpPr>
          <p:nvPr>
            <p:ph type="sldNum" sz="quarter" idx="12"/>
          </p:nvPr>
        </p:nvSpPr>
        <p:spPr/>
        <p:txBody>
          <a:bodyPr/>
          <a:lstStyle/>
          <a:p>
            <a:pPr>
              <a:defRPr/>
            </a:pPr>
            <a:fld id="{5C8830F5-5BBA-4CC0-A6F0-E621BBAB17A1}" type="slidenum">
              <a:rPr lang="en-CA" altLang="en-US" smtClean="0"/>
              <a:pPr>
                <a:defRPr/>
              </a:pPr>
              <a:t>‹#›</a:t>
            </a:fld>
            <a:endParaRPr lang="en-CA" altLang="en-US"/>
          </a:p>
        </p:txBody>
      </p:sp>
    </p:spTree>
    <p:extLst>
      <p:ext uri="{BB962C8B-B14F-4D97-AF65-F5344CB8AC3E}">
        <p14:creationId xmlns:p14="http://schemas.microsoft.com/office/powerpoint/2010/main" val="1355388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AE0095-9ED5-1685-E98C-AD170ED08774}"/>
              </a:ext>
            </a:extLst>
          </p:cNvPr>
          <p:cNvSpPr>
            <a:spLocks noGrp="1"/>
          </p:cNvSpPr>
          <p:nvPr>
            <p:ph type="dt" sz="half" idx="10"/>
          </p:nvPr>
        </p:nvSpPr>
        <p:spPr/>
        <p:txBody>
          <a:bodyPr/>
          <a:lstStyle/>
          <a:p>
            <a:pPr>
              <a:defRPr/>
            </a:pPr>
            <a:fld id="{8EFA10BB-FA51-4F36-A357-3F5C083F0DD2}" type="datetime1">
              <a:rPr lang="en-CA" smtClean="0"/>
              <a:pPr>
                <a:defRPr/>
              </a:pPr>
              <a:t>2024-10-22</a:t>
            </a:fld>
            <a:endParaRPr lang="en-CA"/>
          </a:p>
        </p:txBody>
      </p:sp>
      <p:sp>
        <p:nvSpPr>
          <p:cNvPr id="3" name="Footer Placeholder 2">
            <a:extLst>
              <a:ext uri="{FF2B5EF4-FFF2-40B4-BE49-F238E27FC236}">
                <a16:creationId xmlns:a16="http://schemas.microsoft.com/office/drawing/2014/main" id="{17DD3F30-06DE-5F6F-BB34-CBAE3AA82FA7}"/>
              </a:ext>
            </a:extLst>
          </p:cNvPr>
          <p:cNvSpPr>
            <a:spLocks noGrp="1"/>
          </p:cNvSpPr>
          <p:nvPr>
            <p:ph type="ftr" sz="quarter" idx="11"/>
          </p:nvPr>
        </p:nvSpPr>
        <p:spPr/>
        <p:txBody>
          <a:bodyPr/>
          <a:lstStyle/>
          <a:p>
            <a:pPr>
              <a:defRPr/>
            </a:pPr>
            <a:endParaRPr lang="en-CA"/>
          </a:p>
        </p:txBody>
      </p:sp>
      <p:sp>
        <p:nvSpPr>
          <p:cNvPr id="4" name="Slide Number Placeholder 3">
            <a:extLst>
              <a:ext uri="{FF2B5EF4-FFF2-40B4-BE49-F238E27FC236}">
                <a16:creationId xmlns:a16="http://schemas.microsoft.com/office/drawing/2014/main" id="{D3D87D76-77A5-9429-8919-57B9B2FA662D}"/>
              </a:ext>
            </a:extLst>
          </p:cNvPr>
          <p:cNvSpPr>
            <a:spLocks noGrp="1"/>
          </p:cNvSpPr>
          <p:nvPr>
            <p:ph type="sldNum" sz="quarter" idx="12"/>
          </p:nvPr>
        </p:nvSpPr>
        <p:spPr/>
        <p:txBody>
          <a:bodyPr/>
          <a:lstStyle/>
          <a:p>
            <a:pPr>
              <a:defRPr/>
            </a:pPr>
            <a:fld id="{D9D40B01-A17E-4A3B-A186-1AA9C2B97D91}" type="slidenum">
              <a:rPr lang="en-CA" altLang="en-US" smtClean="0"/>
              <a:pPr>
                <a:defRPr/>
              </a:pPr>
              <a:t>‹#›</a:t>
            </a:fld>
            <a:endParaRPr lang="en-CA" altLang="en-US"/>
          </a:p>
        </p:txBody>
      </p:sp>
    </p:spTree>
    <p:extLst>
      <p:ext uri="{BB962C8B-B14F-4D97-AF65-F5344CB8AC3E}">
        <p14:creationId xmlns:p14="http://schemas.microsoft.com/office/powerpoint/2010/main" val="1713571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08C3-1D35-5758-CF03-349D5FA95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FE3C423-29EB-3896-F684-0A6C775F7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E74EC4A-B28D-8249-EF74-A63238D92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D293-4A04-68C4-FBE0-D0B7A9BFA238}"/>
              </a:ext>
            </a:extLst>
          </p:cNvPr>
          <p:cNvSpPr>
            <a:spLocks noGrp="1"/>
          </p:cNvSpPr>
          <p:nvPr>
            <p:ph type="dt" sz="half" idx="10"/>
          </p:nvPr>
        </p:nvSpPr>
        <p:spPr/>
        <p:txBody>
          <a:bodyPr/>
          <a:lstStyle/>
          <a:p>
            <a:pPr>
              <a:defRPr/>
            </a:pPr>
            <a:fld id="{F97A72AC-FEBD-4D7D-BEF6-3EE8AE43FD90}" type="datetime1">
              <a:rPr lang="en-CA" smtClean="0"/>
              <a:pPr>
                <a:defRPr/>
              </a:pPr>
              <a:t>2024-10-22</a:t>
            </a:fld>
            <a:endParaRPr lang="en-CA"/>
          </a:p>
        </p:txBody>
      </p:sp>
      <p:sp>
        <p:nvSpPr>
          <p:cNvPr id="6" name="Footer Placeholder 5">
            <a:extLst>
              <a:ext uri="{FF2B5EF4-FFF2-40B4-BE49-F238E27FC236}">
                <a16:creationId xmlns:a16="http://schemas.microsoft.com/office/drawing/2014/main" id="{4E93AE46-CD00-5A4D-E6E5-CE78C951E8C3}"/>
              </a:ext>
            </a:extLst>
          </p:cNvPr>
          <p:cNvSpPr>
            <a:spLocks noGrp="1"/>
          </p:cNvSpPr>
          <p:nvPr>
            <p:ph type="ftr" sz="quarter" idx="11"/>
          </p:nvPr>
        </p:nvSpPr>
        <p:spPr/>
        <p:txBody>
          <a:bodyPr/>
          <a:lstStyle/>
          <a:p>
            <a:pPr>
              <a:defRPr/>
            </a:pPr>
            <a:endParaRPr lang="en-CA"/>
          </a:p>
        </p:txBody>
      </p:sp>
      <p:sp>
        <p:nvSpPr>
          <p:cNvPr id="7" name="Slide Number Placeholder 6">
            <a:extLst>
              <a:ext uri="{FF2B5EF4-FFF2-40B4-BE49-F238E27FC236}">
                <a16:creationId xmlns:a16="http://schemas.microsoft.com/office/drawing/2014/main" id="{A78FA9ED-01CB-CA44-F5A5-5370EBEE48EA}"/>
              </a:ext>
            </a:extLst>
          </p:cNvPr>
          <p:cNvSpPr>
            <a:spLocks noGrp="1"/>
          </p:cNvSpPr>
          <p:nvPr>
            <p:ph type="sldNum" sz="quarter" idx="12"/>
          </p:nvPr>
        </p:nvSpPr>
        <p:spPr/>
        <p:txBody>
          <a:bodyPr/>
          <a:lstStyle/>
          <a:p>
            <a:pPr>
              <a:defRPr/>
            </a:pPr>
            <a:fld id="{D75C8375-2B67-4D38-B297-431B6E7F45A8}" type="slidenum">
              <a:rPr lang="en-CA" altLang="en-US" smtClean="0"/>
              <a:pPr>
                <a:defRPr/>
              </a:pPr>
              <a:t>‹#›</a:t>
            </a:fld>
            <a:endParaRPr lang="en-CA" altLang="en-US"/>
          </a:p>
        </p:txBody>
      </p:sp>
    </p:spTree>
    <p:extLst>
      <p:ext uri="{BB962C8B-B14F-4D97-AF65-F5344CB8AC3E}">
        <p14:creationId xmlns:p14="http://schemas.microsoft.com/office/powerpoint/2010/main" val="2650954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3F07-471C-DD19-55C7-2BDD75A2F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63680BC-8027-1DD1-E071-0AB25B845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089E9228-8AB1-AFDE-526F-3ADC3886E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2857D-31AC-817E-EC07-F28189D04F5E}"/>
              </a:ext>
            </a:extLst>
          </p:cNvPr>
          <p:cNvSpPr>
            <a:spLocks noGrp="1"/>
          </p:cNvSpPr>
          <p:nvPr>
            <p:ph type="dt" sz="half" idx="10"/>
          </p:nvPr>
        </p:nvSpPr>
        <p:spPr/>
        <p:txBody>
          <a:bodyPr/>
          <a:lstStyle/>
          <a:p>
            <a:pPr>
              <a:defRPr/>
            </a:pPr>
            <a:fld id="{F97A72AC-FEBD-4D7D-BEF6-3EE8AE43FD90}" type="datetime1">
              <a:rPr lang="en-CA" smtClean="0"/>
              <a:pPr>
                <a:defRPr/>
              </a:pPr>
              <a:t>2024-10-22</a:t>
            </a:fld>
            <a:endParaRPr lang="en-CA"/>
          </a:p>
        </p:txBody>
      </p:sp>
      <p:sp>
        <p:nvSpPr>
          <p:cNvPr id="6" name="Footer Placeholder 5">
            <a:extLst>
              <a:ext uri="{FF2B5EF4-FFF2-40B4-BE49-F238E27FC236}">
                <a16:creationId xmlns:a16="http://schemas.microsoft.com/office/drawing/2014/main" id="{9C6A3265-8108-65B7-30D6-A439938F9350}"/>
              </a:ext>
            </a:extLst>
          </p:cNvPr>
          <p:cNvSpPr>
            <a:spLocks noGrp="1"/>
          </p:cNvSpPr>
          <p:nvPr>
            <p:ph type="ftr" sz="quarter" idx="11"/>
          </p:nvPr>
        </p:nvSpPr>
        <p:spPr/>
        <p:txBody>
          <a:bodyPr/>
          <a:lstStyle/>
          <a:p>
            <a:pPr>
              <a:defRPr/>
            </a:pPr>
            <a:endParaRPr lang="en-CA"/>
          </a:p>
        </p:txBody>
      </p:sp>
      <p:sp>
        <p:nvSpPr>
          <p:cNvPr id="7" name="Slide Number Placeholder 6">
            <a:extLst>
              <a:ext uri="{FF2B5EF4-FFF2-40B4-BE49-F238E27FC236}">
                <a16:creationId xmlns:a16="http://schemas.microsoft.com/office/drawing/2014/main" id="{2960EFBC-0EF2-2BDF-5D15-4A81F873560F}"/>
              </a:ext>
            </a:extLst>
          </p:cNvPr>
          <p:cNvSpPr>
            <a:spLocks noGrp="1"/>
          </p:cNvSpPr>
          <p:nvPr>
            <p:ph type="sldNum" sz="quarter" idx="12"/>
          </p:nvPr>
        </p:nvSpPr>
        <p:spPr/>
        <p:txBody>
          <a:bodyPr/>
          <a:lstStyle/>
          <a:p>
            <a:pPr>
              <a:defRPr/>
            </a:pPr>
            <a:fld id="{D75C8375-2B67-4D38-B297-431B6E7F45A8}" type="slidenum">
              <a:rPr lang="en-CA" altLang="en-US" smtClean="0"/>
              <a:pPr>
                <a:defRPr/>
              </a:pPr>
              <a:t>‹#›</a:t>
            </a:fld>
            <a:endParaRPr lang="en-CA" altLang="en-US"/>
          </a:p>
        </p:txBody>
      </p:sp>
    </p:spTree>
    <p:extLst>
      <p:ext uri="{BB962C8B-B14F-4D97-AF65-F5344CB8AC3E}">
        <p14:creationId xmlns:p14="http://schemas.microsoft.com/office/powerpoint/2010/main" val="2051800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8EA1-34B9-B9BB-B92F-3E8F8A612C3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AB3D870-4EA6-1A40-5FB6-B584550257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16D880-9CB1-5A1F-9740-B5AA5669065C}"/>
              </a:ext>
            </a:extLst>
          </p:cNvPr>
          <p:cNvSpPr>
            <a:spLocks noGrp="1"/>
          </p:cNvSpPr>
          <p:nvPr>
            <p:ph type="dt" sz="half" idx="10"/>
          </p:nvPr>
        </p:nvSpPr>
        <p:spPr/>
        <p:txBody>
          <a:bodyPr/>
          <a:lstStyle/>
          <a:p>
            <a:pPr>
              <a:defRPr/>
            </a:pPr>
            <a:fld id="{F97A72AC-FEBD-4D7D-BEF6-3EE8AE43FD90}" type="datetime1">
              <a:rPr lang="en-CA" smtClean="0"/>
              <a:pPr>
                <a:defRPr/>
              </a:pPr>
              <a:t>2024-10-22</a:t>
            </a:fld>
            <a:endParaRPr lang="en-CA"/>
          </a:p>
        </p:txBody>
      </p:sp>
      <p:sp>
        <p:nvSpPr>
          <p:cNvPr id="5" name="Footer Placeholder 4">
            <a:extLst>
              <a:ext uri="{FF2B5EF4-FFF2-40B4-BE49-F238E27FC236}">
                <a16:creationId xmlns:a16="http://schemas.microsoft.com/office/drawing/2014/main" id="{0075F066-409F-7B6F-01FF-3D5CD33D7F4F}"/>
              </a:ext>
            </a:extLst>
          </p:cNvPr>
          <p:cNvSpPr>
            <a:spLocks noGrp="1"/>
          </p:cNvSpPr>
          <p:nvPr>
            <p:ph type="ftr" sz="quarter" idx="11"/>
          </p:nvPr>
        </p:nvSpPr>
        <p:spPr/>
        <p:txBody>
          <a:bodyPr/>
          <a:lstStyle/>
          <a:p>
            <a:pPr>
              <a:defRPr/>
            </a:pPr>
            <a:endParaRPr lang="en-CA"/>
          </a:p>
        </p:txBody>
      </p:sp>
      <p:sp>
        <p:nvSpPr>
          <p:cNvPr id="6" name="Slide Number Placeholder 5">
            <a:extLst>
              <a:ext uri="{FF2B5EF4-FFF2-40B4-BE49-F238E27FC236}">
                <a16:creationId xmlns:a16="http://schemas.microsoft.com/office/drawing/2014/main" id="{7446143E-CD54-C88D-C034-718610240D98}"/>
              </a:ext>
            </a:extLst>
          </p:cNvPr>
          <p:cNvSpPr>
            <a:spLocks noGrp="1"/>
          </p:cNvSpPr>
          <p:nvPr>
            <p:ph type="sldNum" sz="quarter" idx="12"/>
          </p:nvPr>
        </p:nvSpPr>
        <p:spPr/>
        <p:txBody>
          <a:bodyPr/>
          <a:lstStyle/>
          <a:p>
            <a:pPr>
              <a:defRPr/>
            </a:pPr>
            <a:fld id="{D75C8375-2B67-4D38-B297-431B6E7F45A8}" type="slidenum">
              <a:rPr lang="en-CA" altLang="en-US" smtClean="0"/>
              <a:pPr>
                <a:defRPr/>
              </a:pPr>
              <a:t>‹#›</a:t>
            </a:fld>
            <a:endParaRPr lang="en-CA" altLang="en-US"/>
          </a:p>
        </p:txBody>
      </p:sp>
    </p:spTree>
    <p:extLst>
      <p:ext uri="{BB962C8B-B14F-4D97-AF65-F5344CB8AC3E}">
        <p14:creationId xmlns:p14="http://schemas.microsoft.com/office/powerpoint/2010/main" val="199483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A593-82B6-EB3F-E3D9-6A9B223FD1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7D95C6-B994-6F74-F44D-086653D120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652167-46FE-D720-3F53-E51B797D249F}"/>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5" name="Footer Placeholder 4">
            <a:extLst>
              <a:ext uri="{FF2B5EF4-FFF2-40B4-BE49-F238E27FC236}">
                <a16:creationId xmlns:a16="http://schemas.microsoft.com/office/drawing/2014/main" id="{73C308A3-EE3E-33E6-2509-3A8312E46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91255-738F-BA8E-353B-FB566030B1FA}"/>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863738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527F39-7CCE-27DA-DF2F-5604731EC5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30C425A-FF6B-B8CE-C8D3-081090885C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79E56B-0712-CF78-7F74-7C254D149EB3}"/>
              </a:ext>
            </a:extLst>
          </p:cNvPr>
          <p:cNvSpPr>
            <a:spLocks noGrp="1"/>
          </p:cNvSpPr>
          <p:nvPr>
            <p:ph type="dt" sz="half" idx="10"/>
          </p:nvPr>
        </p:nvSpPr>
        <p:spPr/>
        <p:txBody>
          <a:bodyPr/>
          <a:lstStyle/>
          <a:p>
            <a:pPr>
              <a:defRPr/>
            </a:pPr>
            <a:fld id="{F97A72AC-FEBD-4D7D-BEF6-3EE8AE43FD90}" type="datetime1">
              <a:rPr lang="en-CA" smtClean="0"/>
              <a:pPr>
                <a:defRPr/>
              </a:pPr>
              <a:t>2024-10-22</a:t>
            </a:fld>
            <a:endParaRPr lang="en-CA"/>
          </a:p>
        </p:txBody>
      </p:sp>
      <p:sp>
        <p:nvSpPr>
          <p:cNvPr id="5" name="Footer Placeholder 4">
            <a:extLst>
              <a:ext uri="{FF2B5EF4-FFF2-40B4-BE49-F238E27FC236}">
                <a16:creationId xmlns:a16="http://schemas.microsoft.com/office/drawing/2014/main" id="{C7ECB2E4-F79B-C83E-2BCF-9E8F10AEDC94}"/>
              </a:ext>
            </a:extLst>
          </p:cNvPr>
          <p:cNvSpPr>
            <a:spLocks noGrp="1"/>
          </p:cNvSpPr>
          <p:nvPr>
            <p:ph type="ftr" sz="quarter" idx="11"/>
          </p:nvPr>
        </p:nvSpPr>
        <p:spPr/>
        <p:txBody>
          <a:bodyPr/>
          <a:lstStyle/>
          <a:p>
            <a:pPr>
              <a:defRPr/>
            </a:pPr>
            <a:endParaRPr lang="en-CA"/>
          </a:p>
        </p:txBody>
      </p:sp>
      <p:sp>
        <p:nvSpPr>
          <p:cNvPr id="6" name="Slide Number Placeholder 5">
            <a:extLst>
              <a:ext uri="{FF2B5EF4-FFF2-40B4-BE49-F238E27FC236}">
                <a16:creationId xmlns:a16="http://schemas.microsoft.com/office/drawing/2014/main" id="{5B081041-047C-515E-A42A-F07126944A3A}"/>
              </a:ext>
            </a:extLst>
          </p:cNvPr>
          <p:cNvSpPr>
            <a:spLocks noGrp="1"/>
          </p:cNvSpPr>
          <p:nvPr>
            <p:ph type="sldNum" sz="quarter" idx="12"/>
          </p:nvPr>
        </p:nvSpPr>
        <p:spPr/>
        <p:txBody>
          <a:bodyPr/>
          <a:lstStyle/>
          <a:p>
            <a:pPr>
              <a:defRPr/>
            </a:pPr>
            <a:fld id="{D75C8375-2B67-4D38-B297-431B6E7F45A8}" type="slidenum">
              <a:rPr lang="en-CA" altLang="en-US" smtClean="0"/>
              <a:pPr>
                <a:defRPr/>
              </a:pPr>
              <a:t>‹#›</a:t>
            </a:fld>
            <a:endParaRPr lang="en-CA" altLang="en-US"/>
          </a:p>
        </p:txBody>
      </p:sp>
    </p:spTree>
    <p:extLst>
      <p:ext uri="{BB962C8B-B14F-4D97-AF65-F5344CB8AC3E}">
        <p14:creationId xmlns:p14="http://schemas.microsoft.com/office/powerpoint/2010/main" val="2700107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B66D-30DD-7A41-A323-FB5742799373}"/>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6B6E6BF-E315-D844-BD67-C85F2E1AA4B8}"/>
              </a:ext>
            </a:extLst>
          </p:cNvPr>
          <p:cNvSpPr>
            <a:spLocks noGrp="1"/>
          </p:cNvSpPr>
          <p:nvPr>
            <p:ph type="sldNum" sz="quarter" idx="4"/>
          </p:nvPr>
        </p:nvSpPr>
        <p:spPr>
          <a:xfrm>
            <a:off x="11606217" y="6469158"/>
            <a:ext cx="371343" cy="184666"/>
          </a:xfrm>
          <a:prstGeom prst="rect">
            <a:avLst/>
          </a:prstGeom>
        </p:spPr>
        <p:txBody>
          <a:bodyPr vert="horz" lIns="91440" tIns="45720" rIns="91440" bIns="45720" rtlCol="0" anchor="ctr"/>
          <a:lstStyle>
            <a:lvl1pPr algn="ctr">
              <a:defRPr sz="600">
                <a:solidFill>
                  <a:schemeClr val="accent2"/>
                </a:solidFill>
              </a:defRPr>
            </a:lvl1pPr>
          </a:lstStyle>
          <a:p>
            <a:fld id="{85684F48-0FC5-B948-AA1F-D82689AB2540}" type="slidenum">
              <a:rPr lang="en-US" smtClean="0"/>
              <a:pPr/>
              <a:t>‹#›</a:t>
            </a:fld>
            <a:endParaRPr lang="en-US"/>
          </a:p>
        </p:txBody>
      </p:sp>
      <p:sp>
        <p:nvSpPr>
          <p:cNvPr id="9" name="Text Placeholder 7">
            <a:extLst>
              <a:ext uri="{FF2B5EF4-FFF2-40B4-BE49-F238E27FC236}">
                <a16:creationId xmlns:a16="http://schemas.microsoft.com/office/drawing/2014/main" id="{5E55A8A9-E877-7F4A-87D0-15DBF9862990}"/>
              </a:ext>
            </a:extLst>
          </p:cNvPr>
          <p:cNvSpPr>
            <a:spLocks noGrp="1"/>
          </p:cNvSpPr>
          <p:nvPr>
            <p:ph type="body" sz="quarter" idx="13" hasCustomPrompt="1"/>
          </p:nvPr>
        </p:nvSpPr>
        <p:spPr>
          <a:xfrm>
            <a:off x="588967" y="368304"/>
            <a:ext cx="11015663" cy="263525"/>
          </a:xfrm>
          <a:noFill/>
          <a:ln w="19050">
            <a:noFill/>
          </a:ln>
        </p:spPr>
        <p:txBody>
          <a:bodyPr wrap="square" lIns="108000" tIns="46800" anchor="ctr">
            <a:noAutofit/>
          </a:bodyPr>
          <a:lstStyle>
            <a:lvl1pPr marL="0" indent="0">
              <a:buFont typeface="Arial" panose="020B0604020202020204" pitchFamily="34" charset="0"/>
              <a:buNone/>
              <a:defRPr sz="1050" b="1" cap="all" spc="150" baseline="0">
                <a:solidFill>
                  <a:schemeClr val="accent2"/>
                </a:solidFill>
              </a:defRPr>
            </a:lvl1pPr>
            <a:lvl2pPr marL="342884" indent="0">
              <a:buFont typeface="Arial" panose="020B0604020202020204" pitchFamily="34" charset="0"/>
              <a:buNone/>
              <a:defRPr/>
            </a:lvl2pPr>
            <a:lvl3pPr marL="685766" indent="0">
              <a:buFont typeface="Arial" panose="020B0604020202020204" pitchFamily="34" charset="0"/>
              <a:buNone/>
              <a:defRPr/>
            </a:lvl3pPr>
            <a:lvl4pPr marL="1028649" indent="0">
              <a:buFont typeface="Arial" panose="020B0604020202020204" pitchFamily="34" charset="0"/>
              <a:buNone/>
              <a:defRPr/>
            </a:lvl4pPr>
            <a:lvl5pPr marL="1371532" indent="0">
              <a:buFont typeface="Arial" panose="020B0604020202020204" pitchFamily="34" charset="0"/>
              <a:buNone/>
              <a:defRPr/>
            </a:lvl5pPr>
          </a:lstStyle>
          <a:p>
            <a:pPr lvl="0"/>
            <a:r>
              <a:rPr lang="en-US" dirty="0"/>
              <a:t>Category Tag</a:t>
            </a:r>
          </a:p>
        </p:txBody>
      </p:sp>
      <p:sp>
        <p:nvSpPr>
          <p:cNvPr id="11" name="Text Placeholder 7">
            <a:extLst>
              <a:ext uri="{FF2B5EF4-FFF2-40B4-BE49-F238E27FC236}">
                <a16:creationId xmlns:a16="http://schemas.microsoft.com/office/drawing/2014/main" id="{CDD62C17-F560-9F4A-A9F8-F31363F61409}"/>
              </a:ext>
            </a:extLst>
          </p:cNvPr>
          <p:cNvSpPr>
            <a:spLocks noGrp="1"/>
          </p:cNvSpPr>
          <p:nvPr>
            <p:ph type="body" sz="quarter" idx="14" hasCustomPrompt="1"/>
          </p:nvPr>
        </p:nvSpPr>
        <p:spPr>
          <a:xfrm>
            <a:off x="588967" y="6439167"/>
            <a:ext cx="11015663" cy="235017"/>
          </a:xfrm>
          <a:noFill/>
          <a:ln w="19050">
            <a:noFill/>
          </a:ln>
        </p:spPr>
        <p:txBody>
          <a:bodyPr wrap="square" lIns="90000" tIns="46800" anchor="b">
            <a:noAutofit/>
          </a:bodyPr>
          <a:lstStyle>
            <a:lvl1pPr marL="0" indent="0">
              <a:lnSpc>
                <a:spcPct val="90000"/>
              </a:lnSpc>
              <a:spcBef>
                <a:spcPts val="0"/>
              </a:spcBef>
              <a:buFont typeface="Arial" panose="020B0604020202020204" pitchFamily="34" charset="0"/>
              <a:buNone/>
              <a:defRPr sz="600" b="0" cap="none" baseline="0">
                <a:solidFill>
                  <a:schemeClr val="accent2"/>
                </a:solidFill>
              </a:defRPr>
            </a:lvl1pPr>
            <a:lvl2pPr marL="342884" indent="0">
              <a:buFont typeface="Arial" panose="020B0604020202020204" pitchFamily="34" charset="0"/>
              <a:buNone/>
              <a:defRPr/>
            </a:lvl2pPr>
            <a:lvl3pPr marL="685766" indent="0">
              <a:buFont typeface="Arial" panose="020B0604020202020204" pitchFamily="34" charset="0"/>
              <a:buNone/>
              <a:defRPr/>
            </a:lvl3pPr>
            <a:lvl4pPr marL="1028649" indent="0">
              <a:buFont typeface="Arial" panose="020B0604020202020204" pitchFamily="34" charset="0"/>
              <a:buNone/>
              <a:defRPr/>
            </a:lvl4pPr>
            <a:lvl5pPr marL="1371532" indent="0">
              <a:buFont typeface="Arial" panose="020B0604020202020204" pitchFamily="34" charset="0"/>
              <a:buNone/>
              <a:defRPr/>
            </a:lvl5pPr>
          </a:lstStyle>
          <a:p>
            <a:pPr lvl="0"/>
            <a:r>
              <a:rPr lang="en-US" dirty="0"/>
              <a:t>Sources</a:t>
            </a:r>
          </a:p>
        </p:txBody>
      </p:sp>
      <p:sp>
        <p:nvSpPr>
          <p:cNvPr id="12" name="Rectangle 11">
            <a:extLst>
              <a:ext uri="{FF2B5EF4-FFF2-40B4-BE49-F238E27FC236}">
                <a16:creationId xmlns:a16="http://schemas.microsoft.com/office/drawing/2014/main" id="{2292EB80-AD63-4D46-86FA-41FEA82C6B35}"/>
              </a:ext>
            </a:extLst>
          </p:cNvPr>
          <p:cNvSpPr/>
          <p:nvPr userDrawn="1"/>
        </p:nvSpPr>
        <p:spPr>
          <a:xfrm>
            <a:off x="0" y="6731000"/>
            <a:ext cx="12192000" cy="12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59CB86AD-9C70-F44F-A04B-1452EF4A4D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68891" y="285357"/>
            <a:ext cx="1137864" cy="308722"/>
          </a:xfrm>
          <a:prstGeom prst="rect">
            <a:avLst/>
          </a:prstGeom>
        </p:spPr>
      </p:pic>
      <p:sp>
        <p:nvSpPr>
          <p:cNvPr id="10" name="Freeform 9">
            <a:extLst>
              <a:ext uri="{FF2B5EF4-FFF2-40B4-BE49-F238E27FC236}">
                <a16:creationId xmlns:a16="http://schemas.microsoft.com/office/drawing/2014/main" id="{0D7CF12E-7F19-414C-AACE-9B011568D21A}"/>
              </a:ext>
            </a:extLst>
          </p:cNvPr>
          <p:cNvSpPr>
            <a:spLocks/>
          </p:cNvSpPr>
          <p:nvPr userDrawn="1"/>
        </p:nvSpPr>
        <p:spPr bwMode="auto">
          <a:xfrm>
            <a:off x="163495" y="6398969"/>
            <a:ext cx="196268" cy="208425"/>
          </a:xfrm>
          <a:custGeom>
            <a:avLst/>
            <a:gdLst>
              <a:gd name="T0" fmla="*/ 9297 w 18598"/>
              <a:gd name="T1" fmla="*/ 0 h 19690"/>
              <a:gd name="T2" fmla="*/ 7479 w 18598"/>
              <a:gd name="T3" fmla="*/ 3223 h 19690"/>
              <a:gd name="T4" fmla="*/ 7315 w 18598"/>
              <a:gd name="T5" fmla="*/ 3316 h 19690"/>
              <a:gd name="T6" fmla="*/ 5341 w 18598"/>
              <a:gd name="T7" fmla="*/ 2246 h 19690"/>
              <a:gd name="T8" fmla="*/ 6497 w 18598"/>
              <a:gd name="T9" fmla="*/ 7303 h 19690"/>
              <a:gd name="T10" fmla="*/ 6507 w 18598"/>
              <a:gd name="T11" fmla="*/ 7376 h 19690"/>
              <a:gd name="T12" fmla="*/ 6181 w 18598"/>
              <a:gd name="T13" fmla="*/ 7703 h 19690"/>
              <a:gd name="T14" fmla="*/ 5949 w 18598"/>
              <a:gd name="T15" fmla="*/ 7610 h 19690"/>
              <a:gd name="T16" fmla="*/ 3890 w 18598"/>
              <a:gd name="T17" fmla="*/ 5218 h 19690"/>
              <a:gd name="T18" fmla="*/ 3102 w 18598"/>
              <a:gd name="T19" fmla="*/ 6616 h 19690"/>
              <a:gd name="T20" fmla="*/ 2917 w 18598"/>
              <a:gd name="T21" fmla="*/ 6711 h 19690"/>
              <a:gd name="T22" fmla="*/ 333 w 18598"/>
              <a:gd name="T23" fmla="*/ 6206 h 19690"/>
              <a:gd name="T24" fmla="*/ 1211 w 18598"/>
              <a:gd name="T25" fmla="*/ 9009 h 19690"/>
              <a:gd name="T26" fmla="*/ 1089 w 18598"/>
              <a:gd name="T27" fmla="*/ 9218 h 19690"/>
              <a:gd name="T28" fmla="*/ 0 w 18598"/>
              <a:gd name="T29" fmla="*/ 9841 h 19690"/>
              <a:gd name="T30" fmla="*/ 4718 w 18598"/>
              <a:gd name="T31" fmla="*/ 13593 h 19690"/>
              <a:gd name="T32" fmla="*/ 4786 w 18598"/>
              <a:gd name="T33" fmla="*/ 13760 h 19690"/>
              <a:gd name="T34" fmla="*/ 4289 w 18598"/>
              <a:gd name="T35" fmla="*/ 15722 h 19690"/>
              <a:gd name="T36" fmla="*/ 8470 w 18598"/>
              <a:gd name="T37" fmla="*/ 14861 h 19690"/>
              <a:gd name="T38" fmla="*/ 8757 w 18598"/>
              <a:gd name="T39" fmla="*/ 15154 h 19690"/>
              <a:gd name="T40" fmla="*/ 8671 w 18598"/>
              <a:gd name="T41" fmla="*/ 19690 h 19690"/>
              <a:gd name="T42" fmla="*/ 9926 w 18598"/>
              <a:gd name="T43" fmla="*/ 19690 h 19690"/>
              <a:gd name="T44" fmla="*/ 9847 w 18598"/>
              <a:gd name="T45" fmla="*/ 15154 h 19690"/>
              <a:gd name="T46" fmla="*/ 10132 w 18598"/>
              <a:gd name="T47" fmla="*/ 14861 h 19690"/>
              <a:gd name="T48" fmla="*/ 14311 w 18598"/>
              <a:gd name="T49" fmla="*/ 15722 h 19690"/>
              <a:gd name="T50" fmla="*/ 13810 w 18598"/>
              <a:gd name="T51" fmla="*/ 13760 h 19690"/>
              <a:gd name="T52" fmla="*/ 13880 w 18598"/>
              <a:gd name="T53" fmla="*/ 13593 h 19690"/>
              <a:gd name="T54" fmla="*/ 18598 w 18598"/>
              <a:gd name="T55" fmla="*/ 9841 h 19690"/>
              <a:gd name="T56" fmla="*/ 17510 w 18598"/>
              <a:gd name="T57" fmla="*/ 9218 h 19690"/>
              <a:gd name="T58" fmla="*/ 17389 w 18598"/>
              <a:gd name="T59" fmla="*/ 9009 h 19690"/>
              <a:gd name="T60" fmla="*/ 18265 w 18598"/>
              <a:gd name="T61" fmla="*/ 6206 h 19690"/>
              <a:gd name="T62" fmla="*/ 15687 w 18598"/>
              <a:gd name="T63" fmla="*/ 6711 h 19690"/>
              <a:gd name="T64" fmla="*/ 15497 w 18598"/>
              <a:gd name="T65" fmla="*/ 6616 h 19690"/>
              <a:gd name="T66" fmla="*/ 14708 w 18598"/>
              <a:gd name="T67" fmla="*/ 5218 h 19690"/>
              <a:gd name="T68" fmla="*/ 12652 w 18598"/>
              <a:gd name="T69" fmla="*/ 7611 h 19690"/>
              <a:gd name="T70" fmla="*/ 12418 w 18598"/>
              <a:gd name="T71" fmla="*/ 7703 h 19690"/>
              <a:gd name="T72" fmla="*/ 12091 w 18598"/>
              <a:gd name="T73" fmla="*/ 7377 h 19690"/>
              <a:gd name="T74" fmla="*/ 13258 w 18598"/>
              <a:gd name="T75" fmla="*/ 2246 h 19690"/>
              <a:gd name="T76" fmla="*/ 11287 w 18598"/>
              <a:gd name="T77" fmla="*/ 3316 h 19690"/>
              <a:gd name="T78" fmla="*/ 11122 w 18598"/>
              <a:gd name="T79" fmla="*/ 3223 h 19690"/>
              <a:gd name="T80" fmla="*/ 9297 w 18598"/>
              <a:gd name="T81" fmla="*/ 0 h 19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98" h="19690">
                <a:moveTo>
                  <a:pt x="9297" y="0"/>
                </a:moveTo>
                <a:cubicBezTo>
                  <a:pt x="7479" y="3223"/>
                  <a:pt x="7479" y="3223"/>
                  <a:pt x="7479" y="3223"/>
                </a:cubicBezTo>
                <a:cubicBezTo>
                  <a:pt x="7442" y="3278"/>
                  <a:pt x="7379" y="3316"/>
                  <a:pt x="7315" y="3316"/>
                </a:cubicBezTo>
                <a:cubicBezTo>
                  <a:pt x="7282" y="3316"/>
                  <a:pt x="5341" y="2246"/>
                  <a:pt x="5341" y="2246"/>
                </a:cubicBezTo>
                <a:cubicBezTo>
                  <a:pt x="6497" y="7303"/>
                  <a:pt x="6497" y="7303"/>
                  <a:pt x="6497" y="7303"/>
                </a:cubicBezTo>
                <a:cubicBezTo>
                  <a:pt x="6507" y="7329"/>
                  <a:pt x="6507" y="7350"/>
                  <a:pt x="6507" y="7376"/>
                </a:cubicBezTo>
                <a:cubicBezTo>
                  <a:pt x="6507" y="7558"/>
                  <a:pt x="6356" y="7703"/>
                  <a:pt x="6181" y="7703"/>
                </a:cubicBezTo>
                <a:cubicBezTo>
                  <a:pt x="6090" y="7703"/>
                  <a:pt x="6007" y="7665"/>
                  <a:pt x="5949" y="7610"/>
                </a:cubicBezTo>
                <a:cubicBezTo>
                  <a:pt x="3890" y="5218"/>
                  <a:pt x="3890" y="5218"/>
                  <a:pt x="3890" y="5218"/>
                </a:cubicBezTo>
                <a:cubicBezTo>
                  <a:pt x="3102" y="6616"/>
                  <a:pt x="3102" y="6616"/>
                  <a:pt x="3102" y="6616"/>
                </a:cubicBezTo>
                <a:cubicBezTo>
                  <a:pt x="3060" y="6667"/>
                  <a:pt x="2992" y="6711"/>
                  <a:pt x="2917" y="6711"/>
                </a:cubicBezTo>
                <a:cubicBezTo>
                  <a:pt x="2906" y="6711"/>
                  <a:pt x="333" y="6206"/>
                  <a:pt x="333" y="6206"/>
                </a:cubicBezTo>
                <a:cubicBezTo>
                  <a:pt x="333" y="6206"/>
                  <a:pt x="1211" y="8981"/>
                  <a:pt x="1211" y="9009"/>
                </a:cubicBezTo>
                <a:cubicBezTo>
                  <a:pt x="1211" y="9097"/>
                  <a:pt x="1161" y="9176"/>
                  <a:pt x="1089" y="9218"/>
                </a:cubicBezTo>
                <a:cubicBezTo>
                  <a:pt x="0" y="9841"/>
                  <a:pt x="0" y="9841"/>
                  <a:pt x="0" y="9841"/>
                </a:cubicBezTo>
                <a:cubicBezTo>
                  <a:pt x="4718" y="13593"/>
                  <a:pt x="4718" y="13593"/>
                  <a:pt x="4718" y="13593"/>
                </a:cubicBezTo>
                <a:cubicBezTo>
                  <a:pt x="4762" y="13638"/>
                  <a:pt x="4786" y="13695"/>
                  <a:pt x="4786" y="13760"/>
                </a:cubicBezTo>
                <a:cubicBezTo>
                  <a:pt x="4786" y="13791"/>
                  <a:pt x="4289" y="15722"/>
                  <a:pt x="4289" y="15722"/>
                </a:cubicBezTo>
                <a:cubicBezTo>
                  <a:pt x="4289" y="15722"/>
                  <a:pt x="8451" y="14861"/>
                  <a:pt x="8470" y="14861"/>
                </a:cubicBezTo>
                <a:cubicBezTo>
                  <a:pt x="8625" y="14861"/>
                  <a:pt x="8757" y="14995"/>
                  <a:pt x="8757" y="15154"/>
                </a:cubicBezTo>
                <a:cubicBezTo>
                  <a:pt x="8671" y="19690"/>
                  <a:pt x="8671" y="19690"/>
                  <a:pt x="8671" y="19690"/>
                </a:cubicBezTo>
                <a:cubicBezTo>
                  <a:pt x="9926" y="19690"/>
                  <a:pt x="9926" y="19690"/>
                  <a:pt x="9926" y="19690"/>
                </a:cubicBezTo>
                <a:cubicBezTo>
                  <a:pt x="9847" y="15154"/>
                  <a:pt x="9847" y="15154"/>
                  <a:pt x="9847" y="15154"/>
                </a:cubicBezTo>
                <a:cubicBezTo>
                  <a:pt x="9847" y="14994"/>
                  <a:pt x="9973" y="14861"/>
                  <a:pt x="10132" y="14861"/>
                </a:cubicBezTo>
                <a:cubicBezTo>
                  <a:pt x="10149" y="14861"/>
                  <a:pt x="14311" y="15722"/>
                  <a:pt x="14311" y="15722"/>
                </a:cubicBezTo>
                <a:cubicBezTo>
                  <a:pt x="14311" y="15722"/>
                  <a:pt x="13810" y="13791"/>
                  <a:pt x="13810" y="13760"/>
                </a:cubicBezTo>
                <a:cubicBezTo>
                  <a:pt x="13810" y="13696"/>
                  <a:pt x="13837" y="13638"/>
                  <a:pt x="13880" y="13593"/>
                </a:cubicBezTo>
                <a:cubicBezTo>
                  <a:pt x="18598" y="9841"/>
                  <a:pt x="18598" y="9841"/>
                  <a:pt x="18598" y="9841"/>
                </a:cubicBezTo>
                <a:cubicBezTo>
                  <a:pt x="17510" y="9218"/>
                  <a:pt x="17510" y="9218"/>
                  <a:pt x="17510" y="9218"/>
                </a:cubicBezTo>
                <a:cubicBezTo>
                  <a:pt x="17437" y="9176"/>
                  <a:pt x="17389" y="9097"/>
                  <a:pt x="17389" y="9009"/>
                </a:cubicBezTo>
                <a:cubicBezTo>
                  <a:pt x="17389" y="8981"/>
                  <a:pt x="18265" y="6206"/>
                  <a:pt x="18265" y="6206"/>
                </a:cubicBezTo>
                <a:cubicBezTo>
                  <a:pt x="18265" y="6206"/>
                  <a:pt x="15696" y="6711"/>
                  <a:pt x="15687" y="6711"/>
                </a:cubicBezTo>
                <a:cubicBezTo>
                  <a:pt x="15604" y="6711"/>
                  <a:pt x="15542" y="6667"/>
                  <a:pt x="15497" y="6616"/>
                </a:cubicBezTo>
                <a:cubicBezTo>
                  <a:pt x="14708" y="5218"/>
                  <a:pt x="14708" y="5218"/>
                  <a:pt x="14708" y="5218"/>
                </a:cubicBezTo>
                <a:cubicBezTo>
                  <a:pt x="12652" y="7611"/>
                  <a:pt x="12652" y="7611"/>
                  <a:pt x="12652" y="7611"/>
                </a:cubicBezTo>
                <a:cubicBezTo>
                  <a:pt x="12589" y="7666"/>
                  <a:pt x="12509" y="7703"/>
                  <a:pt x="12418" y="7703"/>
                </a:cubicBezTo>
                <a:cubicBezTo>
                  <a:pt x="12241" y="7703"/>
                  <a:pt x="12091" y="7559"/>
                  <a:pt x="12091" y="7377"/>
                </a:cubicBezTo>
                <a:cubicBezTo>
                  <a:pt x="12091" y="7350"/>
                  <a:pt x="13258" y="2246"/>
                  <a:pt x="13258" y="2246"/>
                </a:cubicBezTo>
                <a:cubicBezTo>
                  <a:pt x="13258" y="2246"/>
                  <a:pt x="11318" y="3316"/>
                  <a:pt x="11287" y="3316"/>
                </a:cubicBezTo>
                <a:cubicBezTo>
                  <a:pt x="11219" y="3316"/>
                  <a:pt x="11155" y="3278"/>
                  <a:pt x="11122" y="3223"/>
                </a:cubicBezTo>
                <a:cubicBezTo>
                  <a:pt x="9297" y="0"/>
                  <a:pt x="9297" y="0"/>
                  <a:pt x="9297" y="0"/>
                </a:cubicBezTo>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CA" sz="1350"/>
          </a:p>
        </p:txBody>
      </p:sp>
    </p:spTree>
    <p:extLst>
      <p:ext uri="{BB962C8B-B14F-4D97-AF65-F5344CB8AC3E}">
        <p14:creationId xmlns:p14="http://schemas.microsoft.com/office/powerpoint/2010/main" val="1165767318"/>
      </p:ext>
    </p:extLst>
  </p:cSld>
  <p:clrMapOvr>
    <a:masterClrMapping/>
  </p:clrMapOvr>
  <p:extLst>
    <p:ext uri="{DCECCB84-F9BA-43D5-87BE-67443E8EF086}">
      <p15:sldGuideLst xmlns:p15="http://schemas.microsoft.com/office/powerpoint/2012/main">
        <p15:guide id="1" orient="horz" pos="762">
          <p15:clr>
            <a:srgbClr val="FDE53C"/>
          </p15:clr>
        </p15:guide>
        <p15:guide id="2" orient="horz" pos="408">
          <p15:clr>
            <a:srgbClr val="FDE53C"/>
          </p15:clr>
        </p15:guide>
        <p15:guide id="3" orient="horz" pos="837">
          <p15:clr>
            <a:srgbClr val="FDE53C"/>
          </p15:clr>
        </p15:guide>
        <p15:guide id="4" orient="horz" pos="3973">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D76F-8B90-C8CE-F518-C1830FAE6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20E9A3-F152-08A3-5977-905C02209C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142FA2-FC9F-6476-CF42-0C9BA39C49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D552E-1458-D1FC-BE4C-CB7ED3867594}"/>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6" name="Footer Placeholder 5">
            <a:extLst>
              <a:ext uri="{FF2B5EF4-FFF2-40B4-BE49-F238E27FC236}">
                <a16:creationId xmlns:a16="http://schemas.microsoft.com/office/drawing/2014/main" id="{67A33320-6EB0-C86E-E72A-5B42A84A6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DE0D6-2B14-4EC5-6A58-429C53908CB2}"/>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341342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566D-7D14-EDBD-C755-EA193102B4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B187D5-3901-2C60-6235-5BF5F9391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4A1A53-8AAF-9FEF-6D38-6F9C1385F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198673-406D-1BA7-0584-B7AFDA939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A90F88-6B53-3E1E-BF10-6F0B1545E8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D111F1-B5DA-07CA-AA9B-1AE74044817E}"/>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8" name="Footer Placeholder 7">
            <a:extLst>
              <a:ext uri="{FF2B5EF4-FFF2-40B4-BE49-F238E27FC236}">
                <a16:creationId xmlns:a16="http://schemas.microsoft.com/office/drawing/2014/main" id="{EFBC799D-99F6-2027-62CA-F2F681AE4D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BCF82D-77E6-70E2-AB32-BA8B3DBCBB05}"/>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311068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BD47-A97D-4303-EE2D-E55B25FDE7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F0BCA-6560-2A14-3B8B-8A2FF02D6C65}"/>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4" name="Footer Placeholder 3">
            <a:extLst>
              <a:ext uri="{FF2B5EF4-FFF2-40B4-BE49-F238E27FC236}">
                <a16:creationId xmlns:a16="http://schemas.microsoft.com/office/drawing/2014/main" id="{3D5CB89B-01B7-612B-A1C0-24D579D28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7FF669-3C81-1175-6475-EABB6CEFBDC0}"/>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322939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34245-404D-417B-10A6-B6EF058792CF}"/>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3" name="Footer Placeholder 2">
            <a:extLst>
              <a:ext uri="{FF2B5EF4-FFF2-40B4-BE49-F238E27FC236}">
                <a16:creationId xmlns:a16="http://schemas.microsoft.com/office/drawing/2014/main" id="{9CF559F4-E142-8A7F-1D3F-A138320A24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7EB226-2C5B-60D9-7245-7D52C705ACE7}"/>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138713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8348-B336-464E-BE55-91862C0D2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2180FF-1483-B2D1-9B93-0DC0C53E8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71CBEF-4372-4678-427A-9E8A50218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DEC1B-6E97-A301-6250-7DE46723C4C9}"/>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6" name="Footer Placeholder 5">
            <a:extLst>
              <a:ext uri="{FF2B5EF4-FFF2-40B4-BE49-F238E27FC236}">
                <a16:creationId xmlns:a16="http://schemas.microsoft.com/office/drawing/2014/main" id="{2275A2C6-D747-4AFF-F03A-9E70AB8F5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3D9822-CDB1-D68E-44BC-00696C07E81B}"/>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378346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8B85-6409-252D-67FE-F6D41FEDD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2CAB25-BA86-8D18-16E8-8A0E72D43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C609FB-8692-24B8-07BE-7DC797312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4B805-EDC2-6933-2BB4-94C726E4500E}"/>
              </a:ext>
            </a:extLst>
          </p:cNvPr>
          <p:cNvSpPr>
            <a:spLocks noGrp="1"/>
          </p:cNvSpPr>
          <p:nvPr>
            <p:ph type="dt" sz="half" idx="10"/>
          </p:nvPr>
        </p:nvSpPr>
        <p:spPr/>
        <p:txBody>
          <a:bodyPr/>
          <a:lstStyle/>
          <a:p>
            <a:fld id="{7A77E213-0807-8844-8278-154B6CEC2E2E}" type="datetimeFigureOut">
              <a:rPr lang="en-US" smtClean="0"/>
              <a:t>10/22/24</a:t>
            </a:fld>
            <a:endParaRPr lang="en-US"/>
          </a:p>
        </p:txBody>
      </p:sp>
      <p:sp>
        <p:nvSpPr>
          <p:cNvPr id="6" name="Footer Placeholder 5">
            <a:extLst>
              <a:ext uri="{FF2B5EF4-FFF2-40B4-BE49-F238E27FC236}">
                <a16:creationId xmlns:a16="http://schemas.microsoft.com/office/drawing/2014/main" id="{FDBD3160-EB6D-5C0F-02F1-0F359EB09D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9C9923-0CD2-7CD7-0932-92A1392DBAE4}"/>
              </a:ext>
            </a:extLst>
          </p:cNvPr>
          <p:cNvSpPr>
            <a:spLocks noGrp="1"/>
          </p:cNvSpPr>
          <p:nvPr>
            <p:ph type="sldNum" sz="quarter" idx="12"/>
          </p:nvPr>
        </p:nvSpPr>
        <p:spPr/>
        <p:txBody>
          <a:bodyPr/>
          <a:lstStyle/>
          <a:p>
            <a:fld id="{CB869EE8-C9D2-7A47-9D54-963E946A545C}" type="slidenum">
              <a:rPr lang="en-US" smtClean="0"/>
              <a:t>‹#›</a:t>
            </a:fld>
            <a:endParaRPr lang="en-US"/>
          </a:p>
        </p:txBody>
      </p:sp>
    </p:spTree>
    <p:extLst>
      <p:ext uri="{BB962C8B-B14F-4D97-AF65-F5344CB8AC3E}">
        <p14:creationId xmlns:p14="http://schemas.microsoft.com/office/powerpoint/2010/main" val="163673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D33A4-77EC-E927-50B2-E247A92E4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EF8C04-A076-E8CE-CFE0-518374A8B4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5DBC9-9C83-B2E0-9243-40D67AC83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77E213-0807-8844-8278-154B6CEC2E2E}" type="datetimeFigureOut">
              <a:rPr lang="en-US" smtClean="0"/>
              <a:t>10/22/24</a:t>
            </a:fld>
            <a:endParaRPr lang="en-US"/>
          </a:p>
        </p:txBody>
      </p:sp>
      <p:sp>
        <p:nvSpPr>
          <p:cNvPr id="5" name="Footer Placeholder 4">
            <a:extLst>
              <a:ext uri="{FF2B5EF4-FFF2-40B4-BE49-F238E27FC236}">
                <a16:creationId xmlns:a16="http://schemas.microsoft.com/office/drawing/2014/main" id="{CDD251BD-FF53-0BCE-F53C-60989CACE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648C65-29FB-FADB-EDD1-5874CEE6F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869EE8-C9D2-7A47-9D54-963E946A545C}" type="slidenum">
              <a:rPr lang="en-US" smtClean="0"/>
              <a:t>‹#›</a:t>
            </a:fld>
            <a:endParaRPr lang="en-US"/>
          </a:p>
        </p:txBody>
      </p:sp>
    </p:spTree>
    <p:extLst>
      <p:ext uri="{BB962C8B-B14F-4D97-AF65-F5344CB8AC3E}">
        <p14:creationId xmlns:p14="http://schemas.microsoft.com/office/powerpoint/2010/main" val="376794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465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942D4-7D81-5009-25C2-3A5018D4E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A1C969F-11DC-7FC4-20B7-C5F1ADE1E9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2F3ABC-BECE-9B1F-AD5E-36058CF2C5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97A72AC-FEBD-4D7D-BEF6-3EE8AE43FD90}" type="datetime1">
              <a:rPr lang="en-CA" smtClean="0"/>
              <a:pPr>
                <a:defRPr/>
              </a:pPr>
              <a:t>2024-10-22</a:t>
            </a:fld>
            <a:endParaRPr lang="en-CA"/>
          </a:p>
        </p:txBody>
      </p:sp>
      <p:sp>
        <p:nvSpPr>
          <p:cNvPr id="5" name="Footer Placeholder 4">
            <a:extLst>
              <a:ext uri="{FF2B5EF4-FFF2-40B4-BE49-F238E27FC236}">
                <a16:creationId xmlns:a16="http://schemas.microsoft.com/office/drawing/2014/main" id="{D53C4A80-9C24-262A-7CF5-CED886FD1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p>
        </p:txBody>
      </p:sp>
      <p:sp>
        <p:nvSpPr>
          <p:cNvPr id="6" name="Slide Number Placeholder 5">
            <a:extLst>
              <a:ext uri="{FF2B5EF4-FFF2-40B4-BE49-F238E27FC236}">
                <a16:creationId xmlns:a16="http://schemas.microsoft.com/office/drawing/2014/main" id="{119698D4-3C3E-EDCD-8873-E24E7686C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5C8375-2B67-4D38-B297-431B6E7F45A8}" type="slidenum">
              <a:rPr lang="en-CA" altLang="en-US" smtClean="0"/>
              <a:pPr>
                <a:defRPr/>
              </a:pPr>
              <a:t>‹#›</a:t>
            </a:fld>
            <a:endParaRPr lang="en-CA" altLang="en-US"/>
          </a:p>
        </p:txBody>
      </p:sp>
    </p:spTree>
    <p:extLst>
      <p:ext uri="{BB962C8B-B14F-4D97-AF65-F5344CB8AC3E}">
        <p14:creationId xmlns:p14="http://schemas.microsoft.com/office/powerpoint/2010/main" val="30498177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7.tiff"/><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2F060-2F74-4428-E3B3-160178C030BE}"/>
              </a:ext>
            </a:extLst>
          </p:cNvPr>
          <p:cNvSpPr>
            <a:spLocks noGrp="1"/>
          </p:cNvSpPr>
          <p:nvPr>
            <p:ph type="body" sz="quarter" idx="10"/>
          </p:nvPr>
        </p:nvSpPr>
        <p:spPr>
          <a:xfrm>
            <a:off x="2995865" y="1494752"/>
            <a:ext cx="8397559" cy="4235488"/>
          </a:xfrm>
        </p:spPr>
        <p:txBody>
          <a:bodyPr>
            <a:noAutofit/>
          </a:bodyPr>
          <a:lstStyle/>
          <a:p>
            <a:r>
              <a:rPr lang="en-US" sz="4000" dirty="0"/>
              <a:t>Canadians Want More Options for Decentralized and Hybridized Clinical Trials</a:t>
            </a:r>
          </a:p>
          <a:p>
            <a:endParaRPr lang="en-US" sz="4000" dirty="0"/>
          </a:p>
          <a:p>
            <a:endParaRPr lang="en-US" sz="4000" dirty="0"/>
          </a:p>
          <a:p>
            <a:r>
              <a:rPr lang="en-CA" sz="2800" dirty="0"/>
              <a:t>CTO Conference– November 7, 2024</a:t>
            </a:r>
            <a:endParaRPr lang="en-CA" sz="4000" dirty="0"/>
          </a:p>
          <a:p>
            <a:r>
              <a:rPr lang="en-CA" sz="2000" dirty="0"/>
              <a:t>Mike </a:t>
            </a:r>
            <a:r>
              <a:rPr lang="en-CA" sz="2000" dirty="0" err="1"/>
              <a:t>Lapenna</a:t>
            </a:r>
            <a:r>
              <a:rPr lang="en-CA" sz="2000" dirty="0"/>
              <a:t> and Donna Lillie</a:t>
            </a:r>
            <a:endParaRPr lang="en-US" sz="2000" dirty="0"/>
          </a:p>
          <a:p>
            <a:endParaRPr lang="en-US" dirty="0"/>
          </a:p>
          <a:p>
            <a:endParaRPr lang="en-US" dirty="0"/>
          </a:p>
        </p:txBody>
      </p:sp>
    </p:spTree>
    <p:extLst>
      <p:ext uri="{BB962C8B-B14F-4D97-AF65-F5344CB8AC3E}">
        <p14:creationId xmlns:p14="http://schemas.microsoft.com/office/powerpoint/2010/main" val="240014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 name="Teardrop 17">
            <a:extLst>
              <a:ext uri="{FF2B5EF4-FFF2-40B4-BE49-F238E27FC236}">
                <a16:creationId xmlns:a16="http://schemas.microsoft.com/office/drawing/2014/main" id="{615DF2A0-0BDC-891F-921D-BED0E913C620}"/>
              </a:ext>
            </a:extLst>
          </p:cNvPr>
          <p:cNvSpPr/>
          <p:nvPr/>
        </p:nvSpPr>
        <p:spPr>
          <a:xfrm>
            <a:off x="545419" y="1584340"/>
            <a:ext cx="4009899" cy="3689319"/>
          </a:xfrm>
          <a:prstGeom prst="teardrop">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4AF2DB3-6283-8283-757D-442CEFB79187}"/>
              </a:ext>
            </a:extLst>
          </p:cNvPr>
          <p:cNvSpPr txBox="1"/>
          <p:nvPr/>
        </p:nvSpPr>
        <p:spPr>
          <a:xfrm>
            <a:off x="4628417" y="2155964"/>
            <a:ext cx="608789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5400" b="1" i="0" u="none" strike="noStrike" kern="1200" cap="none" spc="0" normalizeH="0" baseline="0" noProof="0" dirty="0">
                <a:ln>
                  <a:noFill/>
                </a:ln>
                <a:solidFill>
                  <a:prstClr val="white"/>
                </a:solidFill>
                <a:effectLst/>
                <a:uLnTx/>
                <a:uFillTx/>
                <a:latin typeface="Raleway" panose="020B0003030101060003" pitchFamily="34" charset="0"/>
                <a:ea typeface="+mn-ea"/>
                <a:cs typeface="Raavi" panose="020B0502040204020203" pitchFamily="34" charset="0"/>
              </a:rPr>
              <a:t>Thank you!</a:t>
            </a:r>
          </a:p>
        </p:txBody>
      </p:sp>
      <p:sp>
        <p:nvSpPr>
          <p:cNvPr id="2" name="TextBox 1">
            <a:extLst>
              <a:ext uri="{FF2B5EF4-FFF2-40B4-BE49-F238E27FC236}">
                <a16:creationId xmlns:a16="http://schemas.microsoft.com/office/drawing/2014/main" id="{8E769DD8-F0E0-00EA-4901-AABAECB98AE6}"/>
              </a:ext>
            </a:extLst>
          </p:cNvPr>
          <p:cNvSpPr txBox="1"/>
          <p:nvPr/>
        </p:nvSpPr>
        <p:spPr>
          <a:xfrm>
            <a:off x="4685154" y="3376110"/>
            <a:ext cx="40098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Raleway" panose="020B0003030101060003" pitchFamily="34" charset="0"/>
                <a:ea typeface="+mn-ea"/>
                <a:cs typeface="Raavi" panose="020B0502040204020203" pitchFamily="34" charset="0"/>
              </a:rPr>
              <a:t>www.ctontario.ca</a:t>
            </a:r>
            <a:endParaRPr kumimoji="0" lang="en-US" sz="2000" b="1" i="0" u="none" strike="noStrike" kern="1200" cap="none" spc="0" normalizeH="0" baseline="0" noProof="0" dirty="0">
              <a:ln>
                <a:noFill/>
              </a:ln>
              <a:solidFill>
                <a:prstClr val="white"/>
              </a:solidFill>
              <a:effectLst/>
              <a:uLnTx/>
              <a:uFillTx/>
              <a:latin typeface="Raleway" panose="020B0003030101060003" pitchFamily="34" charset="0"/>
              <a:ea typeface="+mn-ea"/>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Raavi" panose="020B0502040204020203" pitchFamily="34" charset="0"/>
            </a:endParaRPr>
          </a:p>
        </p:txBody>
      </p:sp>
      <p:pic>
        <p:nvPicPr>
          <p:cNvPr id="3" name="Picture 2" descr="Logo&#10;&#10;Description automatically generated">
            <a:extLst>
              <a:ext uri="{FF2B5EF4-FFF2-40B4-BE49-F238E27FC236}">
                <a16:creationId xmlns:a16="http://schemas.microsoft.com/office/drawing/2014/main" id="{FCD591A9-70AD-8F13-29F5-D09AE7D8AE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7557" y="341540"/>
            <a:ext cx="2232752" cy="1009776"/>
          </a:xfrm>
          <a:prstGeom prst="rect">
            <a:avLst/>
          </a:prstGeom>
        </p:spPr>
      </p:pic>
      <p:sp>
        <p:nvSpPr>
          <p:cNvPr id="5" name="TextBox 4">
            <a:extLst>
              <a:ext uri="{FF2B5EF4-FFF2-40B4-BE49-F238E27FC236}">
                <a16:creationId xmlns:a16="http://schemas.microsoft.com/office/drawing/2014/main" id="{C5F5011E-086F-108B-AC7C-A108A39CEEDF}"/>
              </a:ext>
            </a:extLst>
          </p:cNvPr>
          <p:cNvSpPr txBox="1"/>
          <p:nvPr/>
        </p:nvSpPr>
        <p:spPr>
          <a:xfrm>
            <a:off x="4501496" y="6267321"/>
            <a:ext cx="856968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CTO</a:t>
            </a:r>
            <a:r>
              <a:rPr kumimoji="0" lang="en-US" sz="1400" b="0" i="1" u="none" strike="noStrike" kern="1200" cap="none" spc="-1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 </a:t>
            </a: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is</a:t>
            </a:r>
            <a:r>
              <a:rPr kumimoji="0" lang="en-US" sz="1400" b="0" i="1" u="none" strike="noStrike" kern="1200" cap="none" spc="-1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 </a:t>
            </a: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supported</a:t>
            </a:r>
            <a:r>
              <a:rPr kumimoji="0" lang="en-US" sz="1400" b="0" i="1" u="none" strike="noStrike" kern="1200" cap="none" spc="-15"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 </a:t>
            </a: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by</a:t>
            </a:r>
            <a:r>
              <a:rPr kumimoji="0" lang="en-US" sz="1400" b="0" i="1" u="none" strike="noStrike" kern="1200" cap="none" spc="-15"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 </a:t>
            </a: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the</a:t>
            </a:r>
            <a:r>
              <a:rPr kumimoji="0" lang="en-US" sz="1400" b="0" i="1" u="none" strike="noStrike" kern="1200" cap="none" spc="-1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 </a:t>
            </a: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Ontario</a:t>
            </a:r>
            <a:r>
              <a:rPr kumimoji="0" lang="en-US" sz="1400" b="0" i="1" u="none" strike="noStrike" kern="1200" cap="none" spc="-15"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 </a:t>
            </a: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Ministry</a:t>
            </a:r>
            <a:r>
              <a:rPr kumimoji="0" lang="en-US" sz="1400" b="0" i="1" u="none" strike="noStrike" kern="1200" cap="none" spc="-1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 </a:t>
            </a: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of</a:t>
            </a:r>
            <a:r>
              <a:rPr kumimoji="0" lang="en-US" sz="1400" b="0" i="1" u="none" strike="noStrike" kern="1200" cap="none" spc="-1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 </a:t>
            </a: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Colleges</a:t>
            </a:r>
            <a:r>
              <a:rPr kumimoji="0" lang="en-US" sz="1400" b="0" i="1" u="none" strike="noStrike" kern="1200" cap="none" spc="-1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 </a:t>
            </a: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and</a:t>
            </a:r>
            <a:r>
              <a:rPr kumimoji="0" lang="en-US" sz="1400" b="0" i="1" u="none" strike="noStrike" kern="1200" cap="none" spc="-5"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 </a:t>
            </a:r>
            <a:r>
              <a:rPr kumimoji="0" lang="en-US" sz="1400" b="0" i="1" u="none" strike="noStrike" kern="1200" cap="none" spc="-1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mn-cs"/>
              </a:rPr>
              <a:t>Universities</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7F1D5C0-7BD5-4FF9-B910-543AD637BD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3603" y="6192772"/>
            <a:ext cx="1580819" cy="395205"/>
          </a:xfrm>
          <a:prstGeom prst="rect">
            <a:avLst/>
          </a:prstGeom>
        </p:spPr>
      </p:pic>
    </p:spTree>
    <p:extLst>
      <p:ext uri="{BB962C8B-B14F-4D97-AF65-F5344CB8AC3E}">
        <p14:creationId xmlns:p14="http://schemas.microsoft.com/office/powerpoint/2010/main" val="167702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40CD7-6EB3-A1F2-C677-66ECE0795E45}"/>
              </a:ext>
            </a:extLst>
          </p:cNvPr>
          <p:cNvSpPr/>
          <p:nvPr/>
        </p:nvSpPr>
        <p:spPr>
          <a:xfrm>
            <a:off x="1" y="185008"/>
            <a:ext cx="11844668" cy="905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CA131AB-2738-59F1-2ED7-A310E122A227}"/>
              </a:ext>
            </a:extLst>
          </p:cNvPr>
          <p:cNvSpPr txBox="1"/>
          <p:nvPr/>
        </p:nvSpPr>
        <p:spPr>
          <a:xfrm>
            <a:off x="429568" y="336263"/>
            <a:ext cx="11026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Our research and its goal</a:t>
            </a:r>
          </a:p>
        </p:txBody>
      </p:sp>
      <p:pic>
        <p:nvPicPr>
          <p:cNvPr id="57" name="Picture 56" descr="Text, logo&#10;&#10;Description automatically generated">
            <a:extLst>
              <a:ext uri="{FF2B5EF4-FFF2-40B4-BE49-F238E27FC236}">
                <a16:creationId xmlns:a16="http://schemas.microsoft.com/office/drawing/2014/main" id="{906840A5-2755-3022-76CF-86A66DE47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6097" y="6126227"/>
            <a:ext cx="1209367" cy="546765"/>
          </a:xfrm>
          <a:prstGeom prst="rect">
            <a:avLst/>
          </a:prstGeom>
        </p:spPr>
      </p:pic>
      <p:sp>
        <p:nvSpPr>
          <p:cNvPr id="43" name="TextBox 42">
            <a:extLst>
              <a:ext uri="{FF2B5EF4-FFF2-40B4-BE49-F238E27FC236}">
                <a16:creationId xmlns:a16="http://schemas.microsoft.com/office/drawing/2014/main" id="{697EE0AB-D8B3-804F-989D-8C65912A03D1}"/>
              </a:ext>
            </a:extLst>
          </p:cNvPr>
          <p:cNvSpPr txBox="1"/>
          <p:nvPr/>
        </p:nvSpPr>
        <p:spPr>
          <a:xfrm>
            <a:off x="4393122" y="4244493"/>
            <a:ext cx="745154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33B63"/>
                </a:solidFill>
                <a:effectLst/>
                <a:uLnTx/>
                <a:uFillTx/>
                <a:latin typeface="Calibri" panose="020F0502020204030204"/>
                <a:ea typeface="+mn-ea"/>
                <a:cs typeface="+mn-cs"/>
              </a:rPr>
              <a:t>Our study aimed to assess the attitudes of potential participants towards decentralized and hybrid clinical trials, and to explore associations with gender, age, health status, geography, ethnicity, and prior clinical trial participation.</a:t>
            </a:r>
            <a:endParaRPr kumimoji="0" lang="en-US" sz="2400" b="0" i="0" u="none" strike="noStrike" kern="1200" cap="none" spc="0" normalizeH="0" baseline="0" noProof="0" dirty="0">
              <a:ln>
                <a:noFill/>
              </a:ln>
              <a:solidFill>
                <a:srgbClr val="033B63"/>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3B36A6C-B9FF-1D4C-9725-D2133A4052C2}"/>
              </a:ext>
            </a:extLst>
          </p:cNvPr>
          <p:cNvPicPr>
            <a:picLocks noChangeAspect="1"/>
          </p:cNvPicPr>
          <p:nvPr/>
        </p:nvPicPr>
        <p:blipFill>
          <a:blip r:embed="rId4"/>
          <a:stretch>
            <a:fillRect/>
          </a:stretch>
        </p:blipFill>
        <p:spPr>
          <a:xfrm>
            <a:off x="223450" y="1248672"/>
            <a:ext cx="4070467" cy="5424320"/>
          </a:xfrm>
          <a:prstGeom prst="rect">
            <a:avLst/>
          </a:prstGeom>
          <a:ln>
            <a:solidFill>
              <a:schemeClr val="bg2">
                <a:lumMod val="75000"/>
              </a:schemeClr>
            </a:solidFill>
          </a:ln>
        </p:spPr>
      </p:pic>
      <p:pic>
        <p:nvPicPr>
          <p:cNvPr id="4" name="Picture 3">
            <a:extLst>
              <a:ext uri="{FF2B5EF4-FFF2-40B4-BE49-F238E27FC236}">
                <a16:creationId xmlns:a16="http://schemas.microsoft.com/office/drawing/2014/main" id="{99B8DE2E-4E51-4C4F-AF99-2248FB58039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1805" y="1191114"/>
            <a:ext cx="2596896" cy="2596896"/>
          </a:xfrm>
          <a:prstGeom prst="rect">
            <a:avLst/>
          </a:prstGeom>
        </p:spPr>
      </p:pic>
    </p:spTree>
    <p:extLst>
      <p:ext uri="{BB962C8B-B14F-4D97-AF65-F5344CB8AC3E}">
        <p14:creationId xmlns:p14="http://schemas.microsoft.com/office/powerpoint/2010/main" val="190678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40CD7-6EB3-A1F2-C677-66ECE0795E45}"/>
              </a:ext>
            </a:extLst>
          </p:cNvPr>
          <p:cNvSpPr/>
          <p:nvPr/>
        </p:nvSpPr>
        <p:spPr>
          <a:xfrm>
            <a:off x="1" y="185008"/>
            <a:ext cx="11844668" cy="905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CA131AB-2738-59F1-2ED7-A310E122A227}"/>
              </a:ext>
            </a:extLst>
          </p:cNvPr>
          <p:cNvSpPr txBox="1"/>
          <p:nvPr/>
        </p:nvSpPr>
        <p:spPr>
          <a:xfrm>
            <a:off x="429568" y="336263"/>
            <a:ext cx="11026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Our methods: Working with the College</a:t>
            </a:r>
          </a:p>
        </p:txBody>
      </p:sp>
      <p:pic>
        <p:nvPicPr>
          <p:cNvPr id="57" name="Picture 56" descr="Text, logo&#10;&#10;Description automatically generated">
            <a:extLst>
              <a:ext uri="{FF2B5EF4-FFF2-40B4-BE49-F238E27FC236}">
                <a16:creationId xmlns:a16="http://schemas.microsoft.com/office/drawing/2014/main" id="{906840A5-2755-3022-76CF-86A66DE47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6097" y="6126227"/>
            <a:ext cx="1209367" cy="546765"/>
          </a:xfrm>
          <a:prstGeom prst="rect">
            <a:avLst/>
          </a:prstGeom>
        </p:spPr>
      </p:pic>
      <p:sp>
        <p:nvSpPr>
          <p:cNvPr id="10" name="Rectangle 9">
            <a:extLst>
              <a:ext uri="{FF2B5EF4-FFF2-40B4-BE49-F238E27FC236}">
                <a16:creationId xmlns:a16="http://schemas.microsoft.com/office/drawing/2014/main" id="{F45DF086-6E37-C445-B3F9-59130D266A5B}"/>
              </a:ext>
            </a:extLst>
          </p:cNvPr>
          <p:cNvSpPr/>
          <p:nvPr/>
        </p:nvSpPr>
        <p:spPr>
          <a:xfrm>
            <a:off x="7376199" y="1532979"/>
            <a:ext cx="391008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The idea for a survey came from discussions with the College and other members of the clinical trials community</a:t>
            </a:r>
          </a:p>
        </p:txBody>
      </p:sp>
      <p:sp>
        <p:nvSpPr>
          <p:cNvPr id="11" name="Rectangle 10">
            <a:extLst>
              <a:ext uri="{FF2B5EF4-FFF2-40B4-BE49-F238E27FC236}">
                <a16:creationId xmlns:a16="http://schemas.microsoft.com/office/drawing/2014/main" id="{1E31E5C0-2CEF-AB4D-9EB8-5C144CD97FFD}"/>
              </a:ext>
            </a:extLst>
          </p:cNvPr>
          <p:cNvSpPr/>
          <p:nvPr/>
        </p:nvSpPr>
        <p:spPr>
          <a:xfrm>
            <a:off x="7376199" y="3936414"/>
            <a:ext cx="3910084"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Supported College members in different ways so they could participate in ways that worked for them:</a:t>
            </a:r>
          </a:p>
          <a:p>
            <a:pPr marL="195263" marR="0" lvl="0" indent="-1952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Offered honoraria for all activities</a:t>
            </a:r>
          </a:p>
          <a:p>
            <a:pPr marL="195263" marR="0" lvl="0" indent="-1952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Hosted meetings on two different dates/times so as many people could join each meeting as possible</a:t>
            </a:r>
          </a:p>
          <a:p>
            <a:pPr marL="195263" marR="0" lvl="0" indent="-1952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Gathered their insights in different ways and took it all in to account</a:t>
            </a:r>
          </a:p>
        </p:txBody>
      </p:sp>
      <p:sp>
        <p:nvSpPr>
          <p:cNvPr id="13" name="Rectangle 12">
            <a:extLst>
              <a:ext uri="{FF2B5EF4-FFF2-40B4-BE49-F238E27FC236}">
                <a16:creationId xmlns:a16="http://schemas.microsoft.com/office/drawing/2014/main" id="{0EBF5852-AEF1-D947-BD04-A3C04EA3BF2A}"/>
              </a:ext>
            </a:extLst>
          </p:cNvPr>
          <p:cNvSpPr/>
          <p:nvPr/>
        </p:nvSpPr>
        <p:spPr>
          <a:xfrm>
            <a:off x="558905" y="1532979"/>
            <a:ext cx="394468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Always circled back to inform College members  of how their insights and input influenced further discussions and work</a:t>
            </a:r>
          </a:p>
        </p:txBody>
      </p:sp>
      <p:grpSp>
        <p:nvGrpSpPr>
          <p:cNvPr id="18" name="Google Shape;1369;p41">
            <a:extLst>
              <a:ext uri="{FF2B5EF4-FFF2-40B4-BE49-F238E27FC236}">
                <a16:creationId xmlns:a16="http://schemas.microsoft.com/office/drawing/2014/main" id="{4EB583AA-77A6-AC42-B785-BB6E96389AC1}"/>
              </a:ext>
            </a:extLst>
          </p:cNvPr>
          <p:cNvGrpSpPr>
            <a:grpSpLocks noChangeAspect="1"/>
          </p:cNvGrpSpPr>
          <p:nvPr/>
        </p:nvGrpSpPr>
        <p:grpSpPr>
          <a:xfrm>
            <a:off x="4959976" y="2239901"/>
            <a:ext cx="607168" cy="607387"/>
            <a:chOff x="10914672" y="5489861"/>
            <a:chExt cx="719842" cy="720102"/>
          </a:xfrm>
        </p:grpSpPr>
        <p:sp>
          <p:nvSpPr>
            <p:cNvPr id="26" name="Google Shape;1370;p41">
              <a:extLst>
                <a:ext uri="{FF2B5EF4-FFF2-40B4-BE49-F238E27FC236}">
                  <a16:creationId xmlns:a16="http://schemas.microsoft.com/office/drawing/2014/main" id="{F924133E-400F-334B-9BF8-B801EA556348}"/>
                </a:ext>
              </a:extLst>
            </p:cNvPr>
            <p:cNvSpPr/>
            <p:nvPr/>
          </p:nvSpPr>
          <p:spPr>
            <a:xfrm>
              <a:off x="11420014" y="5489861"/>
              <a:ext cx="214500" cy="215100"/>
            </a:xfrm>
            <a:prstGeom prst="ellipse">
              <a:avLst/>
            </a:prstGeom>
            <a:solidFill>
              <a:schemeClr val="accent3"/>
            </a:solidFill>
            <a:ln>
              <a:solidFill>
                <a:srgbClr val="68AEE1"/>
              </a:solid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27" name="Google Shape;1371;p41">
              <a:extLst>
                <a:ext uri="{FF2B5EF4-FFF2-40B4-BE49-F238E27FC236}">
                  <a16:creationId xmlns:a16="http://schemas.microsoft.com/office/drawing/2014/main" id="{67E13012-420D-6244-BF30-008E580E489B}"/>
                </a:ext>
              </a:extLst>
            </p:cNvPr>
            <p:cNvSpPr/>
            <p:nvPr/>
          </p:nvSpPr>
          <p:spPr>
            <a:xfrm>
              <a:off x="11420014" y="5994863"/>
              <a:ext cx="214500" cy="215100"/>
            </a:xfrm>
            <a:prstGeom prst="ellipse">
              <a:avLst/>
            </a:prstGeom>
            <a:solidFill>
              <a:schemeClr val="accent4"/>
            </a:solidFill>
            <a:ln>
              <a:solidFill>
                <a:srgbClr val="CFDD4C"/>
              </a:solid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28" name="Google Shape;1372;p41">
              <a:extLst>
                <a:ext uri="{FF2B5EF4-FFF2-40B4-BE49-F238E27FC236}">
                  <a16:creationId xmlns:a16="http://schemas.microsoft.com/office/drawing/2014/main" id="{802C5F34-ADC4-1949-9469-FFEA1A5DB9D4}"/>
                </a:ext>
              </a:extLst>
            </p:cNvPr>
            <p:cNvSpPr/>
            <p:nvPr/>
          </p:nvSpPr>
          <p:spPr>
            <a:xfrm>
              <a:off x="10914672" y="5489861"/>
              <a:ext cx="214500" cy="215100"/>
            </a:xfrm>
            <a:prstGeom prst="ellipse">
              <a:avLst/>
            </a:prstGeom>
            <a:solidFill>
              <a:schemeClr val="accent2"/>
            </a:solidFill>
            <a:ln>
              <a:solidFill>
                <a:srgbClr val="BBC13E"/>
              </a:solid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29" name="Google Shape;1373;p41">
              <a:extLst>
                <a:ext uri="{FF2B5EF4-FFF2-40B4-BE49-F238E27FC236}">
                  <a16:creationId xmlns:a16="http://schemas.microsoft.com/office/drawing/2014/main" id="{8F200D39-1F99-5445-B374-DA3EFCC4F96E}"/>
                </a:ext>
              </a:extLst>
            </p:cNvPr>
            <p:cNvSpPr/>
            <p:nvPr/>
          </p:nvSpPr>
          <p:spPr>
            <a:xfrm>
              <a:off x="10914672" y="5994863"/>
              <a:ext cx="214500" cy="215100"/>
            </a:xfrm>
            <a:prstGeom prst="ellipse">
              <a:avLst/>
            </a:prstGeom>
            <a:solidFill>
              <a:schemeClr val="accent5"/>
            </a:solidFill>
            <a:ln>
              <a:solidFill>
                <a:schemeClr val="accent5"/>
              </a:solid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30" name="Google Shape;1374;p41">
              <a:extLst>
                <a:ext uri="{FF2B5EF4-FFF2-40B4-BE49-F238E27FC236}">
                  <a16:creationId xmlns:a16="http://schemas.microsoft.com/office/drawing/2014/main" id="{4B8BFB69-5628-4444-982C-9913CD57D0D7}"/>
                </a:ext>
              </a:extLst>
            </p:cNvPr>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31" name="Google Shape;1375;p41">
              <a:extLst>
                <a:ext uri="{FF2B5EF4-FFF2-40B4-BE49-F238E27FC236}">
                  <a16:creationId xmlns:a16="http://schemas.microsoft.com/office/drawing/2014/main" id="{75F3A0F7-9E9E-0346-B3A4-A5E53EB78FD7}"/>
                </a:ext>
              </a:extLst>
            </p:cNvPr>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32" name="Google Shape;1376;p41">
              <a:extLst>
                <a:ext uri="{FF2B5EF4-FFF2-40B4-BE49-F238E27FC236}">
                  <a16:creationId xmlns:a16="http://schemas.microsoft.com/office/drawing/2014/main" id="{C7173DE0-625E-1946-965F-CE0FE82978E8}"/>
                </a:ext>
              </a:extLst>
            </p:cNvPr>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33" name="Google Shape;1377;p41">
              <a:extLst>
                <a:ext uri="{FF2B5EF4-FFF2-40B4-BE49-F238E27FC236}">
                  <a16:creationId xmlns:a16="http://schemas.microsoft.com/office/drawing/2014/main" id="{71A6CF98-C1EB-6548-872C-782DA81851B5}"/>
                </a:ext>
              </a:extLst>
            </p:cNvPr>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34" name="Google Shape;1378;p41">
              <a:extLst>
                <a:ext uri="{FF2B5EF4-FFF2-40B4-BE49-F238E27FC236}">
                  <a16:creationId xmlns:a16="http://schemas.microsoft.com/office/drawing/2014/main" id="{CC87B748-B8A2-1344-AF90-8AF2067D1AFF}"/>
                </a:ext>
              </a:extLst>
            </p:cNvPr>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35" name="Google Shape;1379;p41">
              <a:extLst>
                <a:ext uri="{FF2B5EF4-FFF2-40B4-BE49-F238E27FC236}">
                  <a16:creationId xmlns:a16="http://schemas.microsoft.com/office/drawing/2014/main" id="{6967D9B4-8B04-C64B-8262-BC271C9BF9E6}"/>
                </a:ext>
              </a:extLst>
            </p:cNvPr>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36" name="Google Shape;1380;p41">
              <a:extLst>
                <a:ext uri="{FF2B5EF4-FFF2-40B4-BE49-F238E27FC236}">
                  <a16:creationId xmlns:a16="http://schemas.microsoft.com/office/drawing/2014/main" id="{652ACB38-8B47-8041-959E-BBE898B85D66}"/>
                </a:ext>
              </a:extLst>
            </p:cNvPr>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sp>
          <p:nvSpPr>
            <p:cNvPr id="37" name="Google Shape;1381;p41">
              <a:extLst>
                <a:ext uri="{FF2B5EF4-FFF2-40B4-BE49-F238E27FC236}">
                  <a16:creationId xmlns:a16="http://schemas.microsoft.com/office/drawing/2014/main" id="{D4D72C7E-8F09-054F-9DAD-669CBAEFCD5E}"/>
                </a:ext>
              </a:extLst>
            </p:cNvPr>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grpSp>
      <p:grpSp>
        <p:nvGrpSpPr>
          <p:cNvPr id="19" name="Google Shape;1034;p41">
            <a:extLst>
              <a:ext uri="{FF2B5EF4-FFF2-40B4-BE49-F238E27FC236}">
                <a16:creationId xmlns:a16="http://schemas.microsoft.com/office/drawing/2014/main" id="{876804DB-EB15-CD4F-BA44-B0E1D856C085}"/>
              </a:ext>
            </a:extLst>
          </p:cNvPr>
          <p:cNvGrpSpPr>
            <a:grpSpLocks noChangeAspect="1"/>
          </p:cNvGrpSpPr>
          <p:nvPr/>
        </p:nvGrpSpPr>
        <p:grpSpPr>
          <a:xfrm>
            <a:off x="4406667" y="1890954"/>
            <a:ext cx="3061548" cy="3076092"/>
            <a:chOff x="1400175" y="1220787"/>
            <a:chExt cx="4473575" cy="4476750"/>
          </a:xfrm>
        </p:grpSpPr>
        <p:sp>
          <p:nvSpPr>
            <p:cNvPr id="20" name="Google Shape;1035;p41">
              <a:extLst>
                <a:ext uri="{FF2B5EF4-FFF2-40B4-BE49-F238E27FC236}">
                  <a16:creationId xmlns:a16="http://schemas.microsoft.com/office/drawing/2014/main" id="{AB671CBE-1184-6743-ABF4-38D6A2B47C89}"/>
                </a:ext>
              </a:extLst>
            </p:cNvPr>
            <p:cNvSpPr/>
            <p:nvPr/>
          </p:nvSpPr>
          <p:spPr>
            <a:xfrm>
              <a:off x="1400175" y="3135312"/>
              <a:ext cx="2132011" cy="2562226"/>
            </a:xfrm>
            <a:custGeom>
              <a:avLst/>
              <a:gdLst/>
              <a:ahLst/>
              <a:cxnLst/>
              <a:rect l="l" t="t" r="r" b="b"/>
              <a:pathLst>
                <a:path w="478" h="574" extrusionOk="0">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noFill/>
            <a:ln>
              <a:solidFill>
                <a:schemeClr val="tx1"/>
              </a:solidFill>
            </a:ln>
            <a:scene3d>
              <a:camera prst="orthographicFront"/>
              <a:lightRig rig="threePt" dir="t"/>
            </a:scene3d>
            <a:sp3d/>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r>
                <a:rPr kumimoji="0" lang="en-CA" sz="1400" b="0" i="0" u="none" strike="noStrike" kern="1200" cap="none" spc="0" normalizeH="0" baseline="0" noProof="0" dirty="0">
                  <a:ln>
                    <a:noFill/>
                  </a:ln>
                  <a:solidFill>
                    <a:srgbClr val="033B63"/>
                  </a:solidFill>
                  <a:effectLst/>
                  <a:uLnTx/>
                  <a:uFillTx/>
                  <a:latin typeface="Calibri"/>
                  <a:ea typeface="Calibri"/>
                  <a:cs typeface="Calibri"/>
                  <a:sym typeface="Calibri"/>
                </a:rPr>
                <a:t>            </a:t>
              </a:r>
              <a:endParaRPr kumimoji="0" sz="1400" b="0" i="0" u="none" strike="noStrike" kern="1200" cap="none" spc="0" normalizeH="0" baseline="0" noProof="0" dirty="0">
                <a:ln>
                  <a:noFill/>
                </a:ln>
                <a:solidFill>
                  <a:srgbClr val="033B63"/>
                </a:solidFill>
                <a:effectLst/>
                <a:uLnTx/>
                <a:uFillTx/>
                <a:latin typeface="Calibri"/>
                <a:ea typeface="Calibri"/>
                <a:cs typeface="Calibri"/>
                <a:sym typeface="Calibri"/>
              </a:endParaRPr>
            </a:p>
          </p:txBody>
        </p:sp>
        <p:sp>
          <p:nvSpPr>
            <p:cNvPr id="23" name="Google Shape;1036;p41">
              <a:extLst>
                <a:ext uri="{FF2B5EF4-FFF2-40B4-BE49-F238E27FC236}">
                  <a16:creationId xmlns:a16="http://schemas.microsoft.com/office/drawing/2014/main" id="{D22393EC-B418-D246-AC2F-D35F77D1C35A}"/>
                </a:ext>
              </a:extLst>
            </p:cNvPr>
            <p:cNvSpPr/>
            <p:nvPr/>
          </p:nvSpPr>
          <p:spPr>
            <a:xfrm>
              <a:off x="3314700" y="3563937"/>
              <a:ext cx="2559050" cy="2133600"/>
            </a:xfrm>
            <a:custGeom>
              <a:avLst/>
              <a:gdLst/>
              <a:ahLst/>
              <a:cxnLst/>
              <a:rect l="l" t="t" r="r" b="b"/>
              <a:pathLst>
                <a:path w="574" h="478" extrusionOk="0">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noFill/>
            <a:ln>
              <a:solidFill>
                <a:schemeClr val="tx1"/>
              </a:solidFill>
            </a:ln>
            <a:scene3d>
              <a:camera prst="orthographicFront"/>
              <a:lightRig rig="threePt" dir="t"/>
            </a:scene3d>
            <a:sp3d/>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r>
                <a:rPr kumimoji="0" lang="en-CA" sz="1400" b="0" i="0" u="none" strike="noStrike" kern="1200" cap="none" spc="0" normalizeH="0" baseline="0" noProof="0" dirty="0">
                  <a:ln>
                    <a:noFill/>
                  </a:ln>
                  <a:solidFill>
                    <a:srgbClr val="033B63"/>
                  </a:solidFill>
                  <a:effectLst/>
                  <a:uLnTx/>
                  <a:uFillTx/>
                  <a:latin typeface="Calibri"/>
                  <a:ea typeface="Calibri"/>
                  <a:cs typeface="Calibri"/>
                  <a:sym typeface="Calibri"/>
                </a:rPr>
                <a:t>                 </a:t>
              </a:r>
              <a:endParaRPr kumimoji="0" sz="1400" b="0" i="0" u="none" strike="noStrike" kern="1200" cap="none" spc="0" normalizeH="0" baseline="0" noProof="0" dirty="0">
                <a:ln>
                  <a:noFill/>
                </a:ln>
                <a:solidFill>
                  <a:srgbClr val="033B63"/>
                </a:solidFill>
                <a:effectLst/>
                <a:uLnTx/>
                <a:uFillTx/>
                <a:latin typeface="Calibri"/>
                <a:ea typeface="Calibri"/>
                <a:cs typeface="Calibri"/>
                <a:sym typeface="Calibri"/>
              </a:endParaRPr>
            </a:p>
          </p:txBody>
        </p:sp>
        <p:sp>
          <p:nvSpPr>
            <p:cNvPr id="24" name="Google Shape;1037;p41">
              <a:extLst>
                <a:ext uri="{FF2B5EF4-FFF2-40B4-BE49-F238E27FC236}">
                  <a16:creationId xmlns:a16="http://schemas.microsoft.com/office/drawing/2014/main" id="{44B48B0F-0501-C247-B5E7-EBE2C0546675}"/>
                </a:ext>
              </a:extLst>
            </p:cNvPr>
            <p:cNvSpPr/>
            <p:nvPr/>
          </p:nvSpPr>
          <p:spPr>
            <a:xfrm>
              <a:off x="3741737" y="1223962"/>
              <a:ext cx="2132011" cy="2559050"/>
            </a:xfrm>
            <a:custGeom>
              <a:avLst/>
              <a:gdLst/>
              <a:ahLst/>
              <a:cxnLst/>
              <a:rect l="l" t="t" r="r" b="b"/>
              <a:pathLst>
                <a:path w="478" h="573" extrusionOk="0">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noFill/>
            <a:ln>
              <a:solidFill>
                <a:schemeClr val="tx1"/>
              </a:solidFill>
            </a:ln>
            <a:scene3d>
              <a:camera prst="orthographicFront"/>
              <a:lightRig rig="threePt" dir="t"/>
            </a:scene3d>
            <a:sp3d/>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r>
                <a:rPr kumimoji="0" lang="en-CA" sz="1400" b="0" i="0" u="none" strike="noStrike" kern="1200" cap="none" spc="0" normalizeH="0" baseline="0" noProof="0" dirty="0">
                  <a:ln>
                    <a:noFill/>
                  </a:ln>
                  <a:solidFill>
                    <a:srgbClr val="033B63"/>
                  </a:solidFill>
                  <a:effectLst/>
                  <a:uLnTx/>
                  <a:uFillTx/>
                  <a:latin typeface="Calibri"/>
                  <a:ea typeface="Calibri"/>
                  <a:cs typeface="Calibri"/>
                  <a:sym typeface="Calibri"/>
                </a:rPr>
                <a:t>     </a:t>
              </a:r>
              <a:endParaRPr kumimoji="0" sz="1400" b="0" i="0" u="none" strike="noStrike" kern="1200" cap="none" spc="0" normalizeH="0" baseline="0" noProof="0" dirty="0">
                <a:ln>
                  <a:noFill/>
                </a:ln>
                <a:solidFill>
                  <a:srgbClr val="033B63"/>
                </a:solidFill>
                <a:effectLst/>
                <a:uLnTx/>
                <a:uFillTx/>
                <a:latin typeface="Calibri"/>
                <a:ea typeface="Calibri"/>
                <a:cs typeface="Calibri"/>
                <a:sym typeface="Calibri"/>
              </a:endParaRPr>
            </a:p>
          </p:txBody>
        </p:sp>
        <p:sp>
          <p:nvSpPr>
            <p:cNvPr id="25" name="Google Shape;1038;p41">
              <a:extLst>
                <a:ext uri="{FF2B5EF4-FFF2-40B4-BE49-F238E27FC236}">
                  <a16:creationId xmlns:a16="http://schemas.microsoft.com/office/drawing/2014/main" id="{A28E57BB-2377-A74A-9190-6190989ECA0D}"/>
                </a:ext>
              </a:extLst>
            </p:cNvPr>
            <p:cNvSpPr/>
            <p:nvPr/>
          </p:nvSpPr>
          <p:spPr>
            <a:xfrm>
              <a:off x="1400175" y="1220787"/>
              <a:ext cx="2560637" cy="2133600"/>
            </a:xfrm>
            <a:custGeom>
              <a:avLst/>
              <a:gdLst/>
              <a:ahLst/>
              <a:cxnLst/>
              <a:rect l="l" t="t" r="r" b="b"/>
              <a:pathLst>
                <a:path w="574" h="478" extrusionOk="0">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noFill/>
            <a:ln>
              <a:solidFill>
                <a:schemeClr val="tx1"/>
              </a:solidFill>
            </a:ln>
            <a:scene3d>
              <a:camera prst="orthographicFront"/>
              <a:lightRig rig="threePt" dir="t"/>
            </a:scene3d>
            <a:sp3d/>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33B63"/>
                </a:buClr>
                <a:buSzPts val="1400"/>
                <a:buFont typeface="Calibri"/>
                <a:buNone/>
                <a:tabLst/>
                <a:defRPr/>
              </a:pPr>
              <a:endParaRPr kumimoji="0" sz="1400" b="0" i="0" u="none" strike="noStrike" kern="1200" cap="none" spc="0" normalizeH="0" baseline="0" noProof="0">
                <a:ln>
                  <a:noFill/>
                </a:ln>
                <a:solidFill>
                  <a:srgbClr val="033B63"/>
                </a:solidFill>
                <a:effectLst/>
                <a:uLnTx/>
                <a:uFillTx/>
                <a:latin typeface="Calibri"/>
                <a:ea typeface="Calibri"/>
                <a:cs typeface="Calibri"/>
                <a:sym typeface="Calibri"/>
              </a:endParaRPr>
            </a:p>
          </p:txBody>
        </p:sp>
      </p:grpSp>
      <p:grpSp>
        <p:nvGrpSpPr>
          <p:cNvPr id="51" name="Google Shape;711;p39">
            <a:extLst>
              <a:ext uri="{FF2B5EF4-FFF2-40B4-BE49-F238E27FC236}">
                <a16:creationId xmlns:a16="http://schemas.microsoft.com/office/drawing/2014/main" id="{8363427C-EA09-5443-9A42-87703A240124}"/>
              </a:ext>
            </a:extLst>
          </p:cNvPr>
          <p:cNvGrpSpPr>
            <a:grpSpLocks noChangeAspect="1"/>
          </p:cNvGrpSpPr>
          <p:nvPr/>
        </p:nvGrpSpPr>
        <p:grpSpPr>
          <a:xfrm>
            <a:off x="6447222" y="2424216"/>
            <a:ext cx="529200" cy="529200"/>
            <a:chOff x="4206975" y="2966278"/>
            <a:chExt cx="457200" cy="457200"/>
          </a:xfrm>
          <a:solidFill>
            <a:schemeClr val="accent2"/>
          </a:solidFill>
        </p:grpSpPr>
        <p:sp>
          <p:nvSpPr>
            <p:cNvPr id="52" name="Google Shape;712;p39">
              <a:extLst>
                <a:ext uri="{FF2B5EF4-FFF2-40B4-BE49-F238E27FC236}">
                  <a16:creationId xmlns:a16="http://schemas.microsoft.com/office/drawing/2014/main" id="{595D3CFC-E4E4-D44B-9ED4-8F79AB6F24C4}"/>
                </a:ext>
              </a:extLst>
            </p:cNvPr>
            <p:cNvSpPr/>
            <p:nvPr/>
          </p:nvSpPr>
          <p:spPr>
            <a:xfrm>
              <a:off x="4387950" y="3347278"/>
              <a:ext cx="95250" cy="28575"/>
            </a:xfrm>
            <a:custGeom>
              <a:avLst/>
              <a:gdLst/>
              <a:ahLst/>
              <a:cxnLst/>
              <a:rect l="l" t="t" r="r" b="b"/>
              <a:pathLst>
                <a:path w="95250" h="28575" extrusionOk="0">
                  <a:moveTo>
                    <a:pt x="80963" y="0"/>
                  </a:moveTo>
                  <a:lnTo>
                    <a:pt x="14288" y="0"/>
                  </a:lnTo>
                  <a:cubicBezTo>
                    <a:pt x="6668" y="0"/>
                    <a:pt x="0" y="6668"/>
                    <a:pt x="0" y="14288"/>
                  </a:cubicBezTo>
                  <a:cubicBezTo>
                    <a:pt x="0" y="21907"/>
                    <a:pt x="6668" y="28575"/>
                    <a:pt x="14288" y="28575"/>
                  </a:cubicBezTo>
                  <a:lnTo>
                    <a:pt x="80963" y="28575"/>
                  </a:lnTo>
                  <a:cubicBezTo>
                    <a:pt x="88582" y="28575"/>
                    <a:pt x="95250" y="21907"/>
                    <a:pt x="95250" y="14288"/>
                  </a:cubicBezTo>
                  <a:cubicBezTo>
                    <a:pt x="95250" y="6668"/>
                    <a:pt x="88582" y="0"/>
                    <a:pt x="80963"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713;p39">
              <a:extLst>
                <a:ext uri="{FF2B5EF4-FFF2-40B4-BE49-F238E27FC236}">
                  <a16:creationId xmlns:a16="http://schemas.microsoft.com/office/drawing/2014/main" id="{C3255726-160C-354B-8AD6-3A330AED8E75}"/>
                </a:ext>
              </a:extLst>
            </p:cNvPr>
            <p:cNvSpPr/>
            <p:nvPr/>
          </p:nvSpPr>
          <p:spPr>
            <a:xfrm>
              <a:off x="4330800" y="3099628"/>
              <a:ext cx="209550" cy="228600"/>
            </a:xfrm>
            <a:custGeom>
              <a:avLst/>
              <a:gdLst/>
              <a:ahLst/>
              <a:cxnLst/>
              <a:rect l="l" t="t" r="r" b="b"/>
              <a:pathLst>
                <a:path w="209550" h="228600" extrusionOk="0">
                  <a:moveTo>
                    <a:pt x="104775" y="0"/>
                  </a:moveTo>
                  <a:cubicBezTo>
                    <a:pt x="46672" y="0"/>
                    <a:pt x="0" y="46672"/>
                    <a:pt x="0" y="104775"/>
                  </a:cubicBezTo>
                  <a:cubicBezTo>
                    <a:pt x="0" y="145733"/>
                    <a:pt x="22860" y="180975"/>
                    <a:pt x="57150" y="198120"/>
                  </a:cubicBezTo>
                  <a:lnTo>
                    <a:pt x="57150" y="219075"/>
                  </a:lnTo>
                  <a:cubicBezTo>
                    <a:pt x="57150" y="224790"/>
                    <a:pt x="60960" y="228600"/>
                    <a:pt x="66675" y="228600"/>
                  </a:cubicBezTo>
                  <a:lnTo>
                    <a:pt x="142875" y="228600"/>
                  </a:lnTo>
                  <a:cubicBezTo>
                    <a:pt x="148590" y="228600"/>
                    <a:pt x="152400" y="224790"/>
                    <a:pt x="152400" y="219075"/>
                  </a:cubicBezTo>
                  <a:lnTo>
                    <a:pt x="152400" y="198120"/>
                  </a:lnTo>
                  <a:cubicBezTo>
                    <a:pt x="186690" y="180975"/>
                    <a:pt x="209550" y="145733"/>
                    <a:pt x="209550" y="104775"/>
                  </a:cubicBezTo>
                  <a:cubicBezTo>
                    <a:pt x="209550" y="46672"/>
                    <a:pt x="162878" y="0"/>
                    <a:pt x="104775"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714;p39">
              <a:extLst>
                <a:ext uri="{FF2B5EF4-FFF2-40B4-BE49-F238E27FC236}">
                  <a16:creationId xmlns:a16="http://schemas.microsoft.com/office/drawing/2014/main" id="{3D39E5C1-9903-2847-AB3C-49291EAD1979}"/>
                </a:ext>
              </a:extLst>
            </p:cNvPr>
            <p:cNvSpPr/>
            <p:nvPr/>
          </p:nvSpPr>
          <p:spPr>
            <a:xfrm>
              <a:off x="4416525" y="2966278"/>
              <a:ext cx="38100" cy="95250"/>
            </a:xfrm>
            <a:custGeom>
              <a:avLst/>
              <a:gdLst/>
              <a:ahLst/>
              <a:cxnLst/>
              <a:rect l="l" t="t" r="r" b="b"/>
              <a:pathLst>
                <a:path w="38100" h="95250" extrusionOk="0">
                  <a:moveTo>
                    <a:pt x="19050" y="95250"/>
                  </a:moveTo>
                  <a:cubicBezTo>
                    <a:pt x="29528" y="95250"/>
                    <a:pt x="38100" y="86678"/>
                    <a:pt x="38100" y="76200"/>
                  </a:cubicBezTo>
                  <a:lnTo>
                    <a:pt x="38100" y="19050"/>
                  </a:lnTo>
                  <a:cubicBezTo>
                    <a:pt x="38100" y="8573"/>
                    <a:pt x="29528" y="0"/>
                    <a:pt x="19050" y="0"/>
                  </a:cubicBezTo>
                  <a:cubicBezTo>
                    <a:pt x="8572" y="0"/>
                    <a:pt x="0" y="8573"/>
                    <a:pt x="0" y="19050"/>
                  </a:cubicBezTo>
                  <a:lnTo>
                    <a:pt x="0" y="76200"/>
                  </a:lnTo>
                  <a:cubicBezTo>
                    <a:pt x="0" y="86678"/>
                    <a:pt x="8572" y="95250"/>
                    <a:pt x="19050" y="9525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715;p39">
              <a:extLst>
                <a:ext uri="{FF2B5EF4-FFF2-40B4-BE49-F238E27FC236}">
                  <a16:creationId xmlns:a16="http://schemas.microsoft.com/office/drawing/2014/main" id="{8509E36F-2BFC-0449-9CF4-53C46CD49C6C}"/>
                </a:ext>
              </a:extLst>
            </p:cNvPr>
            <p:cNvSpPr/>
            <p:nvPr/>
          </p:nvSpPr>
          <p:spPr>
            <a:xfrm>
              <a:off x="4206975" y="3175828"/>
              <a:ext cx="95250" cy="38100"/>
            </a:xfrm>
            <a:custGeom>
              <a:avLst/>
              <a:gdLst/>
              <a:ahLst/>
              <a:cxnLst/>
              <a:rect l="l" t="t" r="r" b="b"/>
              <a:pathLst>
                <a:path w="95250" h="38100" extrusionOk="0">
                  <a:moveTo>
                    <a:pt x="76200" y="0"/>
                  </a:moveTo>
                  <a:lnTo>
                    <a:pt x="19050" y="0"/>
                  </a:lnTo>
                  <a:cubicBezTo>
                    <a:pt x="8573" y="0"/>
                    <a:pt x="0" y="8572"/>
                    <a:pt x="0" y="19050"/>
                  </a:cubicBezTo>
                  <a:cubicBezTo>
                    <a:pt x="0" y="29528"/>
                    <a:pt x="8573" y="38100"/>
                    <a:pt x="19050" y="38100"/>
                  </a:cubicBezTo>
                  <a:lnTo>
                    <a:pt x="76200" y="38100"/>
                  </a:lnTo>
                  <a:cubicBezTo>
                    <a:pt x="86678" y="38100"/>
                    <a:pt x="95250" y="29528"/>
                    <a:pt x="95250" y="19050"/>
                  </a:cubicBezTo>
                  <a:cubicBezTo>
                    <a:pt x="95250" y="8572"/>
                    <a:pt x="86678" y="0"/>
                    <a:pt x="76200"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716;p39">
              <a:extLst>
                <a:ext uri="{FF2B5EF4-FFF2-40B4-BE49-F238E27FC236}">
                  <a16:creationId xmlns:a16="http://schemas.microsoft.com/office/drawing/2014/main" id="{11E1E06F-AFCC-3F44-AA3C-29BBAD8251C9}"/>
                </a:ext>
              </a:extLst>
            </p:cNvPr>
            <p:cNvSpPr/>
            <p:nvPr/>
          </p:nvSpPr>
          <p:spPr>
            <a:xfrm>
              <a:off x="4568925" y="3175828"/>
              <a:ext cx="95250" cy="38100"/>
            </a:xfrm>
            <a:custGeom>
              <a:avLst/>
              <a:gdLst/>
              <a:ahLst/>
              <a:cxnLst/>
              <a:rect l="l" t="t" r="r" b="b"/>
              <a:pathLst>
                <a:path w="95250" h="38100" extrusionOk="0">
                  <a:moveTo>
                    <a:pt x="76200" y="0"/>
                  </a:moveTo>
                  <a:lnTo>
                    <a:pt x="19050" y="0"/>
                  </a:lnTo>
                  <a:cubicBezTo>
                    <a:pt x="8573" y="0"/>
                    <a:pt x="0" y="8572"/>
                    <a:pt x="0" y="19050"/>
                  </a:cubicBezTo>
                  <a:cubicBezTo>
                    <a:pt x="0" y="29528"/>
                    <a:pt x="8573" y="38100"/>
                    <a:pt x="19050" y="38100"/>
                  </a:cubicBezTo>
                  <a:lnTo>
                    <a:pt x="76200" y="38100"/>
                  </a:lnTo>
                  <a:cubicBezTo>
                    <a:pt x="86677" y="38100"/>
                    <a:pt x="95250" y="29528"/>
                    <a:pt x="95250" y="19050"/>
                  </a:cubicBezTo>
                  <a:cubicBezTo>
                    <a:pt x="95250" y="8572"/>
                    <a:pt x="86677" y="0"/>
                    <a:pt x="76200"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717;p39">
              <a:extLst>
                <a:ext uri="{FF2B5EF4-FFF2-40B4-BE49-F238E27FC236}">
                  <a16:creationId xmlns:a16="http://schemas.microsoft.com/office/drawing/2014/main" id="{4D90C45A-CE76-E84E-88BC-9756AF13D429}"/>
                </a:ext>
              </a:extLst>
            </p:cNvPr>
            <p:cNvSpPr/>
            <p:nvPr/>
          </p:nvSpPr>
          <p:spPr>
            <a:xfrm>
              <a:off x="4269573" y="3016194"/>
              <a:ext cx="73875" cy="83046"/>
            </a:xfrm>
            <a:custGeom>
              <a:avLst/>
              <a:gdLst/>
              <a:ahLst/>
              <a:cxnLst/>
              <a:rect l="l" t="t" r="r" b="b"/>
              <a:pathLst>
                <a:path w="73875" h="83046" extrusionOk="0">
                  <a:moveTo>
                    <a:pt x="69799" y="52001"/>
                  </a:moveTo>
                  <a:lnTo>
                    <a:pt x="33604" y="7233"/>
                  </a:lnTo>
                  <a:cubicBezTo>
                    <a:pt x="26936" y="-1339"/>
                    <a:pt x="14554" y="-2292"/>
                    <a:pt x="6934" y="4376"/>
                  </a:cubicBezTo>
                  <a:cubicBezTo>
                    <a:pt x="-686" y="11043"/>
                    <a:pt x="-2591" y="23426"/>
                    <a:pt x="4076" y="31046"/>
                  </a:cubicBezTo>
                  <a:lnTo>
                    <a:pt x="40271" y="75813"/>
                  </a:lnTo>
                  <a:cubicBezTo>
                    <a:pt x="46939" y="84386"/>
                    <a:pt x="59321" y="85338"/>
                    <a:pt x="66941" y="78671"/>
                  </a:cubicBezTo>
                  <a:cubicBezTo>
                    <a:pt x="74561" y="72003"/>
                    <a:pt x="76466" y="60573"/>
                    <a:pt x="69799" y="52001"/>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718;p39">
              <a:extLst>
                <a:ext uri="{FF2B5EF4-FFF2-40B4-BE49-F238E27FC236}">
                  <a16:creationId xmlns:a16="http://schemas.microsoft.com/office/drawing/2014/main" id="{56500D57-138E-2347-BFB2-0CD045975E6D}"/>
                </a:ext>
              </a:extLst>
            </p:cNvPr>
            <p:cNvSpPr/>
            <p:nvPr/>
          </p:nvSpPr>
          <p:spPr>
            <a:xfrm>
              <a:off x="4527401" y="3017147"/>
              <a:ext cx="73771" cy="83046"/>
            </a:xfrm>
            <a:custGeom>
              <a:avLst/>
              <a:gdLst/>
              <a:ahLst/>
              <a:cxnLst/>
              <a:rect l="l" t="t" r="r" b="b"/>
              <a:pathLst>
                <a:path w="73771" h="83046" extrusionOk="0">
                  <a:moveTo>
                    <a:pt x="67241" y="4376"/>
                  </a:moveTo>
                  <a:cubicBezTo>
                    <a:pt x="58668" y="-2292"/>
                    <a:pt x="47238" y="-1339"/>
                    <a:pt x="40571" y="7233"/>
                  </a:cubicBezTo>
                  <a:lnTo>
                    <a:pt x="4376" y="52001"/>
                  </a:lnTo>
                  <a:cubicBezTo>
                    <a:pt x="-2292" y="60573"/>
                    <a:pt x="-1339" y="72003"/>
                    <a:pt x="7233" y="78671"/>
                  </a:cubicBezTo>
                  <a:cubicBezTo>
                    <a:pt x="15806" y="85338"/>
                    <a:pt x="27236" y="84386"/>
                    <a:pt x="33903" y="75813"/>
                  </a:cubicBezTo>
                  <a:lnTo>
                    <a:pt x="70098" y="31046"/>
                  </a:lnTo>
                  <a:cubicBezTo>
                    <a:pt x="75813" y="23426"/>
                    <a:pt x="74861" y="11043"/>
                    <a:pt x="67241" y="4376"/>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719;p39">
              <a:extLst>
                <a:ext uri="{FF2B5EF4-FFF2-40B4-BE49-F238E27FC236}">
                  <a16:creationId xmlns:a16="http://schemas.microsoft.com/office/drawing/2014/main" id="{0C4ABE35-77C2-4241-B73B-C222325BC828}"/>
                </a:ext>
              </a:extLst>
            </p:cNvPr>
            <p:cNvSpPr/>
            <p:nvPr/>
          </p:nvSpPr>
          <p:spPr>
            <a:xfrm>
              <a:off x="4397475" y="3394903"/>
              <a:ext cx="76200" cy="28575"/>
            </a:xfrm>
            <a:custGeom>
              <a:avLst/>
              <a:gdLst/>
              <a:ahLst/>
              <a:cxnLst/>
              <a:rect l="l" t="t" r="r" b="b"/>
              <a:pathLst>
                <a:path w="76200" h="28575" extrusionOk="0">
                  <a:moveTo>
                    <a:pt x="66675" y="0"/>
                  </a:moveTo>
                  <a:lnTo>
                    <a:pt x="9525" y="0"/>
                  </a:lnTo>
                  <a:cubicBezTo>
                    <a:pt x="3810" y="0"/>
                    <a:pt x="0" y="3810"/>
                    <a:pt x="0" y="9525"/>
                  </a:cubicBezTo>
                  <a:cubicBezTo>
                    <a:pt x="0" y="20002"/>
                    <a:pt x="8572" y="28575"/>
                    <a:pt x="19050" y="28575"/>
                  </a:cubicBezTo>
                  <a:lnTo>
                    <a:pt x="57150" y="28575"/>
                  </a:lnTo>
                  <a:cubicBezTo>
                    <a:pt x="67628" y="28575"/>
                    <a:pt x="76200" y="20002"/>
                    <a:pt x="76200" y="9525"/>
                  </a:cubicBezTo>
                  <a:cubicBezTo>
                    <a:pt x="76200" y="3810"/>
                    <a:pt x="72390" y="0"/>
                    <a:pt x="66675"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61" name="Google Shape;763;p40">
            <a:extLst>
              <a:ext uri="{FF2B5EF4-FFF2-40B4-BE49-F238E27FC236}">
                <a16:creationId xmlns:a16="http://schemas.microsoft.com/office/drawing/2014/main" id="{A020E316-938E-BE41-9F28-72E92CACDFE2}"/>
              </a:ext>
            </a:extLst>
          </p:cNvPr>
          <p:cNvGrpSpPr>
            <a:grpSpLocks noChangeAspect="1"/>
          </p:cNvGrpSpPr>
          <p:nvPr/>
        </p:nvGrpSpPr>
        <p:grpSpPr>
          <a:xfrm>
            <a:off x="4768727" y="3801043"/>
            <a:ext cx="514142" cy="504000"/>
            <a:chOff x="5983625" y="301625"/>
            <a:chExt cx="403000" cy="395050"/>
          </a:xfrm>
          <a:solidFill>
            <a:schemeClr val="accent5"/>
          </a:solidFill>
        </p:grpSpPr>
        <p:sp>
          <p:nvSpPr>
            <p:cNvPr id="62" name="Google Shape;764;p40">
              <a:extLst>
                <a:ext uri="{FF2B5EF4-FFF2-40B4-BE49-F238E27FC236}">
                  <a16:creationId xmlns:a16="http://schemas.microsoft.com/office/drawing/2014/main" id="{4CD7BAF3-0B65-5448-B7E1-DC9016AC3276}"/>
                </a:ext>
              </a:extLst>
            </p:cNvPr>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63" name="Google Shape;765;p40">
              <a:extLst>
                <a:ext uri="{FF2B5EF4-FFF2-40B4-BE49-F238E27FC236}">
                  <a16:creationId xmlns:a16="http://schemas.microsoft.com/office/drawing/2014/main" id="{E85CDEED-A696-F245-BBD0-E88991E964DF}"/>
                </a:ext>
              </a:extLst>
            </p:cNvPr>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64" name="Google Shape;766;p40">
              <a:extLst>
                <a:ext uri="{FF2B5EF4-FFF2-40B4-BE49-F238E27FC236}">
                  <a16:creationId xmlns:a16="http://schemas.microsoft.com/office/drawing/2014/main" id="{791A264D-5CA9-BD44-9450-B7423CA87A9D}"/>
                </a:ext>
              </a:extLst>
            </p:cNvPr>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65" name="Google Shape;767;p40">
              <a:extLst>
                <a:ext uri="{FF2B5EF4-FFF2-40B4-BE49-F238E27FC236}">
                  <a16:creationId xmlns:a16="http://schemas.microsoft.com/office/drawing/2014/main" id="{780DC90A-C9A8-C840-AAE8-F93D293609F3}"/>
                </a:ext>
              </a:extLst>
            </p:cNvPr>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66" name="Google Shape;768;p40">
              <a:extLst>
                <a:ext uri="{FF2B5EF4-FFF2-40B4-BE49-F238E27FC236}">
                  <a16:creationId xmlns:a16="http://schemas.microsoft.com/office/drawing/2014/main" id="{F1F1C4A5-F418-2F40-86DE-29ADA9D51D0F}"/>
                </a:ext>
              </a:extLst>
            </p:cNvPr>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67" name="Google Shape;769;p40">
              <a:extLst>
                <a:ext uri="{FF2B5EF4-FFF2-40B4-BE49-F238E27FC236}">
                  <a16:creationId xmlns:a16="http://schemas.microsoft.com/office/drawing/2014/main" id="{98ACA341-0FA4-2545-91FF-718B15D68B5C}"/>
                </a:ext>
              </a:extLst>
            </p:cNvPr>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68" name="Google Shape;770;p40">
              <a:extLst>
                <a:ext uri="{FF2B5EF4-FFF2-40B4-BE49-F238E27FC236}">
                  <a16:creationId xmlns:a16="http://schemas.microsoft.com/office/drawing/2014/main" id="{B31FF86D-9AFD-064B-9BA4-C2196F056B9B}"/>
                </a:ext>
              </a:extLst>
            </p:cNvPr>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69" name="Google Shape;771;p40">
              <a:extLst>
                <a:ext uri="{FF2B5EF4-FFF2-40B4-BE49-F238E27FC236}">
                  <a16:creationId xmlns:a16="http://schemas.microsoft.com/office/drawing/2014/main" id="{1A9101E2-48F3-0547-B3AD-5CDBC84F1A71}"/>
                </a:ext>
              </a:extLst>
            </p:cNvPr>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70" name="Google Shape;772;p40">
              <a:extLst>
                <a:ext uri="{FF2B5EF4-FFF2-40B4-BE49-F238E27FC236}">
                  <a16:creationId xmlns:a16="http://schemas.microsoft.com/office/drawing/2014/main" id="{726D6DC8-1F47-A74A-AA43-D13BF85D3E0C}"/>
                </a:ext>
              </a:extLst>
            </p:cNvPr>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71" name="Google Shape;773;p40">
              <a:extLst>
                <a:ext uri="{FF2B5EF4-FFF2-40B4-BE49-F238E27FC236}">
                  <a16:creationId xmlns:a16="http://schemas.microsoft.com/office/drawing/2014/main" id="{5F3A3492-B786-C245-97F6-2B1D70C4AAEE}"/>
                </a:ext>
              </a:extLst>
            </p:cNvPr>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72" name="Google Shape;774;p40">
              <a:extLst>
                <a:ext uri="{FF2B5EF4-FFF2-40B4-BE49-F238E27FC236}">
                  <a16:creationId xmlns:a16="http://schemas.microsoft.com/office/drawing/2014/main" id="{E8E531D8-4B0C-3E44-8379-C725158DD96A}"/>
                </a:ext>
              </a:extLst>
            </p:cNvPr>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73" name="Google Shape;775;p40">
              <a:extLst>
                <a:ext uri="{FF2B5EF4-FFF2-40B4-BE49-F238E27FC236}">
                  <a16:creationId xmlns:a16="http://schemas.microsoft.com/office/drawing/2014/main" id="{CF830864-26AF-7C4B-A149-1B08BF7F7D8F}"/>
                </a:ext>
              </a:extLst>
            </p:cNvPr>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74" name="Google Shape;776;p40">
              <a:extLst>
                <a:ext uri="{FF2B5EF4-FFF2-40B4-BE49-F238E27FC236}">
                  <a16:creationId xmlns:a16="http://schemas.microsoft.com/office/drawing/2014/main" id="{0B810C91-62CF-9449-8AF7-616A6F3583A0}"/>
                </a:ext>
              </a:extLst>
            </p:cNvPr>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75" name="Google Shape;777;p40">
              <a:extLst>
                <a:ext uri="{FF2B5EF4-FFF2-40B4-BE49-F238E27FC236}">
                  <a16:creationId xmlns:a16="http://schemas.microsoft.com/office/drawing/2014/main" id="{5839B9C1-784C-FD44-A3DE-5267B499056C}"/>
                </a:ext>
              </a:extLst>
            </p:cNvPr>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76" name="Google Shape;778;p40">
              <a:extLst>
                <a:ext uri="{FF2B5EF4-FFF2-40B4-BE49-F238E27FC236}">
                  <a16:creationId xmlns:a16="http://schemas.microsoft.com/office/drawing/2014/main" id="{885ACDB7-3152-C247-8034-409D60E4178F}"/>
                </a:ext>
              </a:extLst>
            </p:cNvPr>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77" name="Google Shape;779;p40">
              <a:extLst>
                <a:ext uri="{FF2B5EF4-FFF2-40B4-BE49-F238E27FC236}">
                  <a16:creationId xmlns:a16="http://schemas.microsoft.com/office/drawing/2014/main" id="{4DA2619F-213E-B54A-AA66-658F4FBAABF8}"/>
                </a:ext>
              </a:extLst>
            </p:cNvPr>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78" name="Google Shape;780;p40">
              <a:extLst>
                <a:ext uri="{FF2B5EF4-FFF2-40B4-BE49-F238E27FC236}">
                  <a16:creationId xmlns:a16="http://schemas.microsoft.com/office/drawing/2014/main" id="{4BE0FCB1-E7A5-F645-AD6A-E2B4906AC5F7}"/>
                </a:ext>
              </a:extLst>
            </p:cNvPr>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79" name="Google Shape;781;p40">
              <a:extLst>
                <a:ext uri="{FF2B5EF4-FFF2-40B4-BE49-F238E27FC236}">
                  <a16:creationId xmlns:a16="http://schemas.microsoft.com/office/drawing/2014/main" id="{1FD4C170-AD38-7043-8A67-A73842F9A6AA}"/>
                </a:ext>
              </a:extLst>
            </p:cNvPr>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80" name="Google Shape;782;p40">
              <a:extLst>
                <a:ext uri="{FF2B5EF4-FFF2-40B4-BE49-F238E27FC236}">
                  <a16:creationId xmlns:a16="http://schemas.microsoft.com/office/drawing/2014/main" id="{09DA6A99-5D26-1049-9EB6-1B9F0A379CEF}"/>
                </a:ext>
              </a:extLst>
            </p:cNvPr>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81" name="Google Shape;783;p40">
              <a:extLst>
                <a:ext uri="{FF2B5EF4-FFF2-40B4-BE49-F238E27FC236}">
                  <a16:creationId xmlns:a16="http://schemas.microsoft.com/office/drawing/2014/main" id="{AA496E71-6385-D74A-B6FD-8CE783A0DC05}"/>
                </a:ext>
              </a:extLst>
            </p:cNvPr>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grpSp>
      <p:sp>
        <p:nvSpPr>
          <p:cNvPr id="88" name="Rectangle 87">
            <a:extLst>
              <a:ext uri="{FF2B5EF4-FFF2-40B4-BE49-F238E27FC236}">
                <a16:creationId xmlns:a16="http://schemas.microsoft.com/office/drawing/2014/main" id="{0C5F41F9-9A41-3347-AE87-188D8FAEA543}"/>
              </a:ext>
            </a:extLst>
          </p:cNvPr>
          <p:cNvSpPr/>
          <p:nvPr/>
        </p:nvSpPr>
        <p:spPr>
          <a:xfrm>
            <a:off x="558904" y="3936414"/>
            <a:ext cx="3910084"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Hosted a number of meetings with the College so they could provide input on each step of the work: </a:t>
            </a:r>
          </a:p>
          <a:p>
            <a:pPr marL="146050" marR="0" lvl="0" indent="-146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Developing the survey</a:t>
            </a:r>
          </a:p>
          <a:p>
            <a:pPr marL="146050" marR="0" lvl="0" indent="-146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Testing the survey</a:t>
            </a:r>
          </a:p>
          <a:p>
            <a:pPr marL="146050" marR="0" lvl="0" indent="-146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Sharing the survey</a:t>
            </a:r>
          </a:p>
          <a:p>
            <a:pPr marL="146050" marR="0" lvl="0" indent="-146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Analyzing survey results</a:t>
            </a:r>
          </a:p>
          <a:p>
            <a:pPr marL="146050" marR="0" lvl="0" indent="-146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B63"/>
                </a:solidFill>
                <a:effectLst/>
                <a:uLnTx/>
                <a:uFillTx/>
                <a:latin typeface="Calibri" panose="020F0502020204030204"/>
                <a:ea typeface="+mn-ea"/>
                <a:cs typeface="Arial" panose="020B0604020202020204" pitchFamily="34" charset="0"/>
              </a:rPr>
              <a:t>Writing and publishing manuscript</a:t>
            </a:r>
          </a:p>
        </p:txBody>
      </p:sp>
      <p:grpSp>
        <p:nvGrpSpPr>
          <p:cNvPr id="2" name="Group 1">
            <a:extLst>
              <a:ext uri="{FF2B5EF4-FFF2-40B4-BE49-F238E27FC236}">
                <a16:creationId xmlns:a16="http://schemas.microsoft.com/office/drawing/2014/main" id="{EB13F29E-E6D1-A04B-8378-2294B5EF3AC5}"/>
              </a:ext>
            </a:extLst>
          </p:cNvPr>
          <p:cNvGrpSpPr/>
          <p:nvPr/>
        </p:nvGrpSpPr>
        <p:grpSpPr>
          <a:xfrm>
            <a:off x="6415895" y="3961777"/>
            <a:ext cx="529200" cy="468856"/>
            <a:chOff x="6682494" y="5344574"/>
            <a:chExt cx="529200" cy="468856"/>
          </a:xfrm>
        </p:grpSpPr>
        <p:grpSp>
          <p:nvGrpSpPr>
            <p:cNvPr id="89" name="Google Shape;584;p39">
              <a:extLst>
                <a:ext uri="{FF2B5EF4-FFF2-40B4-BE49-F238E27FC236}">
                  <a16:creationId xmlns:a16="http://schemas.microsoft.com/office/drawing/2014/main" id="{1856754A-1B04-ED4D-BB34-4AE913DC9452}"/>
                </a:ext>
              </a:extLst>
            </p:cNvPr>
            <p:cNvGrpSpPr>
              <a:grpSpLocks noChangeAspect="1"/>
            </p:cNvGrpSpPr>
            <p:nvPr/>
          </p:nvGrpSpPr>
          <p:grpSpPr>
            <a:xfrm>
              <a:off x="6682494" y="5394480"/>
              <a:ext cx="529200" cy="418950"/>
              <a:chOff x="9616808" y="1464537"/>
              <a:chExt cx="457200" cy="361950"/>
            </a:xfrm>
          </p:grpSpPr>
          <p:sp>
            <p:nvSpPr>
              <p:cNvPr id="92" name="Google Shape;587;p39">
                <a:extLst>
                  <a:ext uri="{FF2B5EF4-FFF2-40B4-BE49-F238E27FC236}">
                    <a16:creationId xmlns:a16="http://schemas.microsoft.com/office/drawing/2014/main" id="{77C5EF1D-9946-2B40-9456-6EE31C3A5439}"/>
                  </a:ext>
                </a:extLst>
              </p:cNvPr>
              <p:cNvSpPr/>
              <p:nvPr/>
            </p:nvSpPr>
            <p:spPr>
              <a:xfrm>
                <a:off x="9616808" y="1464537"/>
                <a:ext cx="200025" cy="361950"/>
              </a:xfrm>
              <a:custGeom>
                <a:avLst/>
                <a:gdLst/>
                <a:ahLst/>
                <a:cxnLst/>
                <a:rect l="l" t="t" r="r" b="b"/>
                <a:pathLst>
                  <a:path w="200025" h="361950" extrusionOk="0">
                    <a:moveTo>
                      <a:pt x="110109" y="148781"/>
                    </a:moveTo>
                    <a:cubicBezTo>
                      <a:pt x="102394" y="140875"/>
                      <a:pt x="89821" y="140875"/>
                      <a:pt x="82010" y="148781"/>
                    </a:cubicBezTo>
                    <a:cubicBezTo>
                      <a:pt x="74200" y="156686"/>
                      <a:pt x="74295" y="169450"/>
                      <a:pt x="82010" y="177356"/>
                    </a:cubicBezTo>
                    <a:lnTo>
                      <a:pt x="118205" y="212122"/>
                    </a:lnTo>
                    <a:cubicBezTo>
                      <a:pt x="122682" y="216694"/>
                      <a:pt x="122682" y="224123"/>
                      <a:pt x="118205" y="228791"/>
                    </a:cubicBezTo>
                    <a:cubicBezTo>
                      <a:pt x="113728" y="233363"/>
                      <a:pt x="106394" y="233363"/>
                      <a:pt x="101822" y="228791"/>
                    </a:cubicBezTo>
                    <a:lnTo>
                      <a:pt x="57150" y="180975"/>
                    </a:lnTo>
                    <a:lnTo>
                      <a:pt x="57150" y="28575"/>
                    </a:lnTo>
                    <a:cubicBezTo>
                      <a:pt x="57150" y="12764"/>
                      <a:pt x="44101" y="0"/>
                      <a:pt x="28575" y="0"/>
                    </a:cubicBezTo>
                    <a:cubicBezTo>
                      <a:pt x="13049" y="0"/>
                      <a:pt x="0" y="12764"/>
                      <a:pt x="0" y="28575"/>
                    </a:cubicBezTo>
                    <a:lnTo>
                      <a:pt x="0" y="194310"/>
                    </a:lnTo>
                    <a:cubicBezTo>
                      <a:pt x="0" y="201930"/>
                      <a:pt x="2953" y="209169"/>
                      <a:pt x="8287" y="214503"/>
                    </a:cubicBezTo>
                    <a:lnTo>
                      <a:pt x="114300" y="323850"/>
                    </a:lnTo>
                    <a:lnTo>
                      <a:pt x="114300" y="361950"/>
                    </a:lnTo>
                    <a:lnTo>
                      <a:pt x="200025" y="361950"/>
                    </a:lnTo>
                    <a:lnTo>
                      <a:pt x="200025" y="266700"/>
                    </a:lnTo>
                    <a:cubicBezTo>
                      <a:pt x="200025" y="247650"/>
                      <a:pt x="195072" y="233172"/>
                      <a:pt x="182594" y="220504"/>
                    </a:cubicBezTo>
                    <a:lnTo>
                      <a:pt x="110109" y="148781"/>
                    </a:ln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588;p39">
                <a:extLst>
                  <a:ext uri="{FF2B5EF4-FFF2-40B4-BE49-F238E27FC236}">
                    <a16:creationId xmlns:a16="http://schemas.microsoft.com/office/drawing/2014/main" id="{500C1385-8A32-E54C-8989-0AF6315CCFF1}"/>
                  </a:ext>
                </a:extLst>
              </p:cNvPr>
              <p:cNvSpPr/>
              <p:nvPr/>
            </p:nvSpPr>
            <p:spPr>
              <a:xfrm>
                <a:off x="9873983" y="1464537"/>
                <a:ext cx="200025" cy="361950"/>
              </a:xfrm>
              <a:custGeom>
                <a:avLst/>
                <a:gdLst/>
                <a:ahLst/>
                <a:cxnLst/>
                <a:rect l="l" t="t" r="r" b="b"/>
                <a:pathLst>
                  <a:path w="200025" h="361950" extrusionOk="0">
                    <a:moveTo>
                      <a:pt x="171450" y="0"/>
                    </a:moveTo>
                    <a:cubicBezTo>
                      <a:pt x="155924" y="0"/>
                      <a:pt x="142875" y="12764"/>
                      <a:pt x="142875" y="28575"/>
                    </a:cubicBezTo>
                    <a:lnTo>
                      <a:pt x="142875" y="180975"/>
                    </a:lnTo>
                    <a:lnTo>
                      <a:pt x="98203" y="228791"/>
                    </a:lnTo>
                    <a:cubicBezTo>
                      <a:pt x="93726" y="233363"/>
                      <a:pt x="86392" y="233363"/>
                      <a:pt x="81820" y="228791"/>
                    </a:cubicBezTo>
                    <a:cubicBezTo>
                      <a:pt x="77343" y="224219"/>
                      <a:pt x="77343" y="216789"/>
                      <a:pt x="81820" y="212122"/>
                    </a:cubicBezTo>
                    <a:lnTo>
                      <a:pt x="118015" y="177356"/>
                    </a:lnTo>
                    <a:cubicBezTo>
                      <a:pt x="125730" y="169450"/>
                      <a:pt x="125730" y="156686"/>
                      <a:pt x="118015" y="148781"/>
                    </a:cubicBezTo>
                    <a:cubicBezTo>
                      <a:pt x="110300" y="140875"/>
                      <a:pt x="97726" y="140875"/>
                      <a:pt x="89916" y="148781"/>
                    </a:cubicBezTo>
                    <a:lnTo>
                      <a:pt x="17431" y="220504"/>
                    </a:lnTo>
                    <a:cubicBezTo>
                      <a:pt x="4953" y="233172"/>
                      <a:pt x="0" y="247650"/>
                      <a:pt x="0" y="266700"/>
                    </a:cubicBezTo>
                    <a:lnTo>
                      <a:pt x="0" y="361950"/>
                    </a:lnTo>
                    <a:lnTo>
                      <a:pt x="85725" y="361950"/>
                    </a:lnTo>
                    <a:lnTo>
                      <a:pt x="85725" y="323850"/>
                    </a:lnTo>
                    <a:lnTo>
                      <a:pt x="191738" y="214503"/>
                    </a:lnTo>
                    <a:cubicBezTo>
                      <a:pt x="197072" y="209169"/>
                      <a:pt x="200025" y="201930"/>
                      <a:pt x="200025" y="194310"/>
                    </a:cubicBezTo>
                    <a:lnTo>
                      <a:pt x="200025" y="28575"/>
                    </a:lnTo>
                    <a:cubicBezTo>
                      <a:pt x="200025" y="12764"/>
                      <a:pt x="186976" y="0"/>
                      <a:pt x="171450" y="0"/>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
          <p:nvSpPr>
            <p:cNvPr id="95" name="Google Shape;634;p39">
              <a:extLst>
                <a:ext uri="{FF2B5EF4-FFF2-40B4-BE49-F238E27FC236}">
                  <a16:creationId xmlns:a16="http://schemas.microsoft.com/office/drawing/2014/main" id="{C8A098F9-C40F-264D-8E3F-BEDED356D375}"/>
                </a:ext>
              </a:extLst>
            </p:cNvPr>
            <p:cNvSpPr/>
            <p:nvPr/>
          </p:nvSpPr>
          <p:spPr>
            <a:xfrm>
              <a:off x="6803172" y="5344574"/>
              <a:ext cx="301594" cy="257746"/>
            </a:xfrm>
            <a:custGeom>
              <a:avLst/>
              <a:gdLst/>
              <a:ahLst/>
              <a:cxnLst/>
              <a:rect l="l" t="t" r="r" b="b"/>
              <a:pathLst>
                <a:path w="456961" h="390524" extrusionOk="0">
                  <a:moveTo>
                    <a:pt x="423386" y="37386"/>
                  </a:moveTo>
                  <a:lnTo>
                    <a:pt x="419576" y="33576"/>
                  </a:lnTo>
                  <a:cubicBezTo>
                    <a:pt x="375761" y="-10239"/>
                    <a:pt x="303371" y="-10239"/>
                    <a:pt x="259556" y="33576"/>
                  </a:cubicBezTo>
                  <a:lnTo>
                    <a:pt x="228124" y="66913"/>
                  </a:lnTo>
                  <a:lnTo>
                    <a:pt x="196691" y="33576"/>
                  </a:lnTo>
                  <a:cubicBezTo>
                    <a:pt x="151924" y="-11192"/>
                    <a:pt x="80486" y="-11192"/>
                    <a:pt x="36671" y="33576"/>
                  </a:cubicBezTo>
                  <a:lnTo>
                    <a:pt x="32861" y="37386"/>
                  </a:lnTo>
                  <a:cubicBezTo>
                    <a:pt x="-10954" y="81201"/>
                    <a:pt x="-10954" y="153591"/>
                    <a:pt x="32861" y="197406"/>
                  </a:cubicBezTo>
                  <a:lnTo>
                    <a:pt x="219551" y="386953"/>
                  </a:lnTo>
                  <a:cubicBezTo>
                    <a:pt x="224314" y="391716"/>
                    <a:pt x="231934" y="391716"/>
                    <a:pt x="236696" y="386953"/>
                  </a:cubicBezTo>
                  <a:lnTo>
                    <a:pt x="423386" y="197406"/>
                  </a:lnTo>
                  <a:cubicBezTo>
                    <a:pt x="468154" y="152638"/>
                    <a:pt x="468154" y="81201"/>
                    <a:pt x="423386" y="37386"/>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26478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40CD7-6EB3-A1F2-C677-66ECE0795E45}"/>
              </a:ext>
            </a:extLst>
          </p:cNvPr>
          <p:cNvSpPr/>
          <p:nvPr/>
        </p:nvSpPr>
        <p:spPr>
          <a:xfrm>
            <a:off x="1" y="185008"/>
            <a:ext cx="11844668" cy="905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CA131AB-2738-59F1-2ED7-A310E122A227}"/>
              </a:ext>
            </a:extLst>
          </p:cNvPr>
          <p:cNvSpPr txBox="1"/>
          <p:nvPr/>
        </p:nvSpPr>
        <p:spPr>
          <a:xfrm>
            <a:off x="429568" y="336263"/>
            <a:ext cx="11026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Our methods</a:t>
            </a:r>
          </a:p>
        </p:txBody>
      </p:sp>
      <p:pic>
        <p:nvPicPr>
          <p:cNvPr id="57" name="Picture 56" descr="Text, logo&#10;&#10;Description automatically generated">
            <a:extLst>
              <a:ext uri="{FF2B5EF4-FFF2-40B4-BE49-F238E27FC236}">
                <a16:creationId xmlns:a16="http://schemas.microsoft.com/office/drawing/2014/main" id="{906840A5-2755-3022-76CF-86A66DE47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6097" y="6126227"/>
            <a:ext cx="1209367" cy="546765"/>
          </a:xfrm>
          <a:prstGeom prst="rect">
            <a:avLst/>
          </a:prstGeom>
        </p:spPr>
      </p:pic>
      <p:sp>
        <p:nvSpPr>
          <p:cNvPr id="7" name="TextBox 6">
            <a:extLst>
              <a:ext uri="{FF2B5EF4-FFF2-40B4-BE49-F238E27FC236}">
                <a16:creationId xmlns:a16="http://schemas.microsoft.com/office/drawing/2014/main" id="{4ED11AD8-161A-884A-B416-08AF6E81519B}"/>
              </a:ext>
            </a:extLst>
          </p:cNvPr>
          <p:cNvSpPr txBox="1"/>
          <p:nvPr/>
        </p:nvSpPr>
        <p:spPr>
          <a:xfrm>
            <a:off x="1475342" y="4583871"/>
            <a:ext cx="10291530" cy="1569660"/>
          </a:xfrm>
          <a:prstGeom prst="rect">
            <a:avLst/>
          </a:prstGeom>
          <a:noFill/>
        </p:spPr>
        <p:txBody>
          <a:bodyPr wrap="square">
            <a:spAutoFit/>
          </a:bodyPr>
          <a:lstStyle/>
          <a:p>
            <a:r>
              <a:rPr lang="en-CA" sz="2400" dirty="0"/>
              <a:t>Recruitment followed modification of </a:t>
            </a:r>
            <a:r>
              <a:rPr lang="en-CA" sz="2400" dirty="0" err="1"/>
              <a:t>Dillmans</a:t>
            </a:r>
            <a:r>
              <a:rPr lang="en-CA" sz="2400" dirty="0"/>
              <a:t> Total Design Method, shared on social media (CTO, health charities, and patient organizations), open September –December 2022</a:t>
            </a:r>
          </a:p>
          <a:p>
            <a:endParaRPr lang="en-CA" sz="2400" dirty="0"/>
          </a:p>
        </p:txBody>
      </p:sp>
      <p:cxnSp>
        <p:nvCxnSpPr>
          <p:cNvPr id="4" name="Straight Connector 3">
            <a:extLst>
              <a:ext uri="{FF2B5EF4-FFF2-40B4-BE49-F238E27FC236}">
                <a16:creationId xmlns:a16="http://schemas.microsoft.com/office/drawing/2014/main" id="{47657646-F607-344C-B66C-D5BC0405153B}"/>
              </a:ext>
            </a:extLst>
          </p:cNvPr>
          <p:cNvCxnSpPr>
            <a:cxnSpLocks/>
          </p:cNvCxnSpPr>
          <p:nvPr/>
        </p:nvCxnSpPr>
        <p:spPr>
          <a:xfrm>
            <a:off x="1112108" y="1330218"/>
            <a:ext cx="0" cy="533007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577670A-772F-EC4E-9A18-4D1770C93F0A}"/>
              </a:ext>
            </a:extLst>
          </p:cNvPr>
          <p:cNvGrpSpPr/>
          <p:nvPr/>
        </p:nvGrpSpPr>
        <p:grpSpPr>
          <a:xfrm>
            <a:off x="748876" y="1429074"/>
            <a:ext cx="726464" cy="692677"/>
            <a:chOff x="1912048" y="1530651"/>
            <a:chExt cx="726464" cy="692677"/>
          </a:xfrm>
        </p:grpSpPr>
        <p:sp>
          <p:nvSpPr>
            <p:cNvPr id="12" name="Teardrop 11">
              <a:extLst>
                <a:ext uri="{FF2B5EF4-FFF2-40B4-BE49-F238E27FC236}">
                  <a16:creationId xmlns:a16="http://schemas.microsoft.com/office/drawing/2014/main" id="{4B657658-05BC-7F49-A3B4-79247053F068}"/>
                </a:ext>
              </a:extLst>
            </p:cNvPr>
            <p:cNvSpPr/>
            <p:nvPr/>
          </p:nvSpPr>
          <p:spPr>
            <a:xfrm>
              <a:off x="1912048" y="1530651"/>
              <a:ext cx="726464" cy="692677"/>
            </a:xfrm>
            <a:prstGeom prst="teardrop">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oogle Shape;787;p40">
              <a:extLst>
                <a:ext uri="{FF2B5EF4-FFF2-40B4-BE49-F238E27FC236}">
                  <a16:creationId xmlns:a16="http://schemas.microsoft.com/office/drawing/2014/main" id="{33D3CA32-911E-C048-A1D3-F9CA664170C9}"/>
                </a:ext>
              </a:extLst>
            </p:cNvPr>
            <p:cNvGrpSpPr/>
            <p:nvPr/>
          </p:nvGrpSpPr>
          <p:grpSpPr>
            <a:xfrm>
              <a:off x="2138292" y="1640997"/>
              <a:ext cx="275766" cy="363677"/>
              <a:chOff x="619075" y="922575"/>
              <a:chExt cx="381050" cy="502525"/>
            </a:xfrm>
            <a:solidFill>
              <a:schemeClr val="bg1"/>
            </a:solidFill>
          </p:grpSpPr>
          <p:sp>
            <p:nvSpPr>
              <p:cNvPr id="9" name="Google Shape;788;p40">
                <a:extLst>
                  <a:ext uri="{FF2B5EF4-FFF2-40B4-BE49-F238E27FC236}">
                    <a16:creationId xmlns:a16="http://schemas.microsoft.com/office/drawing/2014/main" id="{AD7F4618-CF2F-B44C-951E-3B3F52B533EC}"/>
                  </a:ext>
                </a:extLst>
              </p:cNvPr>
              <p:cNvSpPr/>
              <p:nvPr/>
            </p:nvSpPr>
            <p:spPr>
              <a:xfrm>
                <a:off x="619075" y="961025"/>
                <a:ext cx="378576"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10" name="Google Shape;789;p40">
                <a:extLst>
                  <a:ext uri="{FF2B5EF4-FFF2-40B4-BE49-F238E27FC236}">
                    <a16:creationId xmlns:a16="http://schemas.microsoft.com/office/drawing/2014/main" id="{6674D0CF-17F1-D04B-BAA9-FD29DBAB7164}"/>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11" name="Google Shape;790;p40">
                <a:extLst>
                  <a:ext uri="{FF2B5EF4-FFF2-40B4-BE49-F238E27FC236}">
                    <a16:creationId xmlns:a16="http://schemas.microsoft.com/office/drawing/2014/main" id="{961F228E-224C-6341-9BE0-9FD655932237}"/>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grpSp>
      </p:grpSp>
      <p:sp>
        <p:nvSpPr>
          <p:cNvPr id="15" name="TextBox 14">
            <a:extLst>
              <a:ext uri="{FF2B5EF4-FFF2-40B4-BE49-F238E27FC236}">
                <a16:creationId xmlns:a16="http://schemas.microsoft.com/office/drawing/2014/main" id="{DA128D3F-CB7B-DF41-B2A7-8196213F112F}"/>
              </a:ext>
            </a:extLst>
          </p:cNvPr>
          <p:cNvSpPr txBox="1"/>
          <p:nvPr/>
        </p:nvSpPr>
        <p:spPr>
          <a:xfrm>
            <a:off x="1475340" y="1328119"/>
            <a:ext cx="9319944" cy="830997"/>
          </a:xfrm>
          <a:prstGeom prst="rect">
            <a:avLst/>
          </a:prstGeom>
          <a:noFill/>
        </p:spPr>
        <p:txBody>
          <a:bodyPr wrap="square">
            <a:spAutoFit/>
          </a:bodyPr>
          <a:lstStyle/>
          <a:p>
            <a:r>
              <a:rPr lang="en-CA" sz="2400" b="0" i="0" dirty="0">
                <a:effectLst/>
              </a:rPr>
              <a:t>Descriptive, cross-sectional, self-reported, open survey, administered via Qualtrics online survey data collection platform</a:t>
            </a:r>
          </a:p>
        </p:txBody>
      </p:sp>
      <p:sp>
        <p:nvSpPr>
          <p:cNvPr id="17" name="TextBox 16">
            <a:extLst>
              <a:ext uri="{FF2B5EF4-FFF2-40B4-BE49-F238E27FC236}">
                <a16:creationId xmlns:a16="http://schemas.microsoft.com/office/drawing/2014/main" id="{56A1D3F5-574B-E84E-B981-5609E2A32472}"/>
              </a:ext>
            </a:extLst>
          </p:cNvPr>
          <p:cNvSpPr txBox="1"/>
          <p:nvPr/>
        </p:nvSpPr>
        <p:spPr>
          <a:xfrm>
            <a:off x="1496721" y="2303219"/>
            <a:ext cx="10291541" cy="830997"/>
          </a:xfrm>
          <a:prstGeom prst="rect">
            <a:avLst/>
          </a:prstGeom>
          <a:noFill/>
        </p:spPr>
        <p:txBody>
          <a:bodyPr wrap="square">
            <a:spAutoFit/>
          </a:bodyPr>
          <a:lstStyle/>
          <a:p>
            <a:r>
              <a:rPr lang="en-CA" sz="2400" b="0" i="0" dirty="0">
                <a:effectLst/>
              </a:rPr>
              <a:t>CISCRP’s survey provided framework for questions, varying response options included 5-point Likert, multiple choice, ranked and open ended text</a:t>
            </a:r>
          </a:p>
        </p:txBody>
      </p:sp>
      <p:sp>
        <p:nvSpPr>
          <p:cNvPr id="19" name="TextBox 18">
            <a:extLst>
              <a:ext uri="{FF2B5EF4-FFF2-40B4-BE49-F238E27FC236}">
                <a16:creationId xmlns:a16="http://schemas.microsoft.com/office/drawing/2014/main" id="{AE4B9300-C864-1A46-9A7B-00C367B29515}"/>
              </a:ext>
            </a:extLst>
          </p:cNvPr>
          <p:cNvSpPr txBox="1"/>
          <p:nvPr/>
        </p:nvSpPr>
        <p:spPr>
          <a:xfrm>
            <a:off x="1455019" y="3431769"/>
            <a:ext cx="10291533" cy="830997"/>
          </a:xfrm>
          <a:prstGeom prst="rect">
            <a:avLst/>
          </a:prstGeom>
          <a:noFill/>
        </p:spPr>
        <p:txBody>
          <a:bodyPr wrap="square">
            <a:spAutoFit/>
          </a:bodyPr>
          <a:lstStyle/>
          <a:p>
            <a:r>
              <a:rPr lang="en-CA" sz="2400" dirty="0"/>
              <a:t>After providing informed consent, respondents completed two sections: 1) 39 questions, 2) 42 questions (optional)</a:t>
            </a:r>
          </a:p>
        </p:txBody>
      </p:sp>
      <p:sp>
        <p:nvSpPr>
          <p:cNvPr id="21" name="TextBox 20">
            <a:extLst>
              <a:ext uri="{FF2B5EF4-FFF2-40B4-BE49-F238E27FC236}">
                <a16:creationId xmlns:a16="http://schemas.microsoft.com/office/drawing/2014/main" id="{3BD2FE47-9737-B34D-959F-C2818AB32B04}"/>
              </a:ext>
            </a:extLst>
          </p:cNvPr>
          <p:cNvSpPr txBox="1"/>
          <p:nvPr/>
        </p:nvSpPr>
        <p:spPr>
          <a:xfrm>
            <a:off x="1462229" y="5798097"/>
            <a:ext cx="9751935" cy="1200329"/>
          </a:xfrm>
          <a:prstGeom prst="rect">
            <a:avLst/>
          </a:prstGeom>
          <a:noFill/>
        </p:spPr>
        <p:txBody>
          <a:bodyPr wrap="square">
            <a:spAutoFit/>
          </a:bodyPr>
          <a:lstStyle/>
          <a:p>
            <a:r>
              <a:rPr lang="en-CA" sz="2400" dirty="0"/>
              <a:t>Approved by Queen’s Health Research Ethics Board, data stored on encrypted hard drive on Queen’s servers  (5 years)</a:t>
            </a:r>
          </a:p>
          <a:p>
            <a:endParaRPr lang="en-US" sz="2400" dirty="0"/>
          </a:p>
        </p:txBody>
      </p:sp>
      <p:grpSp>
        <p:nvGrpSpPr>
          <p:cNvPr id="68" name="Group 67">
            <a:extLst>
              <a:ext uri="{FF2B5EF4-FFF2-40B4-BE49-F238E27FC236}">
                <a16:creationId xmlns:a16="http://schemas.microsoft.com/office/drawing/2014/main" id="{62238BC5-AD9D-654F-8481-D394DCC4F1A8}"/>
              </a:ext>
            </a:extLst>
          </p:cNvPr>
          <p:cNvGrpSpPr/>
          <p:nvPr/>
        </p:nvGrpSpPr>
        <p:grpSpPr>
          <a:xfrm>
            <a:off x="727578" y="5908600"/>
            <a:ext cx="726464" cy="692677"/>
            <a:chOff x="752992" y="4145699"/>
            <a:chExt cx="726464" cy="692677"/>
          </a:xfrm>
        </p:grpSpPr>
        <p:sp>
          <p:nvSpPr>
            <p:cNvPr id="28" name="Teardrop 27">
              <a:extLst>
                <a:ext uri="{FF2B5EF4-FFF2-40B4-BE49-F238E27FC236}">
                  <a16:creationId xmlns:a16="http://schemas.microsoft.com/office/drawing/2014/main" id="{E058CDD4-F3DE-FD45-8DD2-89D840759453}"/>
                </a:ext>
              </a:extLst>
            </p:cNvPr>
            <p:cNvSpPr/>
            <p:nvPr/>
          </p:nvSpPr>
          <p:spPr>
            <a:xfrm>
              <a:off x="752992" y="4145699"/>
              <a:ext cx="726464" cy="692677"/>
            </a:xfrm>
            <a:prstGeom prst="teardrop">
              <a:avLst>
                <a:gd name="adj" fmla="val 100000"/>
              </a:avLst>
            </a:prstGeom>
            <a:solidFill>
              <a:schemeClr val="accent4"/>
            </a:solidFill>
            <a:ln>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Google Shape;953;p40">
              <a:extLst>
                <a:ext uri="{FF2B5EF4-FFF2-40B4-BE49-F238E27FC236}">
                  <a16:creationId xmlns:a16="http://schemas.microsoft.com/office/drawing/2014/main" id="{CF4F52C1-83E2-944E-8B5D-DABB5F1B149D}"/>
                </a:ext>
              </a:extLst>
            </p:cNvPr>
            <p:cNvSpPr/>
            <p:nvPr/>
          </p:nvSpPr>
          <p:spPr>
            <a:xfrm>
              <a:off x="988696" y="4328503"/>
              <a:ext cx="294293" cy="294311"/>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grpSp>
      <p:sp>
        <p:nvSpPr>
          <p:cNvPr id="29" name="Teardrop 28">
            <a:extLst>
              <a:ext uri="{FF2B5EF4-FFF2-40B4-BE49-F238E27FC236}">
                <a16:creationId xmlns:a16="http://schemas.microsoft.com/office/drawing/2014/main" id="{11BD0C10-CB65-3043-9103-6A6B953B6801}"/>
              </a:ext>
            </a:extLst>
          </p:cNvPr>
          <p:cNvSpPr/>
          <p:nvPr/>
        </p:nvSpPr>
        <p:spPr>
          <a:xfrm>
            <a:off x="747898" y="3554745"/>
            <a:ext cx="726464" cy="692677"/>
          </a:xfrm>
          <a:prstGeom prst="teardrop">
            <a:avLst>
              <a:gd name="adj" fmla="val 10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nvGrpSpPr>
          <p:cNvPr id="67" name="Group 66">
            <a:extLst>
              <a:ext uri="{FF2B5EF4-FFF2-40B4-BE49-F238E27FC236}">
                <a16:creationId xmlns:a16="http://schemas.microsoft.com/office/drawing/2014/main" id="{F20D2CDE-6DA0-614B-9136-E40C4C5E0782}"/>
              </a:ext>
            </a:extLst>
          </p:cNvPr>
          <p:cNvGrpSpPr/>
          <p:nvPr/>
        </p:nvGrpSpPr>
        <p:grpSpPr>
          <a:xfrm>
            <a:off x="715144" y="4703356"/>
            <a:ext cx="726464" cy="692677"/>
            <a:chOff x="748876" y="5908471"/>
            <a:chExt cx="726464" cy="692677"/>
          </a:xfrm>
        </p:grpSpPr>
        <p:sp>
          <p:nvSpPr>
            <p:cNvPr id="30" name="Teardrop 29">
              <a:extLst>
                <a:ext uri="{FF2B5EF4-FFF2-40B4-BE49-F238E27FC236}">
                  <a16:creationId xmlns:a16="http://schemas.microsoft.com/office/drawing/2014/main" id="{F9B9FF2F-DC14-5F44-85EF-C8C53A28D093}"/>
                </a:ext>
              </a:extLst>
            </p:cNvPr>
            <p:cNvSpPr/>
            <p:nvPr/>
          </p:nvSpPr>
          <p:spPr>
            <a:xfrm>
              <a:off x="748876" y="5908471"/>
              <a:ext cx="726464" cy="692677"/>
            </a:xfrm>
            <a:prstGeom prst="teardrop">
              <a:avLst>
                <a:gd name="adj" fmla="val 10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4" name="Google Shape;847;p40">
              <a:extLst>
                <a:ext uri="{FF2B5EF4-FFF2-40B4-BE49-F238E27FC236}">
                  <a16:creationId xmlns:a16="http://schemas.microsoft.com/office/drawing/2014/main" id="{6FB39DFC-54AC-2D49-8D36-733A50E8FA05}"/>
                </a:ext>
              </a:extLst>
            </p:cNvPr>
            <p:cNvGrpSpPr/>
            <p:nvPr/>
          </p:nvGrpSpPr>
          <p:grpSpPr>
            <a:xfrm>
              <a:off x="989963" y="6086531"/>
              <a:ext cx="347756" cy="317270"/>
              <a:chOff x="6625350" y="1613750"/>
              <a:chExt cx="480525" cy="438400"/>
            </a:xfrm>
            <a:solidFill>
              <a:schemeClr val="bg1"/>
            </a:solidFill>
          </p:grpSpPr>
          <p:sp>
            <p:nvSpPr>
              <p:cNvPr id="55" name="Google Shape;848;p40">
                <a:extLst>
                  <a:ext uri="{FF2B5EF4-FFF2-40B4-BE49-F238E27FC236}">
                    <a16:creationId xmlns:a16="http://schemas.microsoft.com/office/drawing/2014/main" id="{69F6EB67-6CE6-8B49-AB79-35F2E68FEF9D}"/>
                  </a:ext>
                </a:extLst>
              </p:cNvPr>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56" name="Google Shape;849;p40">
                <a:extLst>
                  <a:ext uri="{FF2B5EF4-FFF2-40B4-BE49-F238E27FC236}">
                    <a16:creationId xmlns:a16="http://schemas.microsoft.com/office/drawing/2014/main" id="{99012ADF-BC6D-8047-B0C1-A98437A2F392}"/>
                  </a:ext>
                </a:extLst>
              </p:cNvPr>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58" name="Google Shape;850;p40">
                <a:extLst>
                  <a:ext uri="{FF2B5EF4-FFF2-40B4-BE49-F238E27FC236}">
                    <a16:creationId xmlns:a16="http://schemas.microsoft.com/office/drawing/2014/main" id="{DF51463F-24BF-FF4C-A5A4-F6B874B15E6A}"/>
                  </a:ext>
                </a:extLst>
              </p:cNvPr>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59" name="Google Shape;851;p40">
                <a:extLst>
                  <a:ext uri="{FF2B5EF4-FFF2-40B4-BE49-F238E27FC236}">
                    <a16:creationId xmlns:a16="http://schemas.microsoft.com/office/drawing/2014/main" id="{20279E56-7648-8544-AF7B-B793615808A5}"/>
                  </a:ext>
                </a:extLst>
              </p:cNvPr>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sp>
            <p:nvSpPr>
              <p:cNvPr id="60" name="Google Shape;852;p40">
                <a:extLst>
                  <a:ext uri="{FF2B5EF4-FFF2-40B4-BE49-F238E27FC236}">
                    <a16:creationId xmlns:a16="http://schemas.microsoft.com/office/drawing/2014/main" id="{8C9AE139-98AE-9545-9B9F-2B4102E465CC}"/>
                  </a:ext>
                </a:extLst>
              </p:cNvPr>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grpSp>
      </p:grpSp>
      <p:grpSp>
        <p:nvGrpSpPr>
          <p:cNvPr id="69" name="Group 68">
            <a:extLst>
              <a:ext uri="{FF2B5EF4-FFF2-40B4-BE49-F238E27FC236}">
                <a16:creationId xmlns:a16="http://schemas.microsoft.com/office/drawing/2014/main" id="{7960321C-1817-AF4F-9B96-1FDAE1B6238C}"/>
              </a:ext>
            </a:extLst>
          </p:cNvPr>
          <p:cNvGrpSpPr/>
          <p:nvPr/>
        </p:nvGrpSpPr>
        <p:grpSpPr>
          <a:xfrm>
            <a:off x="748876" y="2413020"/>
            <a:ext cx="726464" cy="692677"/>
            <a:chOff x="748876" y="2717820"/>
            <a:chExt cx="726464" cy="692677"/>
          </a:xfrm>
        </p:grpSpPr>
        <p:sp>
          <p:nvSpPr>
            <p:cNvPr id="23" name="Teardrop 22">
              <a:extLst>
                <a:ext uri="{FF2B5EF4-FFF2-40B4-BE49-F238E27FC236}">
                  <a16:creationId xmlns:a16="http://schemas.microsoft.com/office/drawing/2014/main" id="{87D36B90-AC05-D94A-A791-D133EDB7CAFF}"/>
                </a:ext>
              </a:extLst>
            </p:cNvPr>
            <p:cNvSpPr/>
            <p:nvPr/>
          </p:nvSpPr>
          <p:spPr>
            <a:xfrm>
              <a:off x="748876" y="2717820"/>
              <a:ext cx="726464" cy="692677"/>
            </a:xfrm>
            <a:prstGeom prst="teardrop">
              <a:avLst>
                <a:gd name="adj" fmla="val 10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2" name="Google Shape;626;p39">
              <a:extLst>
                <a:ext uri="{FF2B5EF4-FFF2-40B4-BE49-F238E27FC236}">
                  <a16:creationId xmlns:a16="http://schemas.microsoft.com/office/drawing/2014/main" id="{1F926859-33C8-F247-9520-67634CA0C806}"/>
                </a:ext>
              </a:extLst>
            </p:cNvPr>
            <p:cNvGrpSpPr>
              <a:grpSpLocks noChangeAspect="1"/>
            </p:cNvGrpSpPr>
            <p:nvPr/>
          </p:nvGrpSpPr>
          <p:grpSpPr>
            <a:xfrm>
              <a:off x="996240" y="2855285"/>
              <a:ext cx="240000" cy="360000"/>
              <a:chOff x="1437317" y="3004378"/>
              <a:chExt cx="304800" cy="457200"/>
            </a:xfrm>
            <a:solidFill>
              <a:schemeClr val="bg1"/>
            </a:solidFill>
          </p:grpSpPr>
          <p:sp>
            <p:nvSpPr>
              <p:cNvPr id="63" name="Google Shape;627;p39">
                <a:extLst>
                  <a:ext uri="{FF2B5EF4-FFF2-40B4-BE49-F238E27FC236}">
                    <a16:creationId xmlns:a16="http://schemas.microsoft.com/office/drawing/2014/main" id="{5E0DE87F-73C3-994E-B5FF-EFC8FC531D96}"/>
                  </a:ext>
                </a:extLst>
              </p:cNvPr>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628;p39">
                <a:extLst>
                  <a:ext uri="{FF2B5EF4-FFF2-40B4-BE49-F238E27FC236}">
                    <a16:creationId xmlns:a16="http://schemas.microsoft.com/office/drawing/2014/main" id="{48785163-D489-4440-B812-D146E8B80294}"/>
                  </a:ext>
                </a:extLst>
              </p:cNvPr>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629;p39">
                <a:extLst>
                  <a:ext uri="{FF2B5EF4-FFF2-40B4-BE49-F238E27FC236}">
                    <a16:creationId xmlns:a16="http://schemas.microsoft.com/office/drawing/2014/main" id="{C7DE81F8-1860-2342-A3F7-5EECD3E3B89E}"/>
                  </a:ext>
                </a:extLst>
              </p:cNvPr>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178082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40CD7-6EB3-A1F2-C677-66ECE0795E45}"/>
              </a:ext>
            </a:extLst>
          </p:cNvPr>
          <p:cNvSpPr/>
          <p:nvPr/>
        </p:nvSpPr>
        <p:spPr>
          <a:xfrm>
            <a:off x="1" y="185008"/>
            <a:ext cx="11844668" cy="905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CA131AB-2738-59F1-2ED7-A310E122A227}"/>
              </a:ext>
            </a:extLst>
          </p:cNvPr>
          <p:cNvSpPr txBox="1"/>
          <p:nvPr/>
        </p:nvSpPr>
        <p:spPr>
          <a:xfrm>
            <a:off x="429568" y="336263"/>
            <a:ext cx="11026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we found: Respondent demographics</a:t>
            </a:r>
          </a:p>
        </p:txBody>
      </p:sp>
      <p:pic>
        <p:nvPicPr>
          <p:cNvPr id="57" name="Picture 56" descr="Text, logo&#10;&#10;Description automatically generated">
            <a:extLst>
              <a:ext uri="{FF2B5EF4-FFF2-40B4-BE49-F238E27FC236}">
                <a16:creationId xmlns:a16="http://schemas.microsoft.com/office/drawing/2014/main" id="{906840A5-2755-3022-76CF-86A66DE47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6097" y="6126227"/>
            <a:ext cx="1209367" cy="546765"/>
          </a:xfrm>
          <a:prstGeom prst="rect">
            <a:avLst/>
          </a:prstGeom>
        </p:spPr>
      </p:pic>
      <p:sp>
        <p:nvSpPr>
          <p:cNvPr id="4" name="Content Placeholder 3">
            <a:extLst>
              <a:ext uri="{FF2B5EF4-FFF2-40B4-BE49-F238E27FC236}">
                <a16:creationId xmlns:a16="http://schemas.microsoft.com/office/drawing/2014/main" id="{0E97BEBB-62B1-2B42-AEAC-C08F942CC6D7}"/>
              </a:ext>
            </a:extLst>
          </p:cNvPr>
          <p:cNvSpPr>
            <a:spLocks noGrp="1"/>
          </p:cNvSpPr>
          <p:nvPr>
            <p:ph idx="1"/>
          </p:nvPr>
        </p:nvSpPr>
        <p:spPr>
          <a:xfrm>
            <a:off x="1534211" y="5310404"/>
            <a:ext cx="10515967" cy="1292662"/>
          </a:xfrm>
        </p:spPr>
        <p:txBody>
          <a:bodyPr>
            <a:normAutofit/>
          </a:bodyPr>
          <a:lstStyle/>
          <a:p>
            <a:pPr marL="0" indent="0">
              <a:buNone/>
            </a:pPr>
            <a:r>
              <a:rPr lang="en-US" sz="2400" dirty="0"/>
              <a:t>Education</a:t>
            </a:r>
          </a:p>
          <a:p>
            <a:pPr marL="280988" lvl="1" indent="-220663"/>
            <a:r>
              <a:rPr lang="en-US" sz="1800" dirty="0"/>
              <a:t>30% Undergraduate</a:t>
            </a:r>
          </a:p>
          <a:p>
            <a:pPr marL="280988" lvl="1" indent="-220663"/>
            <a:r>
              <a:rPr lang="en-US" sz="1800" dirty="0"/>
              <a:t>49% Graduate and Postgraduate</a:t>
            </a:r>
          </a:p>
        </p:txBody>
      </p:sp>
      <p:cxnSp>
        <p:nvCxnSpPr>
          <p:cNvPr id="6" name="Straight Connector 5">
            <a:extLst>
              <a:ext uri="{FF2B5EF4-FFF2-40B4-BE49-F238E27FC236}">
                <a16:creationId xmlns:a16="http://schemas.microsoft.com/office/drawing/2014/main" id="{47BA96B3-E6D7-2D41-BFDD-E974FA2983C0}"/>
              </a:ext>
            </a:extLst>
          </p:cNvPr>
          <p:cNvCxnSpPr>
            <a:cxnSpLocks/>
          </p:cNvCxnSpPr>
          <p:nvPr/>
        </p:nvCxnSpPr>
        <p:spPr>
          <a:xfrm>
            <a:off x="1112108" y="1289578"/>
            <a:ext cx="6002" cy="5069391"/>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ardrop 7">
            <a:extLst>
              <a:ext uri="{FF2B5EF4-FFF2-40B4-BE49-F238E27FC236}">
                <a16:creationId xmlns:a16="http://schemas.microsoft.com/office/drawing/2014/main" id="{76331487-02BA-6548-95D8-A93BD70F8049}"/>
              </a:ext>
            </a:extLst>
          </p:cNvPr>
          <p:cNvSpPr/>
          <p:nvPr/>
        </p:nvSpPr>
        <p:spPr>
          <a:xfrm>
            <a:off x="733497" y="1515986"/>
            <a:ext cx="726464" cy="692677"/>
          </a:xfrm>
          <a:prstGeom prst="teardrop">
            <a:avLst>
              <a:gd name="adj" fmla="val 10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ardrop 15">
            <a:extLst>
              <a:ext uri="{FF2B5EF4-FFF2-40B4-BE49-F238E27FC236}">
                <a16:creationId xmlns:a16="http://schemas.microsoft.com/office/drawing/2014/main" id="{724C1943-3D10-2848-89A9-5CF8E89C4A4D}"/>
              </a:ext>
            </a:extLst>
          </p:cNvPr>
          <p:cNvSpPr/>
          <p:nvPr/>
        </p:nvSpPr>
        <p:spPr>
          <a:xfrm>
            <a:off x="720379" y="4063276"/>
            <a:ext cx="726464" cy="692677"/>
          </a:xfrm>
          <a:prstGeom prst="teardrop">
            <a:avLst>
              <a:gd name="adj" fmla="val 100000"/>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ardrop 17">
            <a:extLst>
              <a:ext uri="{FF2B5EF4-FFF2-40B4-BE49-F238E27FC236}">
                <a16:creationId xmlns:a16="http://schemas.microsoft.com/office/drawing/2014/main" id="{27FE495C-2BF2-2143-B847-74ED06D7CCA0}"/>
              </a:ext>
            </a:extLst>
          </p:cNvPr>
          <p:cNvSpPr/>
          <p:nvPr/>
        </p:nvSpPr>
        <p:spPr>
          <a:xfrm>
            <a:off x="733497" y="5386080"/>
            <a:ext cx="726464" cy="692677"/>
          </a:xfrm>
          <a:prstGeom prst="teardrop">
            <a:avLst>
              <a:gd name="adj" fmla="val 10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F5068BC-DED0-604D-9854-AAB1F0A88C4B}"/>
              </a:ext>
            </a:extLst>
          </p:cNvPr>
          <p:cNvSpPr txBox="1"/>
          <p:nvPr/>
        </p:nvSpPr>
        <p:spPr>
          <a:xfrm>
            <a:off x="1534211" y="1372839"/>
            <a:ext cx="8417775" cy="1015663"/>
          </a:xfrm>
          <a:prstGeom prst="rect">
            <a:avLst/>
          </a:prstGeom>
          <a:noFill/>
        </p:spPr>
        <p:txBody>
          <a:bodyPr wrap="square">
            <a:spAutoFit/>
          </a:bodyPr>
          <a:lstStyle/>
          <a:p>
            <a:r>
              <a:rPr lang="en-CA" sz="2400" b="0" i="0" dirty="0">
                <a:effectLst/>
              </a:rPr>
              <a:t>325 people consented to participate (23 French language)</a:t>
            </a:r>
          </a:p>
          <a:p>
            <a:pPr marL="241300" lvl="1" indent="-222250">
              <a:buFont typeface="Arial" panose="020B0604020202020204" pitchFamily="34" charset="0"/>
              <a:buChar char="•"/>
            </a:pPr>
            <a:r>
              <a:rPr lang="en-CA" b="0" i="0" dirty="0">
                <a:effectLst/>
              </a:rPr>
              <a:t>248 completed section 1</a:t>
            </a:r>
          </a:p>
          <a:p>
            <a:pPr marL="241300" lvl="1" indent="-222250">
              <a:buFont typeface="Arial" panose="020B0604020202020204" pitchFamily="34" charset="0"/>
              <a:buChar char="•"/>
            </a:pPr>
            <a:r>
              <a:rPr lang="en-CA" b="0" i="0" dirty="0">
                <a:effectLst/>
              </a:rPr>
              <a:t>169 completed section 2 </a:t>
            </a:r>
          </a:p>
        </p:txBody>
      </p:sp>
      <p:sp>
        <p:nvSpPr>
          <p:cNvPr id="34" name="TextBox 33">
            <a:extLst>
              <a:ext uri="{FF2B5EF4-FFF2-40B4-BE49-F238E27FC236}">
                <a16:creationId xmlns:a16="http://schemas.microsoft.com/office/drawing/2014/main" id="{5D3A9DC7-7E4D-3C4C-B8D5-E87527DD0A78}"/>
              </a:ext>
            </a:extLst>
          </p:cNvPr>
          <p:cNvSpPr txBox="1"/>
          <p:nvPr/>
        </p:nvSpPr>
        <p:spPr>
          <a:xfrm>
            <a:off x="1534211" y="2736584"/>
            <a:ext cx="6197600" cy="1015663"/>
          </a:xfrm>
          <a:prstGeom prst="rect">
            <a:avLst/>
          </a:prstGeom>
          <a:noFill/>
        </p:spPr>
        <p:txBody>
          <a:bodyPr wrap="square">
            <a:spAutoFit/>
          </a:bodyPr>
          <a:lstStyle/>
          <a:p>
            <a:r>
              <a:rPr lang="en-CA" sz="2400" dirty="0"/>
              <a:t>Average age: 51 years old</a:t>
            </a:r>
          </a:p>
          <a:p>
            <a:pPr marL="280988" lvl="1" indent="-220663">
              <a:buFont typeface="Arial" panose="020B0604020202020204" pitchFamily="34" charset="0"/>
              <a:buChar char="•"/>
            </a:pPr>
            <a:r>
              <a:rPr lang="en-CA" dirty="0"/>
              <a:t>55% were aged 50+ years</a:t>
            </a:r>
          </a:p>
          <a:p>
            <a:pPr marL="280988" lvl="1" indent="-220663">
              <a:buFont typeface="Arial" panose="020B0604020202020204" pitchFamily="34" charset="0"/>
              <a:buChar char="•"/>
            </a:pPr>
            <a:r>
              <a:rPr lang="en-CA" dirty="0"/>
              <a:t>Range 20-83 years (SD: 14)</a:t>
            </a:r>
          </a:p>
        </p:txBody>
      </p:sp>
      <p:sp>
        <p:nvSpPr>
          <p:cNvPr id="36" name="TextBox 35">
            <a:extLst>
              <a:ext uri="{FF2B5EF4-FFF2-40B4-BE49-F238E27FC236}">
                <a16:creationId xmlns:a16="http://schemas.microsoft.com/office/drawing/2014/main" id="{40BA54F3-A601-644C-82F9-1D58196406B4}"/>
              </a:ext>
            </a:extLst>
          </p:cNvPr>
          <p:cNvSpPr txBox="1"/>
          <p:nvPr/>
        </p:nvSpPr>
        <p:spPr>
          <a:xfrm>
            <a:off x="1534211" y="3932956"/>
            <a:ext cx="6177280" cy="1292662"/>
          </a:xfrm>
          <a:prstGeom prst="rect">
            <a:avLst/>
          </a:prstGeom>
          <a:noFill/>
        </p:spPr>
        <p:txBody>
          <a:bodyPr wrap="square">
            <a:spAutoFit/>
          </a:bodyPr>
          <a:lstStyle/>
          <a:p>
            <a:r>
              <a:rPr lang="en-US" sz="2400" dirty="0"/>
              <a:t>Gender</a:t>
            </a:r>
          </a:p>
          <a:p>
            <a:pPr marL="241300" lvl="1" indent="-222250">
              <a:buFont typeface="Arial" panose="020B0604020202020204" pitchFamily="34" charset="0"/>
              <a:buChar char="•"/>
            </a:pPr>
            <a:r>
              <a:rPr lang="en-US" dirty="0"/>
              <a:t>Women: 77%</a:t>
            </a:r>
          </a:p>
          <a:p>
            <a:pPr marL="241300" lvl="1" indent="-222250">
              <a:buFont typeface="Arial" panose="020B0604020202020204" pitchFamily="34" charset="0"/>
              <a:buChar char="•"/>
            </a:pPr>
            <a:r>
              <a:rPr lang="en-US" dirty="0"/>
              <a:t>Men: 21%</a:t>
            </a:r>
          </a:p>
          <a:p>
            <a:pPr marL="241300" lvl="1" indent="-222250">
              <a:buFont typeface="Arial" panose="020B0604020202020204" pitchFamily="34" charset="0"/>
              <a:buChar char="•"/>
            </a:pPr>
            <a:r>
              <a:rPr lang="en-US" dirty="0"/>
              <a:t>2SLGBTQIA: &lt;2%</a:t>
            </a:r>
          </a:p>
        </p:txBody>
      </p:sp>
      <p:sp>
        <p:nvSpPr>
          <p:cNvPr id="26" name="Teardrop 25">
            <a:extLst>
              <a:ext uri="{FF2B5EF4-FFF2-40B4-BE49-F238E27FC236}">
                <a16:creationId xmlns:a16="http://schemas.microsoft.com/office/drawing/2014/main" id="{4D0AEBE1-A565-B443-BEAD-75981C2342F9}"/>
              </a:ext>
            </a:extLst>
          </p:cNvPr>
          <p:cNvSpPr/>
          <p:nvPr/>
        </p:nvSpPr>
        <p:spPr>
          <a:xfrm>
            <a:off x="733497" y="2924737"/>
            <a:ext cx="726464" cy="692677"/>
          </a:xfrm>
          <a:prstGeom prst="teardrop">
            <a:avLst>
              <a:gd name="adj" fmla="val 100000"/>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7" name="Google Shape;953;p40">
            <a:extLst>
              <a:ext uri="{FF2B5EF4-FFF2-40B4-BE49-F238E27FC236}">
                <a16:creationId xmlns:a16="http://schemas.microsoft.com/office/drawing/2014/main" id="{2F03A5B7-2BCC-EB48-8428-61B4D2CDF7A2}"/>
              </a:ext>
            </a:extLst>
          </p:cNvPr>
          <p:cNvSpPr/>
          <p:nvPr/>
        </p:nvSpPr>
        <p:spPr>
          <a:xfrm>
            <a:off x="963983" y="1681002"/>
            <a:ext cx="294293" cy="294311"/>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33B63"/>
              </a:solidFill>
              <a:effectLst/>
              <a:uLnTx/>
              <a:uFillTx/>
              <a:latin typeface="Calibri" panose="020F0502020204030204"/>
              <a:ea typeface="+mn-ea"/>
              <a:cs typeface="+mn-cs"/>
            </a:endParaRPr>
          </a:p>
        </p:txBody>
      </p:sp>
      <p:grpSp>
        <p:nvGrpSpPr>
          <p:cNvPr id="39" name="Google Shape;653;p39">
            <a:extLst>
              <a:ext uri="{FF2B5EF4-FFF2-40B4-BE49-F238E27FC236}">
                <a16:creationId xmlns:a16="http://schemas.microsoft.com/office/drawing/2014/main" id="{9C1CC4ED-1729-6C40-B294-987689A52EC6}"/>
              </a:ext>
            </a:extLst>
          </p:cNvPr>
          <p:cNvGrpSpPr>
            <a:grpSpLocks noChangeAspect="1"/>
          </p:cNvGrpSpPr>
          <p:nvPr/>
        </p:nvGrpSpPr>
        <p:grpSpPr>
          <a:xfrm>
            <a:off x="826729" y="4219287"/>
            <a:ext cx="540000" cy="360000"/>
            <a:chOff x="1473988" y="4609025"/>
            <a:chExt cx="457199" cy="304800"/>
          </a:xfrm>
          <a:solidFill>
            <a:schemeClr val="bg1"/>
          </a:solidFill>
        </p:grpSpPr>
        <p:sp>
          <p:nvSpPr>
            <p:cNvPr id="40" name="Google Shape;654;p39">
              <a:extLst>
                <a:ext uri="{FF2B5EF4-FFF2-40B4-BE49-F238E27FC236}">
                  <a16:creationId xmlns:a16="http://schemas.microsoft.com/office/drawing/2014/main" id="{BDD970A9-8F53-0243-A171-1C803A8B19F7}"/>
                </a:ext>
              </a:extLst>
            </p:cNvPr>
            <p:cNvSpPr/>
            <p:nvPr/>
          </p:nvSpPr>
          <p:spPr>
            <a:xfrm>
              <a:off x="1791170" y="4751900"/>
              <a:ext cx="140017" cy="114300"/>
            </a:xfrm>
            <a:custGeom>
              <a:avLst/>
              <a:gdLst/>
              <a:ahLst/>
              <a:cxnLst/>
              <a:rect l="l" t="t" r="r" b="b"/>
              <a:pathLst>
                <a:path w="140017" h="114300" extrusionOk="0">
                  <a:moveTo>
                    <a:pt x="54293" y="0"/>
                  </a:moveTo>
                  <a:lnTo>
                    <a:pt x="35243" y="0"/>
                  </a:lnTo>
                  <a:cubicBezTo>
                    <a:pt x="22860" y="0"/>
                    <a:pt x="11430" y="2858"/>
                    <a:pt x="0" y="7620"/>
                  </a:cubicBezTo>
                  <a:cubicBezTo>
                    <a:pt x="33338" y="31432"/>
                    <a:pt x="54293" y="70485"/>
                    <a:pt x="54293" y="114300"/>
                  </a:cubicBezTo>
                  <a:lnTo>
                    <a:pt x="140018" y="114300"/>
                  </a:lnTo>
                  <a:lnTo>
                    <a:pt x="140018" y="85725"/>
                  </a:lnTo>
                  <a:cubicBezTo>
                    <a:pt x="140018" y="38100"/>
                    <a:pt x="101918" y="0"/>
                    <a:pt x="54293"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655;p39">
              <a:extLst>
                <a:ext uri="{FF2B5EF4-FFF2-40B4-BE49-F238E27FC236}">
                  <a16:creationId xmlns:a16="http://schemas.microsoft.com/office/drawing/2014/main" id="{BB71ED59-5077-2047-B1FD-4F393BF7EB5C}"/>
                </a:ext>
              </a:extLst>
            </p:cNvPr>
            <p:cNvSpPr/>
            <p:nvPr/>
          </p:nvSpPr>
          <p:spPr>
            <a:xfrm>
              <a:off x="1473988" y="4751900"/>
              <a:ext cx="140017" cy="114300"/>
            </a:xfrm>
            <a:custGeom>
              <a:avLst/>
              <a:gdLst/>
              <a:ahLst/>
              <a:cxnLst/>
              <a:rect l="l" t="t" r="r" b="b"/>
              <a:pathLst>
                <a:path w="140017" h="114300" extrusionOk="0">
                  <a:moveTo>
                    <a:pt x="140018" y="7620"/>
                  </a:moveTo>
                  <a:cubicBezTo>
                    <a:pt x="128588" y="2858"/>
                    <a:pt x="117158" y="0"/>
                    <a:pt x="104775" y="0"/>
                  </a:cubicBezTo>
                  <a:lnTo>
                    <a:pt x="85725" y="0"/>
                  </a:lnTo>
                  <a:cubicBezTo>
                    <a:pt x="38100" y="0"/>
                    <a:pt x="0" y="38100"/>
                    <a:pt x="0" y="85725"/>
                  </a:cubicBezTo>
                  <a:lnTo>
                    <a:pt x="0" y="114300"/>
                  </a:lnTo>
                  <a:lnTo>
                    <a:pt x="85725" y="114300"/>
                  </a:lnTo>
                  <a:cubicBezTo>
                    <a:pt x="85725" y="70485"/>
                    <a:pt x="106680" y="31432"/>
                    <a:pt x="140018" y="762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656;p39">
              <a:extLst>
                <a:ext uri="{FF2B5EF4-FFF2-40B4-BE49-F238E27FC236}">
                  <a16:creationId xmlns:a16="http://schemas.microsoft.com/office/drawing/2014/main" id="{57059005-CD47-624E-935B-C5A09375AB01}"/>
                </a:ext>
              </a:extLst>
            </p:cNvPr>
            <p:cNvSpPr/>
            <p:nvPr/>
          </p:nvSpPr>
          <p:spPr>
            <a:xfrm>
              <a:off x="1588288" y="4761425"/>
              <a:ext cx="228600" cy="152400"/>
            </a:xfrm>
            <a:custGeom>
              <a:avLst/>
              <a:gdLst/>
              <a:ahLst/>
              <a:cxnLst/>
              <a:rect l="l" t="t" r="r" b="b"/>
              <a:pathLst>
                <a:path w="228600" h="152400" extrusionOk="0">
                  <a:moveTo>
                    <a:pt x="123825" y="0"/>
                  </a:moveTo>
                  <a:lnTo>
                    <a:pt x="104775" y="0"/>
                  </a:lnTo>
                  <a:cubicBezTo>
                    <a:pt x="46672" y="0"/>
                    <a:pt x="0" y="46672"/>
                    <a:pt x="0" y="104775"/>
                  </a:cubicBezTo>
                  <a:lnTo>
                    <a:pt x="0" y="152400"/>
                  </a:lnTo>
                  <a:lnTo>
                    <a:pt x="228600" y="152400"/>
                  </a:lnTo>
                  <a:lnTo>
                    <a:pt x="228600" y="104775"/>
                  </a:lnTo>
                  <a:cubicBezTo>
                    <a:pt x="228600" y="46672"/>
                    <a:pt x="181928" y="0"/>
                    <a:pt x="123825"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657;p39">
              <a:extLst>
                <a:ext uri="{FF2B5EF4-FFF2-40B4-BE49-F238E27FC236}">
                  <a16:creationId xmlns:a16="http://schemas.microsoft.com/office/drawing/2014/main" id="{3A311567-885F-2B4F-AA48-52BAB3F91F76}"/>
                </a:ext>
              </a:extLst>
            </p:cNvPr>
            <p:cNvSpPr/>
            <p:nvPr/>
          </p:nvSpPr>
          <p:spPr>
            <a:xfrm>
              <a:off x="1635913" y="4609025"/>
              <a:ext cx="133350" cy="133350"/>
            </a:xfrm>
            <a:custGeom>
              <a:avLst/>
              <a:gdLst/>
              <a:ahLst/>
              <a:cxnLst/>
              <a:rect l="l" t="t" r="r" b="b"/>
              <a:pathLst>
                <a:path w="133350" h="133350" extrusionOk="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658;p39">
              <a:extLst>
                <a:ext uri="{FF2B5EF4-FFF2-40B4-BE49-F238E27FC236}">
                  <a16:creationId xmlns:a16="http://schemas.microsoft.com/office/drawing/2014/main" id="{2762344A-0129-B24B-A784-F05BC4830EBB}"/>
                </a:ext>
              </a:extLst>
            </p:cNvPr>
            <p:cNvSpPr/>
            <p:nvPr/>
          </p:nvSpPr>
          <p:spPr>
            <a:xfrm>
              <a:off x="1521613" y="4637600"/>
              <a:ext cx="95250" cy="95250"/>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659;p39">
              <a:extLst>
                <a:ext uri="{FF2B5EF4-FFF2-40B4-BE49-F238E27FC236}">
                  <a16:creationId xmlns:a16="http://schemas.microsoft.com/office/drawing/2014/main" id="{55BE467B-AC8E-4C46-B790-5858F17C7BA7}"/>
                </a:ext>
              </a:extLst>
            </p:cNvPr>
            <p:cNvSpPr/>
            <p:nvPr/>
          </p:nvSpPr>
          <p:spPr>
            <a:xfrm>
              <a:off x="1788313" y="4637600"/>
              <a:ext cx="95250" cy="95250"/>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52;p7">
            <a:extLst>
              <a:ext uri="{FF2B5EF4-FFF2-40B4-BE49-F238E27FC236}">
                <a16:creationId xmlns:a16="http://schemas.microsoft.com/office/drawing/2014/main" id="{18311D00-3303-F84F-8BFA-4BA6DAFD3A8D}"/>
              </a:ext>
            </a:extLst>
          </p:cNvPr>
          <p:cNvSpPr>
            <a:spLocks noChangeAspect="1"/>
          </p:cNvSpPr>
          <p:nvPr/>
        </p:nvSpPr>
        <p:spPr>
          <a:xfrm>
            <a:off x="855160" y="5556517"/>
            <a:ext cx="480796" cy="288000"/>
          </a:xfrm>
          <a:custGeom>
            <a:avLst/>
            <a:gdLst/>
            <a:ahLst/>
            <a:cxnLst/>
            <a:rect l="l" t="t" r="r" b="b"/>
            <a:pathLst>
              <a:path w="7439" h="4456" extrusionOk="0">
                <a:moveTo>
                  <a:pt x="3580" y="0"/>
                </a:moveTo>
                <a:lnTo>
                  <a:pt x="3449" y="38"/>
                </a:lnTo>
                <a:lnTo>
                  <a:pt x="206" y="1025"/>
                </a:lnTo>
                <a:lnTo>
                  <a:pt x="131" y="1063"/>
                </a:lnTo>
                <a:lnTo>
                  <a:pt x="57" y="1137"/>
                </a:lnTo>
                <a:lnTo>
                  <a:pt x="20" y="1212"/>
                </a:lnTo>
                <a:lnTo>
                  <a:pt x="1" y="1286"/>
                </a:lnTo>
                <a:lnTo>
                  <a:pt x="20" y="1380"/>
                </a:lnTo>
                <a:lnTo>
                  <a:pt x="57" y="1454"/>
                </a:lnTo>
                <a:lnTo>
                  <a:pt x="131" y="1510"/>
                </a:lnTo>
                <a:lnTo>
                  <a:pt x="206" y="1566"/>
                </a:lnTo>
                <a:lnTo>
                  <a:pt x="784" y="1734"/>
                </a:lnTo>
                <a:lnTo>
                  <a:pt x="691" y="1846"/>
                </a:lnTo>
                <a:lnTo>
                  <a:pt x="635" y="1976"/>
                </a:lnTo>
                <a:lnTo>
                  <a:pt x="597" y="2125"/>
                </a:lnTo>
                <a:lnTo>
                  <a:pt x="579" y="2274"/>
                </a:lnTo>
                <a:lnTo>
                  <a:pt x="486" y="2330"/>
                </a:lnTo>
                <a:lnTo>
                  <a:pt x="430" y="2405"/>
                </a:lnTo>
                <a:lnTo>
                  <a:pt x="392" y="2498"/>
                </a:lnTo>
                <a:lnTo>
                  <a:pt x="374" y="2591"/>
                </a:lnTo>
                <a:lnTo>
                  <a:pt x="392" y="2684"/>
                </a:lnTo>
                <a:lnTo>
                  <a:pt x="430" y="2759"/>
                </a:lnTo>
                <a:lnTo>
                  <a:pt x="467" y="2834"/>
                </a:lnTo>
                <a:lnTo>
                  <a:pt x="541" y="2889"/>
                </a:lnTo>
                <a:lnTo>
                  <a:pt x="243" y="4232"/>
                </a:lnTo>
                <a:lnTo>
                  <a:pt x="243" y="4306"/>
                </a:lnTo>
                <a:lnTo>
                  <a:pt x="280" y="4381"/>
                </a:lnTo>
                <a:lnTo>
                  <a:pt x="336" y="4437"/>
                </a:lnTo>
                <a:lnTo>
                  <a:pt x="430" y="4455"/>
                </a:lnTo>
                <a:lnTo>
                  <a:pt x="1082" y="4455"/>
                </a:lnTo>
                <a:lnTo>
                  <a:pt x="1157" y="4437"/>
                </a:lnTo>
                <a:lnTo>
                  <a:pt x="1212" y="4381"/>
                </a:lnTo>
                <a:lnTo>
                  <a:pt x="1250" y="4306"/>
                </a:lnTo>
                <a:lnTo>
                  <a:pt x="1250" y="4232"/>
                </a:lnTo>
                <a:lnTo>
                  <a:pt x="970" y="2889"/>
                </a:lnTo>
                <a:lnTo>
                  <a:pt x="1026" y="2834"/>
                </a:lnTo>
                <a:lnTo>
                  <a:pt x="1082" y="2759"/>
                </a:lnTo>
                <a:lnTo>
                  <a:pt x="1119" y="2684"/>
                </a:lnTo>
                <a:lnTo>
                  <a:pt x="1119" y="2591"/>
                </a:lnTo>
                <a:lnTo>
                  <a:pt x="1101" y="2498"/>
                </a:lnTo>
                <a:lnTo>
                  <a:pt x="1063" y="2405"/>
                </a:lnTo>
                <a:lnTo>
                  <a:pt x="1007" y="2330"/>
                </a:lnTo>
                <a:lnTo>
                  <a:pt x="933" y="2274"/>
                </a:lnTo>
                <a:lnTo>
                  <a:pt x="970" y="2162"/>
                </a:lnTo>
                <a:lnTo>
                  <a:pt x="1007" y="2032"/>
                </a:lnTo>
                <a:lnTo>
                  <a:pt x="1082" y="1939"/>
                </a:lnTo>
                <a:lnTo>
                  <a:pt x="1175" y="1846"/>
                </a:lnTo>
                <a:lnTo>
                  <a:pt x="3449" y="2554"/>
                </a:lnTo>
                <a:lnTo>
                  <a:pt x="3542" y="2573"/>
                </a:lnTo>
                <a:lnTo>
                  <a:pt x="3673" y="2591"/>
                </a:lnTo>
                <a:lnTo>
                  <a:pt x="3822" y="2591"/>
                </a:lnTo>
                <a:lnTo>
                  <a:pt x="3990" y="2554"/>
                </a:lnTo>
                <a:lnTo>
                  <a:pt x="7233" y="1566"/>
                </a:lnTo>
                <a:lnTo>
                  <a:pt x="7326" y="1510"/>
                </a:lnTo>
                <a:lnTo>
                  <a:pt x="7382" y="1454"/>
                </a:lnTo>
                <a:lnTo>
                  <a:pt x="7420" y="1380"/>
                </a:lnTo>
                <a:lnTo>
                  <a:pt x="7438" y="1286"/>
                </a:lnTo>
                <a:lnTo>
                  <a:pt x="7420" y="1212"/>
                </a:lnTo>
                <a:lnTo>
                  <a:pt x="7382" y="1137"/>
                </a:lnTo>
                <a:lnTo>
                  <a:pt x="7326" y="1063"/>
                </a:lnTo>
                <a:lnTo>
                  <a:pt x="7233" y="1025"/>
                </a:lnTo>
                <a:lnTo>
                  <a:pt x="3990" y="38"/>
                </a:lnTo>
                <a:lnTo>
                  <a:pt x="3859" y="0"/>
                </a:lnTo>
                <a:close/>
                <a:moveTo>
                  <a:pt x="1660" y="2386"/>
                </a:moveTo>
                <a:lnTo>
                  <a:pt x="1492" y="3710"/>
                </a:lnTo>
                <a:lnTo>
                  <a:pt x="1511" y="3784"/>
                </a:lnTo>
                <a:lnTo>
                  <a:pt x="1548" y="3859"/>
                </a:lnTo>
                <a:lnTo>
                  <a:pt x="1585" y="3933"/>
                </a:lnTo>
                <a:lnTo>
                  <a:pt x="1660" y="4008"/>
                </a:lnTo>
                <a:lnTo>
                  <a:pt x="1772" y="4064"/>
                </a:lnTo>
                <a:lnTo>
                  <a:pt x="1883" y="4120"/>
                </a:lnTo>
                <a:lnTo>
                  <a:pt x="2144" y="4232"/>
                </a:lnTo>
                <a:lnTo>
                  <a:pt x="2480" y="4325"/>
                </a:lnTo>
                <a:lnTo>
                  <a:pt x="2853" y="4399"/>
                </a:lnTo>
                <a:lnTo>
                  <a:pt x="3281" y="4437"/>
                </a:lnTo>
                <a:lnTo>
                  <a:pt x="3729" y="4455"/>
                </a:lnTo>
                <a:lnTo>
                  <a:pt x="4176" y="4437"/>
                </a:lnTo>
                <a:lnTo>
                  <a:pt x="4586" y="4399"/>
                </a:lnTo>
                <a:lnTo>
                  <a:pt x="4959" y="4325"/>
                </a:lnTo>
                <a:lnTo>
                  <a:pt x="5295" y="4232"/>
                </a:lnTo>
                <a:lnTo>
                  <a:pt x="5574" y="4120"/>
                </a:lnTo>
                <a:lnTo>
                  <a:pt x="5686" y="4064"/>
                </a:lnTo>
                <a:lnTo>
                  <a:pt x="5779" y="4008"/>
                </a:lnTo>
                <a:lnTo>
                  <a:pt x="5854" y="3933"/>
                </a:lnTo>
                <a:lnTo>
                  <a:pt x="5910" y="3859"/>
                </a:lnTo>
                <a:lnTo>
                  <a:pt x="5928" y="3784"/>
                </a:lnTo>
                <a:lnTo>
                  <a:pt x="5947" y="3710"/>
                </a:lnTo>
                <a:lnTo>
                  <a:pt x="5779" y="2386"/>
                </a:lnTo>
                <a:lnTo>
                  <a:pt x="4102" y="2908"/>
                </a:lnTo>
                <a:lnTo>
                  <a:pt x="3971" y="2945"/>
                </a:lnTo>
                <a:lnTo>
                  <a:pt x="3859" y="2964"/>
                </a:lnTo>
                <a:lnTo>
                  <a:pt x="3654" y="2964"/>
                </a:lnTo>
                <a:lnTo>
                  <a:pt x="3468" y="2945"/>
                </a:lnTo>
                <a:lnTo>
                  <a:pt x="3337" y="2908"/>
                </a:lnTo>
                <a:lnTo>
                  <a:pt x="1660" y="2386"/>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27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40CD7-6EB3-A1F2-C677-66ECE0795E45}"/>
              </a:ext>
            </a:extLst>
          </p:cNvPr>
          <p:cNvSpPr/>
          <p:nvPr/>
        </p:nvSpPr>
        <p:spPr>
          <a:xfrm>
            <a:off x="1" y="185008"/>
            <a:ext cx="11844668" cy="905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CA131AB-2738-59F1-2ED7-A310E122A227}"/>
              </a:ext>
            </a:extLst>
          </p:cNvPr>
          <p:cNvSpPr txBox="1"/>
          <p:nvPr/>
        </p:nvSpPr>
        <p:spPr>
          <a:xfrm>
            <a:off x="429568" y="336263"/>
            <a:ext cx="11026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we found: Respondent demographics (cont’d)</a:t>
            </a:r>
          </a:p>
        </p:txBody>
      </p:sp>
      <p:pic>
        <p:nvPicPr>
          <p:cNvPr id="57" name="Picture 56" descr="Text, logo&#10;&#10;Description automatically generated">
            <a:extLst>
              <a:ext uri="{FF2B5EF4-FFF2-40B4-BE49-F238E27FC236}">
                <a16:creationId xmlns:a16="http://schemas.microsoft.com/office/drawing/2014/main" id="{906840A5-2755-3022-76CF-86A66DE47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6097" y="6126227"/>
            <a:ext cx="1209367" cy="546765"/>
          </a:xfrm>
          <a:prstGeom prst="rect">
            <a:avLst/>
          </a:prstGeom>
        </p:spPr>
      </p:pic>
      <p:sp>
        <p:nvSpPr>
          <p:cNvPr id="4" name="Content Placeholder 3">
            <a:extLst>
              <a:ext uri="{FF2B5EF4-FFF2-40B4-BE49-F238E27FC236}">
                <a16:creationId xmlns:a16="http://schemas.microsoft.com/office/drawing/2014/main" id="{0E97BEBB-62B1-2B42-AEAC-C08F942CC6D7}"/>
              </a:ext>
            </a:extLst>
          </p:cNvPr>
          <p:cNvSpPr>
            <a:spLocks noGrp="1"/>
          </p:cNvSpPr>
          <p:nvPr>
            <p:ph idx="1"/>
          </p:nvPr>
        </p:nvSpPr>
        <p:spPr>
          <a:xfrm>
            <a:off x="1650005" y="3978034"/>
            <a:ext cx="3616357" cy="1369755"/>
          </a:xfrm>
        </p:spPr>
        <p:txBody>
          <a:bodyPr>
            <a:normAutofit/>
          </a:bodyPr>
          <a:lstStyle/>
          <a:p>
            <a:pPr marL="19050" lvl="1" indent="0">
              <a:buNone/>
            </a:pPr>
            <a:r>
              <a:rPr lang="en-CA" dirty="0"/>
              <a:t>Household Income</a:t>
            </a:r>
          </a:p>
          <a:p>
            <a:pPr marL="180975" lvl="1" indent="-120650"/>
            <a:r>
              <a:rPr lang="en-CA" sz="1800" b="0" i="0" dirty="0">
                <a:effectLst/>
              </a:rPr>
              <a:t>39%  &gt; $100,000</a:t>
            </a:r>
          </a:p>
          <a:p>
            <a:pPr marL="180975" lvl="1" indent="-120650"/>
            <a:r>
              <a:rPr lang="en-CA" sz="1800" dirty="0"/>
              <a:t>45%  &lt; $100,000</a:t>
            </a:r>
          </a:p>
          <a:p>
            <a:pPr marL="180975" lvl="1" indent="-120650"/>
            <a:r>
              <a:rPr lang="en-CA" sz="1800" b="0" i="0" dirty="0">
                <a:effectLst/>
              </a:rPr>
              <a:t>1</a:t>
            </a:r>
            <a:r>
              <a:rPr lang="en-CA" sz="1800" dirty="0"/>
              <a:t>6%  No answer</a:t>
            </a:r>
          </a:p>
        </p:txBody>
      </p:sp>
      <p:cxnSp>
        <p:nvCxnSpPr>
          <p:cNvPr id="6" name="Straight Connector 5">
            <a:extLst>
              <a:ext uri="{FF2B5EF4-FFF2-40B4-BE49-F238E27FC236}">
                <a16:creationId xmlns:a16="http://schemas.microsoft.com/office/drawing/2014/main" id="{64AB02D0-5715-4843-8220-D2BFC2E9CAA5}"/>
              </a:ext>
            </a:extLst>
          </p:cNvPr>
          <p:cNvCxnSpPr>
            <a:cxnSpLocks/>
          </p:cNvCxnSpPr>
          <p:nvPr/>
        </p:nvCxnSpPr>
        <p:spPr>
          <a:xfrm>
            <a:off x="1112108" y="1289578"/>
            <a:ext cx="6002" cy="5069391"/>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ardrop 6">
            <a:extLst>
              <a:ext uri="{FF2B5EF4-FFF2-40B4-BE49-F238E27FC236}">
                <a16:creationId xmlns:a16="http://schemas.microsoft.com/office/drawing/2014/main" id="{CB4BACDD-5CBF-EF4E-AB6A-FF6A4BB9C5C4}"/>
              </a:ext>
            </a:extLst>
          </p:cNvPr>
          <p:cNvSpPr/>
          <p:nvPr/>
        </p:nvSpPr>
        <p:spPr>
          <a:xfrm>
            <a:off x="733497" y="1515986"/>
            <a:ext cx="726464" cy="692677"/>
          </a:xfrm>
          <a:prstGeom prst="teardrop">
            <a:avLst>
              <a:gd name="adj" fmla="val 10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ardrop 7">
            <a:extLst>
              <a:ext uri="{FF2B5EF4-FFF2-40B4-BE49-F238E27FC236}">
                <a16:creationId xmlns:a16="http://schemas.microsoft.com/office/drawing/2014/main" id="{BFFCD2BB-22AB-EB45-9FA5-831A92D4AF48}"/>
              </a:ext>
            </a:extLst>
          </p:cNvPr>
          <p:cNvSpPr/>
          <p:nvPr/>
        </p:nvSpPr>
        <p:spPr>
          <a:xfrm>
            <a:off x="720379" y="4063276"/>
            <a:ext cx="726464" cy="692677"/>
          </a:xfrm>
          <a:prstGeom prst="teardrop">
            <a:avLst>
              <a:gd name="adj" fmla="val 100000"/>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D86E488D-3BD1-A649-9EFA-2AA469AD9520}"/>
              </a:ext>
            </a:extLst>
          </p:cNvPr>
          <p:cNvSpPr/>
          <p:nvPr/>
        </p:nvSpPr>
        <p:spPr>
          <a:xfrm>
            <a:off x="733497" y="5386080"/>
            <a:ext cx="726464" cy="692677"/>
          </a:xfrm>
          <a:prstGeom prst="teardrop">
            <a:avLst>
              <a:gd name="adj" fmla="val 10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ardrop 9">
            <a:extLst>
              <a:ext uri="{FF2B5EF4-FFF2-40B4-BE49-F238E27FC236}">
                <a16:creationId xmlns:a16="http://schemas.microsoft.com/office/drawing/2014/main" id="{35F86045-585B-CE4E-8B0F-63FA10AE0C7E}"/>
              </a:ext>
            </a:extLst>
          </p:cNvPr>
          <p:cNvSpPr/>
          <p:nvPr/>
        </p:nvSpPr>
        <p:spPr>
          <a:xfrm>
            <a:off x="733497" y="2802817"/>
            <a:ext cx="726464" cy="692677"/>
          </a:xfrm>
          <a:prstGeom prst="teardrop">
            <a:avLst>
              <a:gd name="adj" fmla="val 100000"/>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3D61336-45E8-034B-AB39-CF998B18D3D0}"/>
              </a:ext>
            </a:extLst>
          </p:cNvPr>
          <p:cNvSpPr txBox="1"/>
          <p:nvPr/>
        </p:nvSpPr>
        <p:spPr>
          <a:xfrm>
            <a:off x="1650005" y="1358962"/>
            <a:ext cx="6522720" cy="738664"/>
          </a:xfrm>
          <a:prstGeom prst="rect">
            <a:avLst/>
          </a:prstGeom>
          <a:noFill/>
        </p:spPr>
        <p:txBody>
          <a:bodyPr wrap="square">
            <a:spAutoFit/>
          </a:bodyPr>
          <a:lstStyle/>
          <a:p>
            <a:r>
              <a:rPr lang="en-US" sz="2400" dirty="0"/>
              <a:t>Ethnicity</a:t>
            </a:r>
          </a:p>
          <a:p>
            <a:pPr marL="180975" lvl="1" indent="-120650">
              <a:buFont typeface="Arial" panose="020B0604020202020204" pitchFamily="34" charset="0"/>
              <a:buChar char="•"/>
            </a:pPr>
            <a:r>
              <a:rPr lang="en-US" dirty="0"/>
              <a:t>85% Caucasian </a:t>
            </a:r>
            <a:endParaRPr lang="en-CA" b="0" i="0" dirty="0">
              <a:effectLst/>
            </a:endParaRPr>
          </a:p>
        </p:txBody>
      </p:sp>
      <p:sp>
        <p:nvSpPr>
          <p:cNvPr id="23" name="TextBox 22">
            <a:extLst>
              <a:ext uri="{FF2B5EF4-FFF2-40B4-BE49-F238E27FC236}">
                <a16:creationId xmlns:a16="http://schemas.microsoft.com/office/drawing/2014/main" id="{FE803445-3C3D-5B42-B507-25FD9135597F}"/>
              </a:ext>
            </a:extLst>
          </p:cNvPr>
          <p:cNvSpPr txBox="1"/>
          <p:nvPr/>
        </p:nvSpPr>
        <p:spPr>
          <a:xfrm>
            <a:off x="1650005" y="2641323"/>
            <a:ext cx="8371840" cy="1015663"/>
          </a:xfrm>
          <a:prstGeom prst="rect">
            <a:avLst/>
          </a:prstGeom>
          <a:noFill/>
        </p:spPr>
        <p:txBody>
          <a:bodyPr wrap="square">
            <a:spAutoFit/>
          </a:bodyPr>
          <a:lstStyle/>
          <a:p>
            <a:r>
              <a:rPr lang="en-CA" sz="2400" b="0" i="0" dirty="0">
                <a:effectLst/>
              </a:rPr>
              <a:t>Daily Life Status</a:t>
            </a:r>
          </a:p>
          <a:p>
            <a:pPr marL="180975" lvl="1" indent="-120650">
              <a:buFont typeface="Arial" panose="020B0604020202020204" pitchFamily="34" charset="0"/>
              <a:buChar char="•"/>
            </a:pPr>
            <a:r>
              <a:rPr lang="en-CA" dirty="0"/>
              <a:t>45%  Working Full time</a:t>
            </a:r>
          </a:p>
          <a:p>
            <a:pPr marL="180975" lvl="1" indent="-120650">
              <a:buFont typeface="Arial" panose="020B0604020202020204" pitchFamily="34" charset="0"/>
              <a:buChar char="•"/>
            </a:pPr>
            <a:r>
              <a:rPr lang="en-CA" b="0" i="0" dirty="0">
                <a:effectLst/>
              </a:rPr>
              <a:t>55%  Retired, Long Term Disability, Working Part time, Other Unpaid</a:t>
            </a:r>
          </a:p>
        </p:txBody>
      </p:sp>
      <p:sp>
        <p:nvSpPr>
          <p:cNvPr id="25" name="TextBox 24">
            <a:extLst>
              <a:ext uri="{FF2B5EF4-FFF2-40B4-BE49-F238E27FC236}">
                <a16:creationId xmlns:a16="http://schemas.microsoft.com/office/drawing/2014/main" id="{62C93C63-1B6F-D846-9938-EF33DD630133}"/>
              </a:ext>
            </a:extLst>
          </p:cNvPr>
          <p:cNvSpPr txBox="1"/>
          <p:nvPr/>
        </p:nvSpPr>
        <p:spPr>
          <a:xfrm>
            <a:off x="1650005" y="5340093"/>
            <a:ext cx="8290560" cy="738664"/>
          </a:xfrm>
          <a:prstGeom prst="rect">
            <a:avLst/>
          </a:prstGeom>
          <a:noFill/>
        </p:spPr>
        <p:txBody>
          <a:bodyPr wrap="square">
            <a:spAutoFit/>
          </a:bodyPr>
          <a:lstStyle/>
          <a:p>
            <a:r>
              <a:rPr lang="en-CA" sz="2400" b="0" i="0" dirty="0">
                <a:effectLst/>
              </a:rPr>
              <a:t>Geographic Location</a:t>
            </a:r>
          </a:p>
          <a:p>
            <a:pPr marL="180975" lvl="1" indent="-120650">
              <a:buFont typeface="Arial" panose="020B0604020202020204" pitchFamily="34" charset="0"/>
              <a:buChar char="•"/>
            </a:pPr>
            <a:r>
              <a:rPr lang="en-CA" dirty="0"/>
              <a:t>68% Central Canada (Quebec and Ontario)</a:t>
            </a:r>
          </a:p>
        </p:txBody>
      </p:sp>
      <p:sp>
        <p:nvSpPr>
          <p:cNvPr id="29" name="Google Shape;752;p40">
            <a:extLst>
              <a:ext uri="{FF2B5EF4-FFF2-40B4-BE49-F238E27FC236}">
                <a16:creationId xmlns:a16="http://schemas.microsoft.com/office/drawing/2014/main" id="{EB47332D-B6CF-C14F-847A-CC5B1B403109}"/>
              </a:ext>
            </a:extLst>
          </p:cNvPr>
          <p:cNvSpPr>
            <a:spLocks noChangeAspect="1"/>
          </p:cNvSpPr>
          <p:nvPr/>
        </p:nvSpPr>
        <p:spPr>
          <a:xfrm>
            <a:off x="986847" y="5522693"/>
            <a:ext cx="271696" cy="360000"/>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 name="Google Shape;762;p40">
            <a:extLst>
              <a:ext uri="{FF2B5EF4-FFF2-40B4-BE49-F238E27FC236}">
                <a16:creationId xmlns:a16="http://schemas.microsoft.com/office/drawing/2014/main" id="{90053967-430C-9F47-B6B5-0D474C340CC9}"/>
              </a:ext>
            </a:extLst>
          </p:cNvPr>
          <p:cNvSpPr>
            <a:spLocks noChangeAspect="1"/>
          </p:cNvSpPr>
          <p:nvPr/>
        </p:nvSpPr>
        <p:spPr>
          <a:xfrm>
            <a:off x="909233" y="4200554"/>
            <a:ext cx="412502" cy="36000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31" name="Google Shape;763;p40">
            <a:extLst>
              <a:ext uri="{FF2B5EF4-FFF2-40B4-BE49-F238E27FC236}">
                <a16:creationId xmlns:a16="http://schemas.microsoft.com/office/drawing/2014/main" id="{D558CB48-A84B-CF4A-9843-7DA67A254112}"/>
              </a:ext>
            </a:extLst>
          </p:cNvPr>
          <p:cNvGrpSpPr>
            <a:grpSpLocks noChangeAspect="1"/>
          </p:cNvGrpSpPr>
          <p:nvPr/>
        </p:nvGrpSpPr>
        <p:grpSpPr>
          <a:xfrm>
            <a:off x="909233" y="2957106"/>
            <a:ext cx="367243" cy="360000"/>
            <a:chOff x="5983625" y="301625"/>
            <a:chExt cx="403000" cy="395050"/>
          </a:xfrm>
          <a:solidFill>
            <a:schemeClr val="bg1"/>
          </a:solidFill>
        </p:grpSpPr>
        <p:sp>
          <p:nvSpPr>
            <p:cNvPr id="32" name="Google Shape;764;p40">
              <a:extLst>
                <a:ext uri="{FF2B5EF4-FFF2-40B4-BE49-F238E27FC236}">
                  <a16:creationId xmlns:a16="http://schemas.microsoft.com/office/drawing/2014/main" id="{54696EC0-7068-9D46-9E2D-13503A68BD09}"/>
                </a:ext>
              </a:extLst>
            </p:cNvPr>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765;p40">
              <a:extLst>
                <a:ext uri="{FF2B5EF4-FFF2-40B4-BE49-F238E27FC236}">
                  <a16:creationId xmlns:a16="http://schemas.microsoft.com/office/drawing/2014/main" id="{FE169C91-CA13-7941-A18F-9DC4E817F2AB}"/>
                </a:ext>
              </a:extLst>
            </p:cNvPr>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766;p40">
              <a:extLst>
                <a:ext uri="{FF2B5EF4-FFF2-40B4-BE49-F238E27FC236}">
                  <a16:creationId xmlns:a16="http://schemas.microsoft.com/office/drawing/2014/main" id="{8520FC61-9ACB-1945-B328-3EDF7CA7C466}"/>
                </a:ext>
              </a:extLst>
            </p:cNvPr>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767;p40">
              <a:extLst>
                <a:ext uri="{FF2B5EF4-FFF2-40B4-BE49-F238E27FC236}">
                  <a16:creationId xmlns:a16="http://schemas.microsoft.com/office/drawing/2014/main" id="{8BCB62D1-A72E-654C-B0C5-5A96E915BF7C}"/>
                </a:ext>
              </a:extLst>
            </p:cNvPr>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768;p40">
              <a:extLst>
                <a:ext uri="{FF2B5EF4-FFF2-40B4-BE49-F238E27FC236}">
                  <a16:creationId xmlns:a16="http://schemas.microsoft.com/office/drawing/2014/main" id="{D0D85DD1-E754-1543-BD57-4CADC1128A30}"/>
                </a:ext>
              </a:extLst>
            </p:cNvPr>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769;p40">
              <a:extLst>
                <a:ext uri="{FF2B5EF4-FFF2-40B4-BE49-F238E27FC236}">
                  <a16:creationId xmlns:a16="http://schemas.microsoft.com/office/drawing/2014/main" id="{2EC95A44-0B4B-1440-96D8-3D6524CB8E50}"/>
                </a:ext>
              </a:extLst>
            </p:cNvPr>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770;p40">
              <a:extLst>
                <a:ext uri="{FF2B5EF4-FFF2-40B4-BE49-F238E27FC236}">
                  <a16:creationId xmlns:a16="http://schemas.microsoft.com/office/drawing/2014/main" id="{22358C58-2AF4-6341-8F8A-0F86563E230F}"/>
                </a:ext>
              </a:extLst>
            </p:cNvPr>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 name="Google Shape;771;p40">
              <a:extLst>
                <a:ext uri="{FF2B5EF4-FFF2-40B4-BE49-F238E27FC236}">
                  <a16:creationId xmlns:a16="http://schemas.microsoft.com/office/drawing/2014/main" id="{285BF51D-9EF8-264D-ABC7-98870B6E5DC5}"/>
                </a:ext>
              </a:extLst>
            </p:cNvPr>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772;p40">
              <a:extLst>
                <a:ext uri="{FF2B5EF4-FFF2-40B4-BE49-F238E27FC236}">
                  <a16:creationId xmlns:a16="http://schemas.microsoft.com/office/drawing/2014/main" id="{7EB76F97-3CB5-EA45-9559-07BD1FDC366F}"/>
                </a:ext>
              </a:extLst>
            </p:cNvPr>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 name="Google Shape;773;p40">
              <a:extLst>
                <a:ext uri="{FF2B5EF4-FFF2-40B4-BE49-F238E27FC236}">
                  <a16:creationId xmlns:a16="http://schemas.microsoft.com/office/drawing/2014/main" id="{D234CFD6-042B-9747-B182-59032EAB3D15}"/>
                </a:ext>
              </a:extLst>
            </p:cNvPr>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774;p40">
              <a:extLst>
                <a:ext uri="{FF2B5EF4-FFF2-40B4-BE49-F238E27FC236}">
                  <a16:creationId xmlns:a16="http://schemas.microsoft.com/office/drawing/2014/main" id="{0E0BA63C-7EE9-C541-8C79-E2B2A812A256}"/>
                </a:ext>
              </a:extLst>
            </p:cNvPr>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775;p40">
              <a:extLst>
                <a:ext uri="{FF2B5EF4-FFF2-40B4-BE49-F238E27FC236}">
                  <a16:creationId xmlns:a16="http://schemas.microsoft.com/office/drawing/2014/main" id="{33284845-FD38-FD45-87CB-FDBB8C5309CB}"/>
                </a:ext>
              </a:extLst>
            </p:cNvPr>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4" name="Google Shape;776;p40">
              <a:extLst>
                <a:ext uri="{FF2B5EF4-FFF2-40B4-BE49-F238E27FC236}">
                  <a16:creationId xmlns:a16="http://schemas.microsoft.com/office/drawing/2014/main" id="{B2BEC8AF-6D48-5E44-9EDE-6980BBB9EA89}"/>
                </a:ext>
              </a:extLst>
            </p:cNvPr>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 name="Google Shape;777;p40">
              <a:extLst>
                <a:ext uri="{FF2B5EF4-FFF2-40B4-BE49-F238E27FC236}">
                  <a16:creationId xmlns:a16="http://schemas.microsoft.com/office/drawing/2014/main" id="{76A2D861-86FB-3A49-A2E6-D94A6C5952A2}"/>
                </a:ext>
              </a:extLst>
            </p:cNvPr>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 name="Google Shape;778;p40">
              <a:extLst>
                <a:ext uri="{FF2B5EF4-FFF2-40B4-BE49-F238E27FC236}">
                  <a16:creationId xmlns:a16="http://schemas.microsoft.com/office/drawing/2014/main" id="{24D24D99-6478-DF48-AF51-04F8FFEBB982}"/>
                </a:ext>
              </a:extLst>
            </p:cNvPr>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7" name="Google Shape;779;p40">
              <a:extLst>
                <a:ext uri="{FF2B5EF4-FFF2-40B4-BE49-F238E27FC236}">
                  <a16:creationId xmlns:a16="http://schemas.microsoft.com/office/drawing/2014/main" id="{F515BAE3-E011-0F4D-94EB-0BED46C79912}"/>
                </a:ext>
              </a:extLst>
            </p:cNvPr>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 name="Google Shape;780;p40">
              <a:extLst>
                <a:ext uri="{FF2B5EF4-FFF2-40B4-BE49-F238E27FC236}">
                  <a16:creationId xmlns:a16="http://schemas.microsoft.com/office/drawing/2014/main" id="{88DFED19-4852-944D-805F-57E894E74741}"/>
                </a:ext>
              </a:extLst>
            </p:cNvPr>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 name="Google Shape;781;p40">
              <a:extLst>
                <a:ext uri="{FF2B5EF4-FFF2-40B4-BE49-F238E27FC236}">
                  <a16:creationId xmlns:a16="http://schemas.microsoft.com/office/drawing/2014/main" id="{4689650A-90A9-A340-9271-57AF43FD1F65}"/>
                </a:ext>
              </a:extLst>
            </p:cNvPr>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782;p40">
              <a:extLst>
                <a:ext uri="{FF2B5EF4-FFF2-40B4-BE49-F238E27FC236}">
                  <a16:creationId xmlns:a16="http://schemas.microsoft.com/office/drawing/2014/main" id="{40E0BC48-CC8B-6F42-939B-B5DEC71E6C40}"/>
                </a:ext>
              </a:extLst>
            </p:cNvPr>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 name="Google Shape;783;p40">
              <a:extLst>
                <a:ext uri="{FF2B5EF4-FFF2-40B4-BE49-F238E27FC236}">
                  <a16:creationId xmlns:a16="http://schemas.microsoft.com/office/drawing/2014/main" id="{50072836-0515-FD4D-B7BB-34663CED1E66}"/>
                </a:ext>
              </a:extLst>
            </p:cNvPr>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2" name="Google Shape;653;p39">
            <a:extLst>
              <a:ext uri="{FF2B5EF4-FFF2-40B4-BE49-F238E27FC236}">
                <a16:creationId xmlns:a16="http://schemas.microsoft.com/office/drawing/2014/main" id="{86A6CDE6-6D59-1149-BEBF-7C105742BE79}"/>
              </a:ext>
            </a:extLst>
          </p:cNvPr>
          <p:cNvGrpSpPr>
            <a:grpSpLocks noChangeAspect="1"/>
          </p:cNvGrpSpPr>
          <p:nvPr/>
        </p:nvGrpSpPr>
        <p:grpSpPr>
          <a:xfrm>
            <a:off x="840651" y="1663993"/>
            <a:ext cx="540000" cy="360000"/>
            <a:chOff x="1473988" y="4609025"/>
            <a:chExt cx="457199" cy="304800"/>
          </a:xfrm>
        </p:grpSpPr>
        <p:sp>
          <p:nvSpPr>
            <p:cNvPr id="53" name="Google Shape;654;p39">
              <a:extLst>
                <a:ext uri="{FF2B5EF4-FFF2-40B4-BE49-F238E27FC236}">
                  <a16:creationId xmlns:a16="http://schemas.microsoft.com/office/drawing/2014/main" id="{9A19418F-B031-A94C-A4A4-E12E534A7D7B}"/>
                </a:ext>
              </a:extLst>
            </p:cNvPr>
            <p:cNvSpPr/>
            <p:nvPr/>
          </p:nvSpPr>
          <p:spPr>
            <a:xfrm>
              <a:off x="1791170" y="4751900"/>
              <a:ext cx="140017" cy="114300"/>
            </a:xfrm>
            <a:custGeom>
              <a:avLst/>
              <a:gdLst/>
              <a:ahLst/>
              <a:cxnLst/>
              <a:rect l="l" t="t" r="r" b="b"/>
              <a:pathLst>
                <a:path w="140017" h="114300" extrusionOk="0">
                  <a:moveTo>
                    <a:pt x="54293" y="0"/>
                  </a:moveTo>
                  <a:lnTo>
                    <a:pt x="35243" y="0"/>
                  </a:lnTo>
                  <a:cubicBezTo>
                    <a:pt x="22860" y="0"/>
                    <a:pt x="11430" y="2858"/>
                    <a:pt x="0" y="7620"/>
                  </a:cubicBezTo>
                  <a:cubicBezTo>
                    <a:pt x="33338" y="31432"/>
                    <a:pt x="54293" y="70485"/>
                    <a:pt x="54293" y="114300"/>
                  </a:cubicBezTo>
                  <a:lnTo>
                    <a:pt x="140018" y="114300"/>
                  </a:lnTo>
                  <a:lnTo>
                    <a:pt x="140018" y="85725"/>
                  </a:lnTo>
                  <a:cubicBezTo>
                    <a:pt x="140018" y="38100"/>
                    <a:pt x="101918" y="0"/>
                    <a:pt x="54293" y="0"/>
                  </a:cubicBezTo>
                  <a:close/>
                </a:path>
              </a:pathLst>
            </a:cu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655;p39">
              <a:extLst>
                <a:ext uri="{FF2B5EF4-FFF2-40B4-BE49-F238E27FC236}">
                  <a16:creationId xmlns:a16="http://schemas.microsoft.com/office/drawing/2014/main" id="{E95DCB82-E66F-994E-B8F8-46B43C854274}"/>
                </a:ext>
              </a:extLst>
            </p:cNvPr>
            <p:cNvSpPr/>
            <p:nvPr/>
          </p:nvSpPr>
          <p:spPr>
            <a:xfrm>
              <a:off x="1473988" y="4751900"/>
              <a:ext cx="140017" cy="114300"/>
            </a:xfrm>
            <a:custGeom>
              <a:avLst/>
              <a:gdLst/>
              <a:ahLst/>
              <a:cxnLst/>
              <a:rect l="l" t="t" r="r" b="b"/>
              <a:pathLst>
                <a:path w="140017" h="114300" extrusionOk="0">
                  <a:moveTo>
                    <a:pt x="140018" y="7620"/>
                  </a:moveTo>
                  <a:cubicBezTo>
                    <a:pt x="128588" y="2858"/>
                    <a:pt x="117158" y="0"/>
                    <a:pt x="104775" y="0"/>
                  </a:cubicBezTo>
                  <a:lnTo>
                    <a:pt x="85725" y="0"/>
                  </a:lnTo>
                  <a:cubicBezTo>
                    <a:pt x="38100" y="0"/>
                    <a:pt x="0" y="38100"/>
                    <a:pt x="0" y="85725"/>
                  </a:cubicBezTo>
                  <a:lnTo>
                    <a:pt x="0" y="114300"/>
                  </a:lnTo>
                  <a:lnTo>
                    <a:pt x="85725" y="114300"/>
                  </a:lnTo>
                  <a:cubicBezTo>
                    <a:pt x="85725" y="70485"/>
                    <a:pt x="106680" y="31432"/>
                    <a:pt x="140018" y="762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656;p39">
              <a:extLst>
                <a:ext uri="{FF2B5EF4-FFF2-40B4-BE49-F238E27FC236}">
                  <a16:creationId xmlns:a16="http://schemas.microsoft.com/office/drawing/2014/main" id="{15D99D98-4189-6A42-8021-29AA81536EEA}"/>
                </a:ext>
              </a:extLst>
            </p:cNvPr>
            <p:cNvSpPr/>
            <p:nvPr/>
          </p:nvSpPr>
          <p:spPr>
            <a:xfrm>
              <a:off x="1588288" y="4761425"/>
              <a:ext cx="228600" cy="152400"/>
            </a:xfrm>
            <a:custGeom>
              <a:avLst/>
              <a:gdLst/>
              <a:ahLst/>
              <a:cxnLst/>
              <a:rect l="l" t="t" r="r" b="b"/>
              <a:pathLst>
                <a:path w="228600" h="152400" extrusionOk="0">
                  <a:moveTo>
                    <a:pt x="123825" y="0"/>
                  </a:moveTo>
                  <a:lnTo>
                    <a:pt x="104775" y="0"/>
                  </a:lnTo>
                  <a:cubicBezTo>
                    <a:pt x="46672" y="0"/>
                    <a:pt x="0" y="46672"/>
                    <a:pt x="0" y="104775"/>
                  </a:cubicBezTo>
                  <a:lnTo>
                    <a:pt x="0" y="152400"/>
                  </a:lnTo>
                  <a:lnTo>
                    <a:pt x="228600" y="152400"/>
                  </a:lnTo>
                  <a:lnTo>
                    <a:pt x="228600" y="104775"/>
                  </a:lnTo>
                  <a:cubicBezTo>
                    <a:pt x="228600" y="46672"/>
                    <a:pt x="181928" y="0"/>
                    <a:pt x="123825" y="0"/>
                  </a:cubicBez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657;p39">
              <a:extLst>
                <a:ext uri="{FF2B5EF4-FFF2-40B4-BE49-F238E27FC236}">
                  <a16:creationId xmlns:a16="http://schemas.microsoft.com/office/drawing/2014/main" id="{29B9D507-ED61-BA40-92E4-EA7804C20B33}"/>
                </a:ext>
              </a:extLst>
            </p:cNvPr>
            <p:cNvSpPr/>
            <p:nvPr/>
          </p:nvSpPr>
          <p:spPr>
            <a:xfrm>
              <a:off x="1635913" y="4609025"/>
              <a:ext cx="133350" cy="133350"/>
            </a:xfrm>
            <a:custGeom>
              <a:avLst/>
              <a:gdLst/>
              <a:ahLst/>
              <a:cxnLst/>
              <a:rect l="l" t="t" r="r" b="b"/>
              <a:pathLst>
                <a:path w="133350" h="133350" extrusionOk="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658;p39">
              <a:extLst>
                <a:ext uri="{FF2B5EF4-FFF2-40B4-BE49-F238E27FC236}">
                  <a16:creationId xmlns:a16="http://schemas.microsoft.com/office/drawing/2014/main" id="{DA5C0EA5-3429-EE48-B5F9-2FE5B07EED8F}"/>
                </a:ext>
              </a:extLst>
            </p:cNvPr>
            <p:cNvSpPr/>
            <p:nvPr/>
          </p:nvSpPr>
          <p:spPr>
            <a:xfrm>
              <a:off x="1521613" y="4637600"/>
              <a:ext cx="95250" cy="95250"/>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659;p39">
              <a:extLst>
                <a:ext uri="{FF2B5EF4-FFF2-40B4-BE49-F238E27FC236}">
                  <a16:creationId xmlns:a16="http://schemas.microsoft.com/office/drawing/2014/main" id="{7D36CF81-E999-2A43-82B6-51E0599EFD79}"/>
                </a:ext>
              </a:extLst>
            </p:cNvPr>
            <p:cNvSpPr/>
            <p:nvPr/>
          </p:nvSpPr>
          <p:spPr>
            <a:xfrm>
              <a:off x="1788313" y="4637600"/>
              <a:ext cx="95250" cy="95250"/>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32072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40CD7-6EB3-A1F2-C677-66ECE0795E45}"/>
              </a:ext>
            </a:extLst>
          </p:cNvPr>
          <p:cNvSpPr/>
          <p:nvPr/>
        </p:nvSpPr>
        <p:spPr>
          <a:xfrm>
            <a:off x="1" y="185008"/>
            <a:ext cx="11844668" cy="905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CA131AB-2738-59F1-2ED7-A310E122A227}"/>
              </a:ext>
            </a:extLst>
          </p:cNvPr>
          <p:cNvSpPr txBox="1"/>
          <p:nvPr/>
        </p:nvSpPr>
        <p:spPr>
          <a:xfrm>
            <a:off x="429568" y="336263"/>
            <a:ext cx="11026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we found: Respondent demographics (cont’d)</a:t>
            </a:r>
          </a:p>
        </p:txBody>
      </p:sp>
      <p:pic>
        <p:nvPicPr>
          <p:cNvPr id="57" name="Picture 56" descr="Text, logo&#10;&#10;Description automatically generated">
            <a:extLst>
              <a:ext uri="{FF2B5EF4-FFF2-40B4-BE49-F238E27FC236}">
                <a16:creationId xmlns:a16="http://schemas.microsoft.com/office/drawing/2014/main" id="{906840A5-2755-3022-76CF-86A66DE47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6097" y="6126227"/>
            <a:ext cx="1209367" cy="546765"/>
          </a:xfrm>
          <a:prstGeom prst="rect">
            <a:avLst/>
          </a:prstGeom>
        </p:spPr>
      </p:pic>
      <p:sp>
        <p:nvSpPr>
          <p:cNvPr id="4" name="Content Placeholder 3">
            <a:extLst>
              <a:ext uri="{FF2B5EF4-FFF2-40B4-BE49-F238E27FC236}">
                <a16:creationId xmlns:a16="http://schemas.microsoft.com/office/drawing/2014/main" id="{0E97BEBB-62B1-2B42-AEAC-C08F942CC6D7}"/>
              </a:ext>
            </a:extLst>
          </p:cNvPr>
          <p:cNvSpPr>
            <a:spLocks noGrp="1"/>
          </p:cNvSpPr>
          <p:nvPr>
            <p:ph idx="1"/>
          </p:nvPr>
        </p:nvSpPr>
        <p:spPr>
          <a:xfrm>
            <a:off x="1676400" y="1761618"/>
            <a:ext cx="10515600" cy="4351338"/>
          </a:xfrm>
        </p:spPr>
        <p:txBody>
          <a:bodyPr>
            <a:normAutofit/>
          </a:bodyPr>
          <a:lstStyle/>
          <a:p>
            <a:pPr marL="0" indent="0">
              <a:buNone/>
            </a:pPr>
            <a:r>
              <a:rPr lang="en-CA" b="0" i="0" dirty="0">
                <a:effectLst/>
              </a:rPr>
              <a:t>How would you consider your health?</a:t>
            </a:r>
          </a:p>
          <a:p>
            <a:pPr lvl="1"/>
            <a:r>
              <a:rPr lang="en-CA" dirty="0"/>
              <a:t>60%  Good or Excellent</a:t>
            </a:r>
          </a:p>
          <a:p>
            <a:pPr lvl="1"/>
            <a:endParaRPr lang="en-CA" dirty="0"/>
          </a:p>
          <a:p>
            <a:pPr marL="0" indent="0">
              <a:buNone/>
            </a:pPr>
            <a:r>
              <a:rPr lang="en-CA" dirty="0"/>
              <a:t>Do you have a chronic health condition?</a:t>
            </a:r>
          </a:p>
          <a:p>
            <a:pPr lvl="1"/>
            <a:r>
              <a:rPr lang="en-CA" dirty="0"/>
              <a:t>68%  One or more</a:t>
            </a:r>
          </a:p>
          <a:p>
            <a:pPr lvl="1"/>
            <a:endParaRPr lang="en-CA" dirty="0"/>
          </a:p>
          <a:p>
            <a:pPr marL="0" indent="0">
              <a:buNone/>
            </a:pPr>
            <a:r>
              <a:rPr lang="en-CA" dirty="0"/>
              <a:t>Do you have (or had) a life-threatening illness?</a:t>
            </a:r>
          </a:p>
          <a:p>
            <a:pPr lvl="1"/>
            <a:r>
              <a:rPr lang="en-CA" dirty="0"/>
              <a:t>36%  Yes</a:t>
            </a:r>
          </a:p>
        </p:txBody>
      </p:sp>
      <p:cxnSp>
        <p:nvCxnSpPr>
          <p:cNvPr id="6" name="Straight Connector 5">
            <a:extLst>
              <a:ext uri="{FF2B5EF4-FFF2-40B4-BE49-F238E27FC236}">
                <a16:creationId xmlns:a16="http://schemas.microsoft.com/office/drawing/2014/main" id="{B21F1E49-CD7A-4F43-BDFD-A2E4E4DDB594}"/>
              </a:ext>
            </a:extLst>
          </p:cNvPr>
          <p:cNvCxnSpPr>
            <a:cxnSpLocks/>
          </p:cNvCxnSpPr>
          <p:nvPr/>
        </p:nvCxnSpPr>
        <p:spPr>
          <a:xfrm>
            <a:off x="1112109" y="1289578"/>
            <a:ext cx="24709" cy="4359382"/>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ardrop 6">
            <a:extLst>
              <a:ext uri="{FF2B5EF4-FFF2-40B4-BE49-F238E27FC236}">
                <a16:creationId xmlns:a16="http://schemas.microsoft.com/office/drawing/2014/main" id="{A02D3D10-4ED8-0241-BAB3-DE5DFD3DF882}"/>
              </a:ext>
            </a:extLst>
          </p:cNvPr>
          <p:cNvSpPr/>
          <p:nvPr/>
        </p:nvSpPr>
        <p:spPr>
          <a:xfrm>
            <a:off x="733497" y="1774889"/>
            <a:ext cx="726464" cy="692677"/>
          </a:xfrm>
          <a:prstGeom prst="teardrop">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ardrop 7">
            <a:extLst>
              <a:ext uri="{FF2B5EF4-FFF2-40B4-BE49-F238E27FC236}">
                <a16:creationId xmlns:a16="http://schemas.microsoft.com/office/drawing/2014/main" id="{FB1B4586-96E0-DB4F-9CE9-78B17AF7BB57}"/>
              </a:ext>
            </a:extLst>
          </p:cNvPr>
          <p:cNvSpPr/>
          <p:nvPr/>
        </p:nvSpPr>
        <p:spPr>
          <a:xfrm>
            <a:off x="733497" y="3131596"/>
            <a:ext cx="726464" cy="692677"/>
          </a:xfrm>
          <a:prstGeom prst="teardrop">
            <a:avLst>
              <a:gd name="adj" fmla="val 10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C33490FB-A9C7-CA47-B93C-7024F9D062AD}"/>
              </a:ext>
            </a:extLst>
          </p:cNvPr>
          <p:cNvSpPr/>
          <p:nvPr/>
        </p:nvSpPr>
        <p:spPr>
          <a:xfrm>
            <a:off x="773586" y="4447663"/>
            <a:ext cx="726464" cy="692677"/>
          </a:xfrm>
          <a:prstGeom prst="teardrop">
            <a:avLst>
              <a:gd name="adj" fmla="val 10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74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40CD7-6EB3-A1F2-C677-66ECE0795E45}"/>
              </a:ext>
            </a:extLst>
          </p:cNvPr>
          <p:cNvSpPr/>
          <p:nvPr/>
        </p:nvSpPr>
        <p:spPr>
          <a:xfrm>
            <a:off x="1" y="185008"/>
            <a:ext cx="11844668" cy="905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CA131AB-2738-59F1-2ED7-A310E122A227}"/>
              </a:ext>
            </a:extLst>
          </p:cNvPr>
          <p:cNvSpPr txBox="1"/>
          <p:nvPr/>
        </p:nvSpPr>
        <p:spPr>
          <a:xfrm>
            <a:off x="429568" y="336263"/>
            <a:ext cx="11026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 join us for a cup of coffee….</a:t>
            </a:r>
          </a:p>
        </p:txBody>
      </p:sp>
      <p:pic>
        <p:nvPicPr>
          <p:cNvPr id="57" name="Picture 56" descr="Text, logo&#10;&#10;Description automatically generated">
            <a:extLst>
              <a:ext uri="{FF2B5EF4-FFF2-40B4-BE49-F238E27FC236}">
                <a16:creationId xmlns:a16="http://schemas.microsoft.com/office/drawing/2014/main" id="{906840A5-2755-3022-76CF-86A66DE47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6097" y="6126227"/>
            <a:ext cx="1209367" cy="546765"/>
          </a:xfrm>
          <a:prstGeom prst="rect">
            <a:avLst/>
          </a:prstGeom>
        </p:spPr>
      </p:pic>
      <p:sp>
        <p:nvSpPr>
          <p:cNvPr id="6" name="Content Placeholder 5">
            <a:extLst>
              <a:ext uri="{FF2B5EF4-FFF2-40B4-BE49-F238E27FC236}">
                <a16:creationId xmlns:a16="http://schemas.microsoft.com/office/drawing/2014/main" id="{B0E8CCBA-6CBC-BB45-8B66-C683229C3384}"/>
              </a:ext>
            </a:extLst>
          </p:cNvPr>
          <p:cNvSpPr>
            <a:spLocks noGrp="1"/>
          </p:cNvSpPr>
          <p:nvPr>
            <p:ph idx="1"/>
          </p:nvPr>
        </p:nvSpPr>
        <p:spPr/>
        <p:txBody>
          <a:bodyPr/>
          <a:lstStyle/>
          <a:p>
            <a:pPr marL="0" indent="0">
              <a:buNone/>
            </a:pPr>
            <a:r>
              <a:rPr lang="en-US" dirty="0"/>
              <a:t>The scene: by serendipity, a trialist and a clinical trial participant run in to each other in a hospital coffee shop and have a chat</a:t>
            </a:r>
          </a:p>
        </p:txBody>
      </p:sp>
      <p:grpSp>
        <p:nvGrpSpPr>
          <p:cNvPr id="8" name="Google Shape;966;p40">
            <a:extLst>
              <a:ext uri="{FF2B5EF4-FFF2-40B4-BE49-F238E27FC236}">
                <a16:creationId xmlns:a16="http://schemas.microsoft.com/office/drawing/2014/main" id="{D2ED8D2C-BC17-C54E-9C55-7B54B08D96E0}"/>
              </a:ext>
            </a:extLst>
          </p:cNvPr>
          <p:cNvGrpSpPr>
            <a:grpSpLocks noChangeAspect="1"/>
          </p:cNvGrpSpPr>
          <p:nvPr/>
        </p:nvGrpSpPr>
        <p:grpSpPr>
          <a:xfrm>
            <a:off x="2980963" y="3429000"/>
            <a:ext cx="1830157" cy="1800000"/>
            <a:chOff x="1244325" y="4999400"/>
            <a:chExt cx="444525" cy="437200"/>
          </a:xfrm>
        </p:grpSpPr>
        <p:sp>
          <p:nvSpPr>
            <p:cNvPr id="9" name="Google Shape;967;p40">
              <a:extLst>
                <a:ext uri="{FF2B5EF4-FFF2-40B4-BE49-F238E27FC236}">
                  <a16:creationId xmlns:a16="http://schemas.microsoft.com/office/drawing/2014/main" id="{4541D887-8A9D-6849-882F-390A30AA563F}"/>
                </a:ext>
              </a:extLst>
            </p:cNvPr>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968;p40">
              <a:extLst>
                <a:ext uri="{FF2B5EF4-FFF2-40B4-BE49-F238E27FC236}">
                  <a16:creationId xmlns:a16="http://schemas.microsoft.com/office/drawing/2014/main" id="{6269851B-416C-5545-9D2E-2CA1383B52DE}"/>
                </a:ext>
              </a:extLst>
            </p:cNvPr>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 name="Google Shape;969;p40">
              <a:extLst>
                <a:ext uri="{FF2B5EF4-FFF2-40B4-BE49-F238E27FC236}">
                  <a16:creationId xmlns:a16="http://schemas.microsoft.com/office/drawing/2014/main" id="{EFBE7F7D-9FE9-DE45-B4A4-4CA13B801D35}"/>
                </a:ext>
              </a:extLst>
            </p:cNvPr>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 name="Google Shape;970;p40">
              <a:extLst>
                <a:ext uri="{FF2B5EF4-FFF2-40B4-BE49-F238E27FC236}">
                  <a16:creationId xmlns:a16="http://schemas.microsoft.com/office/drawing/2014/main" id="{5F6E7B94-393D-8440-BB1B-5FF17AE2EB84}"/>
                </a:ext>
              </a:extLst>
            </p:cNvPr>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971;p40">
              <a:extLst>
                <a:ext uri="{FF2B5EF4-FFF2-40B4-BE49-F238E27FC236}">
                  <a16:creationId xmlns:a16="http://schemas.microsoft.com/office/drawing/2014/main" id="{D0585293-FD0D-E044-BD3B-FE703BD9FF80}"/>
                </a:ext>
              </a:extLst>
            </p:cNvPr>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 name="Google Shape;565;p39">
            <a:extLst>
              <a:ext uri="{FF2B5EF4-FFF2-40B4-BE49-F238E27FC236}">
                <a16:creationId xmlns:a16="http://schemas.microsoft.com/office/drawing/2014/main" id="{9ABC6068-04E3-9142-9711-4D46EAF23DBF}"/>
              </a:ext>
            </a:extLst>
          </p:cNvPr>
          <p:cNvGrpSpPr>
            <a:grpSpLocks noChangeAspect="1"/>
          </p:cNvGrpSpPr>
          <p:nvPr/>
        </p:nvGrpSpPr>
        <p:grpSpPr>
          <a:xfrm>
            <a:off x="6892923" y="3429000"/>
            <a:ext cx="2160969" cy="1800000"/>
            <a:chOff x="8711243" y="3743743"/>
            <a:chExt cx="457200" cy="380829"/>
          </a:xfrm>
        </p:grpSpPr>
        <p:sp>
          <p:nvSpPr>
            <p:cNvPr id="15" name="Google Shape;566;p39">
              <a:extLst>
                <a:ext uri="{FF2B5EF4-FFF2-40B4-BE49-F238E27FC236}">
                  <a16:creationId xmlns:a16="http://schemas.microsoft.com/office/drawing/2014/main" id="{BA377CB1-8D2B-F342-A1F6-06CB5002457D}"/>
                </a:ext>
              </a:extLst>
            </p:cNvPr>
            <p:cNvSpPr/>
            <p:nvPr/>
          </p:nvSpPr>
          <p:spPr>
            <a:xfrm>
              <a:off x="8901743" y="3743743"/>
              <a:ext cx="266700" cy="276054"/>
            </a:xfrm>
            <a:custGeom>
              <a:avLst/>
              <a:gdLst/>
              <a:ahLst/>
              <a:cxnLst/>
              <a:rect l="l" t="t" r="r" b="b"/>
              <a:pathLst>
                <a:path w="266700" h="276054" extrusionOk="0">
                  <a:moveTo>
                    <a:pt x="200025" y="0"/>
                  </a:moveTo>
                  <a:lnTo>
                    <a:pt x="66675" y="0"/>
                  </a:lnTo>
                  <a:cubicBezTo>
                    <a:pt x="29528" y="0"/>
                    <a:pt x="0" y="29528"/>
                    <a:pt x="0" y="66675"/>
                  </a:cubicBezTo>
                  <a:lnTo>
                    <a:pt x="0" y="95250"/>
                  </a:lnTo>
                  <a:lnTo>
                    <a:pt x="0" y="95250"/>
                  </a:lnTo>
                  <a:cubicBezTo>
                    <a:pt x="47625" y="95250"/>
                    <a:pt x="85725" y="133350"/>
                    <a:pt x="85725" y="180975"/>
                  </a:cubicBezTo>
                  <a:lnTo>
                    <a:pt x="85725" y="228600"/>
                  </a:lnTo>
                  <a:lnTo>
                    <a:pt x="142875" y="228600"/>
                  </a:lnTo>
                  <a:lnTo>
                    <a:pt x="188595" y="274320"/>
                  </a:lnTo>
                  <a:cubicBezTo>
                    <a:pt x="192405" y="278130"/>
                    <a:pt x="200025" y="275273"/>
                    <a:pt x="200025" y="269558"/>
                  </a:cubicBezTo>
                  <a:lnTo>
                    <a:pt x="200025" y="228600"/>
                  </a:lnTo>
                  <a:cubicBezTo>
                    <a:pt x="237173" y="228600"/>
                    <a:pt x="266700" y="199073"/>
                    <a:pt x="266700" y="161925"/>
                  </a:cubicBezTo>
                  <a:lnTo>
                    <a:pt x="266700" y="66675"/>
                  </a:lnTo>
                  <a:cubicBezTo>
                    <a:pt x="266700" y="29528"/>
                    <a:pt x="237173" y="0"/>
                    <a:pt x="20002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67;p39">
              <a:extLst>
                <a:ext uri="{FF2B5EF4-FFF2-40B4-BE49-F238E27FC236}">
                  <a16:creationId xmlns:a16="http://schemas.microsoft.com/office/drawing/2014/main" id="{959C6EE8-8AF7-6243-8C9D-D9A76BD86412}"/>
                </a:ext>
              </a:extLst>
            </p:cNvPr>
            <p:cNvSpPr/>
            <p:nvPr/>
          </p:nvSpPr>
          <p:spPr>
            <a:xfrm>
              <a:off x="8711243" y="3867568"/>
              <a:ext cx="247650" cy="257004"/>
            </a:xfrm>
            <a:custGeom>
              <a:avLst/>
              <a:gdLst/>
              <a:ahLst/>
              <a:cxnLst/>
              <a:rect l="l" t="t" r="r" b="b"/>
              <a:pathLst>
                <a:path w="247650" h="257004" extrusionOk="0">
                  <a:moveTo>
                    <a:pt x="190500" y="209550"/>
                  </a:moveTo>
                  <a:lnTo>
                    <a:pt x="114300" y="209550"/>
                  </a:lnTo>
                  <a:lnTo>
                    <a:pt x="68580" y="255270"/>
                  </a:lnTo>
                  <a:cubicBezTo>
                    <a:pt x="64770" y="259080"/>
                    <a:pt x="57150" y="256223"/>
                    <a:pt x="57150" y="250508"/>
                  </a:cubicBezTo>
                  <a:lnTo>
                    <a:pt x="57150" y="209550"/>
                  </a:lnTo>
                  <a:lnTo>
                    <a:pt x="57150" y="209550"/>
                  </a:lnTo>
                  <a:cubicBezTo>
                    <a:pt x="25718" y="209550"/>
                    <a:pt x="0" y="183833"/>
                    <a:pt x="0" y="152400"/>
                  </a:cubicBezTo>
                  <a:lnTo>
                    <a:pt x="0" y="57150"/>
                  </a:lnTo>
                  <a:cubicBezTo>
                    <a:pt x="0" y="25717"/>
                    <a:pt x="25718" y="0"/>
                    <a:pt x="57150" y="0"/>
                  </a:cubicBezTo>
                  <a:lnTo>
                    <a:pt x="190500" y="0"/>
                  </a:lnTo>
                  <a:cubicBezTo>
                    <a:pt x="221933" y="0"/>
                    <a:pt x="247650" y="25717"/>
                    <a:pt x="247650" y="57150"/>
                  </a:cubicBezTo>
                  <a:lnTo>
                    <a:pt x="247650" y="152400"/>
                  </a:lnTo>
                  <a:cubicBezTo>
                    <a:pt x="247650" y="183833"/>
                    <a:pt x="221933" y="209550"/>
                    <a:pt x="190500" y="209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82469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40CD7-6EB3-A1F2-C677-66ECE0795E45}"/>
              </a:ext>
            </a:extLst>
          </p:cNvPr>
          <p:cNvSpPr/>
          <p:nvPr/>
        </p:nvSpPr>
        <p:spPr>
          <a:xfrm>
            <a:off x="1" y="185008"/>
            <a:ext cx="11844668" cy="905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CA131AB-2738-59F1-2ED7-A310E122A227}"/>
              </a:ext>
            </a:extLst>
          </p:cNvPr>
          <p:cNvSpPr txBox="1"/>
          <p:nvPr/>
        </p:nvSpPr>
        <p:spPr>
          <a:xfrm>
            <a:off x="429568" y="336263"/>
            <a:ext cx="11026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Calls to action</a:t>
            </a:r>
          </a:p>
        </p:txBody>
      </p:sp>
      <p:pic>
        <p:nvPicPr>
          <p:cNvPr id="57" name="Picture 56" descr="Text, logo&#10;&#10;Description automatically generated">
            <a:extLst>
              <a:ext uri="{FF2B5EF4-FFF2-40B4-BE49-F238E27FC236}">
                <a16:creationId xmlns:a16="http://schemas.microsoft.com/office/drawing/2014/main" id="{906840A5-2755-3022-76CF-86A66DE47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6097" y="6126227"/>
            <a:ext cx="1209367" cy="546765"/>
          </a:xfrm>
          <a:prstGeom prst="rect">
            <a:avLst/>
          </a:prstGeom>
        </p:spPr>
      </p:pic>
      <p:graphicFrame>
        <p:nvGraphicFramePr>
          <p:cNvPr id="2" name="Table 3">
            <a:extLst>
              <a:ext uri="{FF2B5EF4-FFF2-40B4-BE49-F238E27FC236}">
                <a16:creationId xmlns:a16="http://schemas.microsoft.com/office/drawing/2014/main" id="{8E586DDA-B378-7845-AC1C-48E209547C3E}"/>
              </a:ext>
            </a:extLst>
          </p:cNvPr>
          <p:cNvGraphicFramePr>
            <a:graphicFrameLocks noGrp="1"/>
          </p:cNvGraphicFramePr>
          <p:nvPr/>
        </p:nvGraphicFramePr>
        <p:xfrm>
          <a:off x="396933" y="1654279"/>
          <a:ext cx="11398133" cy="4345788"/>
        </p:xfrm>
        <a:graphic>
          <a:graphicData uri="http://schemas.openxmlformats.org/drawingml/2006/table">
            <a:tbl>
              <a:tblPr firstRow="1" bandRow="1">
                <a:tableStyleId>{5C22544A-7EE6-4342-B048-85BDC9FD1C3A}</a:tableStyleId>
              </a:tblPr>
              <a:tblGrid>
                <a:gridCol w="3058045">
                  <a:extLst>
                    <a:ext uri="{9D8B030D-6E8A-4147-A177-3AD203B41FA5}">
                      <a16:colId xmlns:a16="http://schemas.microsoft.com/office/drawing/2014/main" val="1255156197"/>
                    </a:ext>
                  </a:extLst>
                </a:gridCol>
                <a:gridCol w="8340088">
                  <a:extLst>
                    <a:ext uri="{9D8B030D-6E8A-4147-A177-3AD203B41FA5}">
                      <a16:colId xmlns:a16="http://schemas.microsoft.com/office/drawing/2014/main" val="935992521"/>
                    </a:ext>
                  </a:extLst>
                </a:gridCol>
              </a:tblGrid>
              <a:tr h="596748">
                <a:tc>
                  <a:txBody>
                    <a:bodyPr/>
                    <a:lstStyle/>
                    <a:p>
                      <a:r>
                        <a:rPr lang="en-US" sz="2400" dirty="0"/>
                        <a:t>Audience</a:t>
                      </a:r>
                    </a:p>
                  </a:txBody>
                  <a:tcPr/>
                </a:tc>
                <a:tc>
                  <a:txBody>
                    <a:bodyPr/>
                    <a:lstStyle/>
                    <a:p>
                      <a:r>
                        <a:rPr lang="en-US" sz="2400" dirty="0"/>
                        <a:t>Call to action from this survey</a:t>
                      </a:r>
                    </a:p>
                  </a:txBody>
                  <a:tcPr/>
                </a:tc>
                <a:extLst>
                  <a:ext uri="{0D108BD9-81ED-4DB2-BD59-A6C34878D82A}">
                    <a16:rowId xmlns:a16="http://schemas.microsoft.com/office/drawing/2014/main" val="3989310595"/>
                  </a:ext>
                </a:extLst>
              </a:tr>
              <a:tr h="596748">
                <a:tc>
                  <a:txBody>
                    <a:bodyPr/>
                    <a:lstStyle/>
                    <a:p>
                      <a:r>
                        <a:rPr lang="en-US" dirty="0"/>
                        <a:t>Participants, patient groups, health charities, etc.</a:t>
                      </a:r>
                    </a:p>
                  </a:txBody>
                  <a:tcPr/>
                </a:tc>
                <a:tc>
                  <a:txBody>
                    <a:bodyPr/>
                    <a:lstStyle/>
                    <a:p>
                      <a:pPr marL="285750" indent="-285750">
                        <a:buFont typeface="Arial" panose="020B0604020202020204" pitchFamily="34" charset="0"/>
                        <a:buChar char="•"/>
                      </a:pPr>
                      <a:r>
                        <a:rPr lang="en-US" dirty="0"/>
                        <a:t>Ask for these types of elements to be built into trials</a:t>
                      </a:r>
                    </a:p>
                  </a:txBody>
                  <a:tcPr/>
                </a:tc>
                <a:extLst>
                  <a:ext uri="{0D108BD9-81ED-4DB2-BD59-A6C34878D82A}">
                    <a16:rowId xmlns:a16="http://schemas.microsoft.com/office/drawing/2014/main" val="2749754518"/>
                  </a:ext>
                </a:extLst>
              </a:tr>
              <a:tr h="596748">
                <a:tc>
                  <a:txBody>
                    <a:bodyPr/>
                    <a:lstStyle/>
                    <a:p>
                      <a:r>
                        <a:rPr lang="en-US" dirty="0"/>
                        <a:t>Trialists/researchers and trial teams</a:t>
                      </a:r>
                    </a:p>
                  </a:txBody>
                  <a:tcPr/>
                </a:tc>
                <a:tc>
                  <a:txBody>
                    <a:bodyPr/>
                    <a:lstStyle/>
                    <a:p>
                      <a:pPr marL="285750" indent="-285750">
                        <a:buFont typeface="Arial" panose="020B0604020202020204" pitchFamily="34" charset="0"/>
                        <a:buChar char="•"/>
                      </a:pPr>
                      <a:r>
                        <a:rPr lang="en-US" dirty="0"/>
                        <a:t>Consider how you can include decentralized elements in your clinical trials (including budget)</a:t>
                      </a:r>
                    </a:p>
                    <a:p>
                      <a:pPr marL="285750" indent="-285750">
                        <a:buFont typeface="Arial" panose="020B0604020202020204" pitchFamily="34" charset="0"/>
                        <a:buChar char="•"/>
                      </a:pPr>
                      <a:r>
                        <a:rPr lang="en-US" dirty="0"/>
                        <a:t>Work with patient partners to help you design your trials </a:t>
                      </a:r>
                    </a:p>
                  </a:txBody>
                  <a:tcPr/>
                </a:tc>
                <a:extLst>
                  <a:ext uri="{0D108BD9-81ED-4DB2-BD59-A6C34878D82A}">
                    <a16:rowId xmlns:a16="http://schemas.microsoft.com/office/drawing/2014/main" val="1726037549"/>
                  </a:ext>
                </a:extLst>
              </a:tr>
              <a:tr h="596748">
                <a:tc>
                  <a:txBody>
                    <a:bodyPr/>
                    <a:lstStyle/>
                    <a:p>
                      <a:r>
                        <a:rPr lang="en-US" dirty="0"/>
                        <a:t>Research ethics board members</a:t>
                      </a:r>
                    </a:p>
                  </a:txBody>
                  <a:tcPr/>
                </a:tc>
                <a:tc>
                  <a:txBody>
                    <a:bodyPr/>
                    <a:lstStyle/>
                    <a:p>
                      <a:pPr marL="285750" indent="-285750">
                        <a:buFont typeface="Arial" panose="020B0604020202020204" pitchFamily="34" charset="0"/>
                        <a:buChar char="•"/>
                      </a:pPr>
                      <a:r>
                        <a:rPr lang="en-US" dirty="0"/>
                        <a:t>Be open to decentralized components in clinical trials and consider the results of the survey in terms of main concerns for potential participants and how these can be addressed by trial teams</a:t>
                      </a:r>
                    </a:p>
                  </a:txBody>
                  <a:tcPr/>
                </a:tc>
                <a:extLst>
                  <a:ext uri="{0D108BD9-81ED-4DB2-BD59-A6C34878D82A}">
                    <a16:rowId xmlns:a16="http://schemas.microsoft.com/office/drawing/2014/main" val="784122391"/>
                  </a:ext>
                </a:extLst>
              </a:tr>
              <a:tr h="596748">
                <a:tc>
                  <a:txBody>
                    <a:bodyPr/>
                    <a:lstStyle/>
                    <a:p>
                      <a:r>
                        <a:rPr lang="en-US" dirty="0"/>
                        <a:t>Sponsors and funders</a:t>
                      </a:r>
                    </a:p>
                  </a:txBody>
                  <a:tcPr/>
                </a:tc>
                <a:tc>
                  <a:txBody>
                    <a:bodyPr/>
                    <a:lstStyle/>
                    <a:p>
                      <a:pPr marL="285750" indent="-285750">
                        <a:buFont typeface="Arial" panose="020B0604020202020204" pitchFamily="34" charset="0"/>
                        <a:buChar char="•"/>
                      </a:pPr>
                      <a:r>
                        <a:rPr lang="en-US" dirty="0"/>
                        <a:t>Ensure decentralized components can be part of trial budgets (e.g., through developing clear guidance/wording around this related to budgets)</a:t>
                      </a:r>
                    </a:p>
                  </a:txBody>
                  <a:tcPr/>
                </a:tc>
                <a:extLst>
                  <a:ext uri="{0D108BD9-81ED-4DB2-BD59-A6C34878D82A}">
                    <a16:rowId xmlns:a16="http://schemas.microsoft.com/office/drawing/2014/main" val="3895315565"/>
                  </a:ext>
                </a:extLst>
              </a:tr>
              <a:tr h="323637">
                <a:tc>
                  <a:txBody>
                    <a:bodyPr/>
                    <a:lstStyle/>
                    <a:p>
                      <a:r>
                        <a:rPr lang="en-US" dirty="0"/>
                        <a:t>Regulators</a:t>
                      </a:r>
                    </a:p>
                  </a:txBody>
                  <a:tcPr/>
                </a:tc>
                <a:tc>
                  <a:txBody>
                    <a:bodyPr/>
                    <a:lstStyle/>
                    <a:p>
                      <a:pPr marL="285750" indent="-285750">
                        <a:buFont typeface="Arial" panose="020B0604020202020204" pitchFamily="34" charset="0"/>
                        <a:buChar char="•"/>
                      </a:pPr>
                      <a:r>
                        <a:rPr lang="en-US" dirty="0"/>
                        <a:t>Develop clear guidance around decentralized clinical trials</a:t>
                      </a:r>
                    </a:p>
                    <a:p>
                      <a:pPr marL="285750" indent="-285750">
                        <a:buFont typeface="Arial" panose="020B0604020202020204" pitchFamily="34" charset="0"/>
                        <a:buChar char="•"/>
                      </a:pPr>
                      <a:r>
                        <a:rPr lang="en-US" dirty="0"/>
                        <a:t>Use these survey results in guidance development (as per above and in other areas)</a:t>
                      </a:r>
                    </a:p>
                  </a:txBody>
                  <a:tcPr/>
                </a:tc>
                <a:extLst>
                  <a:ext uri="{0D108BD9-81ED-4DB2-BD59-A6C34878D82A}">
                    <a16:rowId xmlns:a16="http://schemas.microsoft.com/office/drawing/2014/main" val="542846900"/>
                  </a:ext>
                </a:extLst>
              </a:tr>
            </a:tbl>
          </a:graphicData>
        </a:graphic>
      </p:graphicFrame>
    </p:spTree>
    <p:extLst>
      <p:ext uri="{BB962C8B-B14F-4D97-AF65-F5344CB8AC3E}">
        <p14:creationId xmlns:p14="http://schemas.microsoft.com/office/powerpoint/2010/main" val="2914139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TO 2023 Brand">
  <a:themeElements>
    <a:clrScheme name="CTO Brand 2023">
      <a:dk1>
        <a:srgbClr val="033B63"/>
      </a:dk1>
      <a:lt1>
        <a:sysClr val="window" lastClr="FFFFFF"/>
      </a:lt1>
      <a:dk2>
        <a:srgbClr val="227FC2"/>
      </a:dk2>
      <a:lt2>
        <a:srgbClr val="DCDCDC"/>
      </a:lt2>
      <a:accent1>
        <a:srgbClr val="033B63"/>
      </a:accent1>
      <a:accent2>
        <a:srgbClr val="28A496"/>
      </a:accent2>
      <a:accent3>
        <a:srgbClr val="74D2E2"/>
      </a:accent3>
      <a:accent4>
        <a:srgbClr val="DCDCDC"/>
      </a:accent4>
      <a:accent5>
        <a:srgbClr val="FA9912"/>
      </a:accent5>
      <a:accent6>
        <a:srgbClr val="F4BE18"/>
      </a:accent6>
      <a:hlink>
        <a:srgbClr val="DCDCDC"/>
      </a:hlink>
      <a:folHlink>
        <a:srgbClr val="AFAF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O 2023 Brand" id="{7C6350D0-386B-4E6F-B380-544CB09D65B9}" vid="{F0930008-001D-4ECA-AA76-8AD497932F25}"/>
    </a:ext>
  </a:extLst>
</a:theme>
</file>

<file path=ppt/theme/theme3.xml><?xml version="1.0" encoding="utf-8"?>
<a:theme xmlns:a="http://schemas.openxmlformats.org/drawingml/2006/main" name="1_CTO 2023 Brand">
  <a:themeElements>
    <a:clrScheme name="CTO Brand 2023">
      <a:dk1>
        <a:srgbClr val="033B63"/>
      </a:dk1>
      <a:lt1>
        <a:sysClr val="window" lastClr="FFFFFF"/>
      </a:lt1>
      <a:dk2>
        <a:srgbClr val="227FC2"/>
      </a:dk2>
      <a:lt2>
        <a:srgbClr val="DCDCDC"/>
      </a:lt2>
      <a:accent1>
        <a:srgbClr val="033B63"/>
      </a:accent1>
      <a:accent2>
        <a:srgbClr val="28A496"/>
      </a:accent2>
      <a:accent3>
        <a:srgbClr val="74D2E2"/>
      </a:accent3>
      <a:accent4>
        <a:srgbClr val="DCDCDC"/>
      </a:accent4>
      <a:accent5>
        <a:srgbClr val="FA9912"/>
      </a:accent5>
      <a:accent6>
        <a:srgbClr val="F4BE18"/>
      </a:accent6>
      <a:hlink>
        <a:srgbClr val="DCDCDC"/>
      </a:hlink>
      <a:folHlink>
        <a:srgbClr val="AFAF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O 2023 Brand" id="{7C6350D0-386B-4E6F-B380-544CB09D65B9}" vid="{F0930008-001D-4ECA-AA76-8AD497932F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243</TotalTime>
  <Words>2154</Words>
  <Application>Microsoft Macintosh PowerPoint</Application>
  <PresentationFormat>Widescreen</PresentationFormat>
  <Paragraphs>145</Paragraphs>
  <Slides>10</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Aptos</vt:lpstr>
      <vt:lpstr>Aptos Display</vt:lpstr>
      <vt:lpstr>Arial</vt:lpstr>
      <vt:lpstr>Calibri</vt:lpstr>
      <vt:lpstr>Calibri Light</vt:lpstr>
      <vt:lpstr>Merriweather</vt:lpstr>
      <vt:lpstr>Open Sans</vt:lpstr>
      <vt:lpstr>Raleway</vt:lpstr>
      <vt:lpstr>Raleway Medium</vt:lpstr>
      <vt:lpstr>Raleway SemiBold</vt:lpstr>
      <vt:lpstr>Office Theme</vt:lpstr>
      <vt:lpstr>CTO 2023 Brand</vt:lpstr>
      <vt:lpstr>1_CTO 2023 Brand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Lillie</dc:creator>
  <cp:lastModifiedBy>Dawn Richards</cp:lastModifiedBy>
  <cp:revision>28</cp:revision>
  <cp:lastPrinted>2024-10-08T18:24:45Z</cp:lastPrinted>
  <dcterms:created xsi:type="dcterms:W3CDTF">2024-10-05T18:38:33Z</dcterms:created>
  <dcterms:modified xsi:type="dcterms:W3CDTF">2024-10-22T13:52:33Z</dcterms:modified>
</cp:coreProperties>
</file>