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48" r:id="rId5"/>
    <p:sldMasterId id="2147483677" r:id="rId6"/>
    <p:sldMasterId id="2147483947" r:id="rId7"/>
  </p:sldMasterIdLst>
  <p:notesMasterIdLst>
    <p:notesMasterId r:id="rId22"/>
  </p:notesMasterIdLst>
  <p:handoutMasterIdLst>
    <p:handoutMasterId r:id="rId23"/>
  </p:handoutMasterIdLst>
  <p:sldIdLst>
    <p:sldId id="2268" r:id="rId8"/>
    <p:sldId id="2299" r:id="rId9"/>
    <p:sldId id="2313" r:id="rId10"/>
    <p:sldId id="2323" r:id="rId11"/>
    <p:sldId id="357" r:id="rId12"/>
    <p:sldId id="2324" r:id="rId13"/>
    <p:sldId id="2326" r:id="rId14"/>
    <p:sldId id="2379" r:id="rId15"/>
    <p:sldId id="2400" r:id="rId16"/>
    <p:sldId id="2410" r:id="rId17"/>
    <p:sldId id="2408" r:id="rId18"/>
    <p:sldId id="2328" r:id="rId19"/>
    <p:sldId id="2327" r:id="rId20"/>
    <p:sldId id="339" r:id="rId2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256" userDrawn="1">
          <p15:clr>
            <a:srgbClr val="A4A3A4"/>
          </p15:clr>
        </p15:guide>
        <p15:guide id="2" pos="384" userDrawn="1">
          <p15:clr>
            <a:srgbClr val="A4A3A4"/>
          </p15:clr>
        </p15:guide>
        <p15:guide id="3" pos="72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9C5748-BCC6-E73A-E0C8-C4148F646114}" name="Kay, Caroline (CIHR/IRSC)" initials="KC(" userId="S::Caroline.Kay@cihr-irsc.gc.ca::7d6db953-344c-48c0-b279-2515ce06061e" providerId="AD"/>
  <p188:author id="{7257228F-1EF8-F547-30A6-557547466775}" name="Bettle, Megan (CIHR/IRSC)" initials="MB" userId="S::Megan.Bettle@cihr-irsc.gc.ca::d572134a-844f-45b6-9cb8-5384179076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C35"/>
    <a:srgbClr val="008542"/>
    <a:srgbClr val="E2E2E2"/>
    <a:srgbClr val="6BA426"/>
    <a:srgbClr val="F0AB00"/>
    <a:srgbClr val="0C6689"/>
    <a:srgbClr val="134E9B"/>
    <a:srgbClr val="1152A8"/>
    <a:srgbClr val="80379B"/>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5" autoAdjust="0"/>
    <p:restoredTop sz="94695"/>
  </p:normalViewPr>
  <p:slideViewPr>
    <p:cSldViewPr snapToGrid="0">
      <p:cViewPr varScale="1">
        <p:scale>
          <a:sx n="90" d="100"/>
          <a:sy n="90" d="100"/>
        </p:scale>
        <p:origin x="82" y="101"/>
      </p:cViewPr>
      <p:guideLst>
        <p:guide orient="horz" pos="2256"/>
        <p:guide pos="384"/>
        <p:guide pos="72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7770D-B627-400B-A74E-933823D9FF6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DC7E29-7681-45E4-8D8C-E897F3F55D61}">
      <dgm:prSet phldrT="[Text]"/>
      <dgm:spPr/>
      <dgm:t>
        <a:bodyPr lIns="914400" rIns="182880" anchor="ctr"/>
        <a:lstStyle/>
        <a:p>
          <a:pPr>
            <a:lnSpc>
              <a:spcPct val="100000"/>
            </a:lnSpc>
          </a:pPr>
          <a:r>
            <a:rPr lang="en-US">
              <a:latin typeface="Arial" panose="020B0604020202020204" pitchFamily="34" charset="0"/>
              <a:cs typeface="Arial" panose="020B0604020202020204" pitchFamily="34" charset="0"/>
            </a:rPr>
            <a:t>Implement the Clinical Trials Fund</a:t>
          </a:r>
        </a:p>
      </dgm:t>
    </dgm:pt>
    <dgm:pt modelId="{9FF9434C-3564-4284-BF26-603E10F2E3B4}" type="parTrans" cxnId="{B47D48E3-27AF-4BFC-B0CE-186C7E10A162}">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71E4D55-1A70-4B9B-AA32-AC902322CE40}" type="sibTrans" cxnId="{B47D48E3-27AF-4BFC-B0CE-186C7E10A162}">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461B27D0-F422-49F2-AAA1-00F3C137944A}">
      <dgm:prSet phldrT="[Text]"/>
      <dgm:spPr/>
      <dgm:t>
        <a:bodyPr lIns="914400" rIns="182880" anchor="ctr"/>
        <a:lstStyle/>
        <a:p>
          <a:pPr>
            <a:lnSpc>
              <a:spcPct val="100000"/>
            </a:lnSpc>
          </a:pPr>
          <a:r>
            <a:rPr lang="en-US" dirty="0">
              <a:latin typeface="Arial" panose="020B0604020202020204" pitchFamily="34" charset="0"/>
              <a:cs typeface="Arial" panose="020B0604020202020204" pitchFamily="34" charset="0"/>
            </a:rPr>
            <a:t>Under Canada’s Biomanufacturing and Life Sciences Strategy - focus on pandemic preparedness and a strong domestic life sciences sector</a:t>
          </a:r>
        </a:p>
      </dgm:t>
    </dgm:pt>
    <dgm:pt modelId="{5949373A-54D7-4B00-BB04-C60A8475417E}" type="parTrans" cxnId="{61485FD9-184B-4FA5-9EFE-848EC21F9C94}">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F08CD64A-B797-47D3-A44A-8142A768DFE2}" type="sibTrans" cxnId="{61485FD9-184B-4FA5-9EFE-848EC21F9C94}">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A6FD50C2-DC29-4AC1-BED8-0C04C4632012}">
      <dgm:prSet phldrT="[Text]"/>
      <dgm:spPr/>
      <dgm:t>
        <a:bodyPr lIns="914400" rIns="182880" anchor="ctr"/>
        <a:lstStyle/>
        <a:p>
          <a:pPr>
            <a:lnSpc>
              <a:spcPct val="100000"/>
            </a:lnSpc>
          </a:pPr>
          <a:r>
            <a:rPr lang="en-US">
              <a:latin typeface="Arial" panose="020B0604020202020204" pitchFamily="34" charset="0"/>
              <a:cs typeface="Arial" panose="020B0604020202020204" pitchFamily="34" charset="0"/>
            </a:rPr>
            <a:t>Develop and implement a long-term clinical trials strategy</a:t>
          </a:r>
        </a:p>
      </dgm:t>
    </dgm:pt>
    <dgm:pt modelId="{EE11CB93-A6DC-46A7-AF5D-5DC9314D3AB6}" type="parTrans" cxnId="{8D4A1D66-B240-4952-938D-8235247F51F3}">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C3339BF9-4703-4285-B314-6EA4C15197C5}" type="sibTrans" cxnId="{8D4A1D66-B240-4952-938D-8235247F51F3}">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5A7F9224-5B09-4A22-B873-9DC2D4F06ACD}" type="pres">
      <dgm:prSet presAssocID="{7437770D-B627-400B-A74E-933823D9FF62}" presName="Name0" presStyleCnt="0">
        <dgm:presLayoutVars>
          <dgm:chMax val="7"/>
          <dgm:chPref val="7"/>
          <dgm:dir/>
        </dgm:presLayoutVars>
      </dgm:prSet>
      <dgm:spPr/>
    </dgm:pt>
    <dgm:pt modelId="{04311144-2331-4D50-B462-9B3F80ADE68F}" type="pres">
      <dgm:prSet presAssocID="{7437770D-B627-400B-A74E-933823D9FF62}" presName="Name1" presStyleCnt="0"/>
      <dgm:spPr/>
    </dgm:pt>
    <dgm:pt modelId="{8B665F82-99C1-462F-B423-8F75589E0BF9}" type="pres">
      <dgm:prSet presAssocID="{7437770D-B627-400B-A74E-933823D9FF62}" presName="cycle" presStyleCnt="0"/>
      <dgm:spPr/>
    </dgm:pt>
    <dgm:pt modelId="{5D106E9C-E55C-47CA-9D95-913EA33C2E8C}" type="pres">
      <dgm:prSet presAssocID="{7437770D-B627-400B-A74E-933823D9FF62}" presName="srcNode" presStyleLbl="node1" presStyleIdx="0" presStyleCnt="2"/>
      <dgm:spPr/>
    </dgm:pt>
    <dgm:pt modelId="{140CC889-9BF2-4EF3-9A46-A17A379AA415}" type="pres">
      <dgm:prSet presAssocID="{7437770D-B627-400B-A74E-933823D9FF62}" presName="conn" presStyleLbl="parChTrans1D2" presStyleIdx="0" presStyleCnt="1"/>
      <dgm:spPr/>
    </dgm:pt>
    <dgm:pt modelId="{6BCA6DE7-1FC6-4893-9E88-A29033B6BF48}" type="pres">
      <dgm:prSet presAssocID="{7437770D-B627-400B-A74E-933823D9FF62}" presName="extraNode" presStyleLbl="node1" presStyleIdx="0" presStyleCnt="2"/>
      <dgm:spPr/>
    </dgm:pt>
    <dgm:pt modelId="{21A5D712-E522-4FBF-8144-6D0499A24052}" type="pres">
      <dgm:prSet presAssocID="{7437770D-B627-400B-A74E-933823D9FF62}" presName="dstNode" presStyleLbl="node1" presStyleIdx="0" presStyleCnt="2"/>
      <dgm:spPr/>
    </dgm:pt>
    <dgm:pt modelId="{D2231A18-ACC1-4563-9B30-B7AA7DE132A1}" type="pres">
      <dgm:prSet presAssocID="{D0DC7E29-7681-45E4-8D8C-E897F3F55D61}" presName="text_1" presStyleLbl="node1" presStyleIdx="0" presStyleCnt="2">
        <dgm:presLayoutVars>
          <dgm:bulletEnabled val="1"/>
        </dgm:presLayoutVars>
      </dgm:prSet>
      <dgm:spPr/>
    </dgm:pt>
    <dgm:pt modelId="{30714008-B2CD-403F-B8EB-9F65A1A6B083}" type="pres">
      <dgm:prSet presAssocID="{D0DC7E29-7681-45E4-8D8C-E897F3F55D61}" presName="accent_1" presStyleCnt="0"/>
      <dgm:spPr/>
    </dgm:pt>
    <dgm:pt modelId="{1643251A-907E-4490-A0A6-DD109BBC0D37}" type="pres">
      <dgm:prSet presAssocID="{D0DC7E29-7681-45E4-8D8C-E897F3F55D61}" presName="accentRepeatNode" presStyleLbl="solidFgAcc1" presStyleIdx="0" presStyleCnt="2"/>
      <dgm:spPr/>
    </dgm:pt>
    <dgm:pt modelId="{2BB6588C-D854-4C28-B1FC-ADD109A05168}" type="pres">
      <dgm:prSet presAssocID="{A6FD50C2-DC29-4AC1-BED8-0C04C4632012}" presName="text_2" presStyleLbl="node1" presStyleIdx="1" presStyleCnt="2">
        <dgm:presLayoutVars>
          <dgm:bulletEnabled val="1"/>
        </dgm:presLayoutVars>
      </dgm:prSet>
      <dgm:spPr/>
    </dgm:pt>
    <dgm:pt modelId="{A4A28995-8F01-48EA-A2C1-C3172ADD587A}" type="pres">
      <dgm:prSet presAssocID="{A6FD50C2-DC29-4AC1-BED8-0C04C4632012}" presName="accent_2" presStyleCnt="0"/>
      <dgm:spPr/>
    </dgm:pt>
    <dgm:pt modelId="{5FDB415C-938A-4F54-99EE-531AF5C673A6}" type="pres">
      <dgm:prSet presAssocID="{A6FD50C2-DC29-4AC1-BED8-0C04C4632012}" presName="accentRepeatNode" presStyleLbl="solidFgAcc1" presStyleIdx="1" presStyleCnt="2"/>
      <dgm:spPr/>
    </dgm:pt>
  </dgm:ptLst>
  <dgm:cxnLst>
    <dgm:cxn modelId="{83621710-00F0-40A5-9CB8-92C70954B49F}" type="presOf" srcId="{461B27D0-F422-49F2-AAA1-00F3C137944A}" destId="{D2231A18-ACC1-4563-9B30-B7AA7DE132A1}" srcOrd="0" destOrd="1" presId="urn:microsoft.com/office/officeart/2008/layout/VerticalCurvedList"/>
    <dgm:cxn modelId="{A6F44715-28CB-47CC-BFDF-7845B2B552B0}" type="presOf" srcId="{D0DC7E29-7681-45E4-8D8C-E897F3F55D61}" destId="{D2231A18-ACC1-4563-9B30-B7AA7DE132A1}" srcOrd="0" destOrd="0" presId="urn:microsoft.com/office/officeart/2008/layout/VerticalCurvedList"/>
    <dgm:cxn modelId="{8D4A1D66-B240-4952-938D-8235247F51F3}" srcId="{7437770D-B627-400B-A74E-933823D9FF62}" destId="{A6FD50C2-DC29-4AC1-BED8-0C04C4632012}" srcOrd="1" destOrd="0" parTransId="{EE11CB93-A6DC-46A7-AF5D-5DC9314D3AB6}" sibTransId="{C3339BF9-4703-4285-B314-6EA4C15197C5}"/>
    <dgm:cxn modelId="{7E1CEDA8-3DC7-443E-A766-D1889DAF81AA}" type="presOf" srcId="{7437770D-B627-400B-A74E-933823D9FF62}" destId="{5A7F9224-5B09-4A22-B873-9DC2D4F06ACD}" srcOrd="0" destOrd="0" presId="urn:microsoft.com/office/officeart/2008/layout/VerticalCurvedList"/>
    <dgm:cxn modelId="{F227CCAE-6603-44F9-88AE-EE2304751580}" type="presOf" srcId="{F08CD64A-B797-47D3-A44A-8142A768DFE2}" destId="{140CC889-9BF2-4EF3-9A46-A17A379AA415}" srcOrd="0" destOrd="0" presId="urn:microsoft.com/office/officeart/2008/layout/VerticalCurvedList"/>
    <dgm:cxn modelId="{3125DEC2-5A85-4C56-9F50-53F69ECD1859}" type="presOf" srcId="{A6FD50C2-DC29-4AC1-BED8-0C04C4632012}" destId="{2BB6588C-D854-4C28-B1FC-ADD109A05168}" srcOrd="0" destOrd="0" presId="urn:microsoft.com/office/officeart/2008/layout/VerticalCurvedList"/>
    <dgm:cxn modelId="{61485FD9-184B-4FA5-9EFE-848EC21F9C94}" srcId="{D0DC7E29-7681-45E4-8D8C-E897F3F55D61}" destId="{461B27D0-F422-49F2-AAA1-00F3C137944A}" srcOrd="0" destOrd="0" parTransId="{5949373A-54D7-4B00-BB04-C60A8475417E}" sibTransId="{F08CD64A-B797-47D3-A44A-8142A768DFE2}"/>
    <dgm:cxn modelId="{B47D48E3-27AF-4BFC-B0CE-186C7E10A162}" srcId="{7437770D-B627-400B-A74E-933823D9FF62}" destId="{D0DC7E29-7681-45E4-8D8C-E897F3F55D61}" srcOrd="0" destOrd="0" parTransId="{9FF9434C-3564-4284-BF26-603E10F2E3B4}" sibTransId="{571E4D55-1A70-4B9B-AA32-AC902322CE40}"/>
    <dgm:cxn modelId="{F9CC32BE-E749-42A8-8353-6D93132C0583}" type="presParOf" srcId="{5A7F9224-5B09-4A22-B873-9DC2D4F06ACD}" destId="{04311144-2331-4D50-B462-9B3F80ADE68F}" srcOrd="0" destOrd="0" presId="urn:microsoft.com/office/officeart/2008/layout/VerticalCurvedList"/>
    <dgm:cxn modelId="{AB591069-AD0B-43F2-A3FC-038825321A46}" type="presParOf" srcId="{04311144-2331-4D50-B462-9B3F80ADE68F}" destId="{8B665F82-99C1-462F-B423-8F75589E0BF9}" srcOrd="0" destOrd="0" presId="urn:microsoft.com/office/officeart/2008/layout/VerticalCurvedList"/>
    <dgm:cxn modelId="{FC7FC8BA-CAB6-4CCB-ADBB-4B21E66FDE02}" type="presParOf" srcId="{8B665F82-99C1-462F-B423-8F75589E0BF9}" destId="{5D106E9C-E55C-47CA-9D95-913EA33C2E8C}" srcOrd="0" destOrd="0" presId="urn:microsoft.com/office/officeart/2008/layout/VerticalCurvedList"/>
    <dgm:cxn modelId="{4B66ADBC-C08F-4665-AA5B-91AC8783492D}" type="presParOf" srcId="{8B665F82-99C1-462F-B423-8F75589E0BF9}" destId="{140CC889-9BF2-4EF3-9A46-A17A379AA415}" srcOrd="1" destOrd="0" presId="urn:microsoft.com/office/officeart/2008/layout/VerticalCurvedList"/>
    <dgm:cxn modelId="{10B09550-E246-42BB-AF61-C81605F8715F}" type="presParOf" srcId="{8B665F82-99C1-462F-B423-8F75589E0BF9}" destId="{6BCA6DE7-1FC6-4893-9E88-A29033B6BF48}" srcOrd="2" destOrd="0" presId="urn:microsoft.com/office/officeart/2008/layout/VerticalCurvedList"/>
    <dgm:cxn modelId="{2D69CB81-1764-4B10-A82A-29505FE92D06}" type="presParOf" srcId="{8B665F82-99C1-462F-B423-8F75589E0BF9}" destId="{21A5D712-E522-4FBF-8144-6D0499A24052}" srcOrd="3" destOrd="0" presId="urn:microsoft.com/office/officeart/2008/layout/VerticalCurvedList"/>
    <dgm:cxn modelId="{ADF1D940-DBDB-401E-B708-8F90ED523148}" type="presParOf" srcId="{04311144-2331-4D50-B462-9B3F80ADE68F}" destId="{D2231A18-ACC1-4563-9B30-B7AA7DE132A1}" srcOrd="1" destOrd="0" presId="urn:microsoft.com/office/officeart/2008/layout/VerticalCurvedList"/>
    <dgm:cxn modelId="{B62A6322-64EA-40F2-812E-E2BD792606A4}" type="presParOf" srcId="{04311144-2331-4D50-B462-9B3F80ADE68F}" destId="{30714008-B2CD-403F-B8EB-9F65A1A6B083}" srcOrd="2" destOrd="0" presId="urn:microsoft.com/office/officeart/2008/layout/VerticalCurvedList"/>
    <dgm:cxn modelId="{291A6909-24E6-4FAB-B67E-AB3EB94A275B}" type="presParOf" srcId="{30714008-B2CD-403F-B8EB-9F65A1A6B083}" destId="{1643251A-907E-4490-A0A6-DD109BBC0D37}" srcOrd="0" destOrd="0" presId="urn:microsoft.com/office/officeart/2008/layout/VerticalCurvedList"/>
    <dgm:cxn modelId="{C2EEC64A-72D7-46D6-8BB0-1708F0725F6E}" type="presParOf" srcId="{04311144-2331-4D50-B462-9B3F80ADE68F}" destId="{2BB6588C-D854-4C28-B1FC-ADD109A05168}" srcOrd="3" destOrd="0" presId="urn:microsoft.com/office/officeart/2008/layout/VerticalCurvedList"/>
    <dgm:cxn modelId="{4BC2C544-8552-456B-8005-A7A74420720B}" type="presParOf" srcId="{04311144-2331-4D50-B462-9B3F80ADE68F}" destId="{A4A28995-8F01-48EA-A2C1-C3172ADD587A}" srcOrd="4" destOrd="0" presId="urn:microsoft.com/office/officeart/2008/layout/VerticalCurvedList"/>
    <dgm:cxn modelId="{5AF59B05-B5DF-49DD-9816-FD1D201F2A07}" type="presParOf" srcId="{A4A28995-8F01-48EA-A2C1-C3172ADD587A}" destId="{5FDB415C-938A-4F54-99EE-531AF5C673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3F20B-E8EB-48CB-A40D-77DB9AE9E4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AFD2F1-6A18-41B4-93C6-3A8958E3FD80}">
      <dgm:prSet/>
      <dgm:spPr/>
      <dgm:t>
        <a:bodyPr/>
        <a:lstStyle/>
        <a:p>
          <a:r>
            <a:rPr lang="fr-CA" b="1" dirty="0">
              <a:latin typeface="Arial" panose="020B0604020202020204" pitchFamily="34" charset="0"/>
              <a:cs typeface="Arial" panose="020B0604020202020204" pitchFamily="34" charset="0"/>
            </a:rPr>
            <a:t>Engagement</a:t>
          </a:r>
          <a:r>
            <a:rPr lang="fr-CA" dirty="0">
              <a:latin typeface="Arial" panose="020B0604020202020204" pitchFamily="34" charset="0"/>
              <a:cs typeface="Arial" panose="020B0604020202020204" pitchFamily="34" charset="0"/>
            </a:rPr>
            <a:t> </a:t>
          </a:r>
          <a:r>
            <a:rPr lang="fr-CA" b="1" dirty="0">
              <a:latin typeface="Arial" panose="020B0604020202020204" pitchFamily="34" charset="0"/>
              <a:cs typeface="Arial" panose="020B0604020202020204" pitchFamily="34" charset="0"/>
            </a:rPr>
            <a:t>of patients </a:t>
          </a:r>
          <a:r>
            <a:rPr lang="fr-CA" dirty="0">
              <a:latin typeface="Arial" panose="020B0604020202020204" pitchFamily="34" charset="0"/>
              <a:cs typeface="Arial" panose="020B0604020202020204" pitchFamily="34" charset="0"/>
            </a:rPr>
            <a:t>and </a:t>
          </a:r>
          <a:r>
            <a:rPr lang="fr-CA" dirty="0" err="1">
              <a:latin typeface="Arial" panose="020B0604020202020204" pitchFamily="34" charset="0"/>
              <a:cs typeface="Arial" panose="020B0604020202020204" pitchFamily="34" charset="0"/>
            </a:rPr>
            <a:t>other</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knowledge</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users</a:t>
          </a:r>
          <a:r>
            <a:rPr lang="fr-CA" dirty="0">
              <a:latin typeface="Arial" panose="020B0604020202020204" pitchFamily="34" charset="0"/>
              <a:cs typeface="Arial" panose="020B0604020202020204" pitchFamily="34" charset="0"/>
            </a:rPr>
            <a:t> to </a:t>
          </a:r>
          <a:r>
            <a:rPr lang="fr-CA" dirty="0" err="1">
              <a:latin typeface="Arial" panose="020B0604020202020204" pitchFamily="34" charset="0"/>
              <a:cs typeface="Arial" panose="020B0604020202020204" pitchFamily="34" charset="0"/>
            </a:rPr>
            <a:t>maximize</a:t>
          </a:r>
          <a:r>
            <a:rPr lang="fr-CA" dirty="0">
              <a:latin typeface="Arial" panose="020B0604020202020204" pitchFamily="34" charset="0"/>
              <a:cs typeface="Arial" panose="020B0604020202020204" pitchFamily="34" charset="0"/>
            </a:rPr>
            <a:t> relevance of </a:t>
          </a:r>
          <a:r>
            <a:rPr lang="fr-CA" dirty="0" err="1">
              <a:latin typeface="Arial" panose="020B0604020202020204" pitchFamily="34" charset="0"/>
              <a:cs typeface="Arial" panose="020B0604020202020204" pitchFamily="34" charset="0"/>
            </a:rPr>
            <a:t>research</a:t>
          </a:r>
          <a:endParaRPr lang="en-US" dirty="0">
            <a:latin typeface="Arial" panose="020B0604020202020204" pitchFamily="34" charset="0"/>
            <a:cs typeface="Arial" panose="020B0604020202020204" pitchFamily="34" charset="0"/>
          </a:endParaRPr>
        </a:p>
      </dgm:t>
    </dgm:pt>
    <dgm:pt modelId="{97C23F8F-F702-4ADD-900D-E27770DA3C2A}" type="parTrans" cxnId="{66BA4A14-8DC2-4B6E-B889-E368A024041F}">
      <dgm:prSet/>
      <dgm:spPr/>
      <dgm:t>
        <a:bodyPr/>
        <a:lstStyle/>
        <a:p>
          <a:endParaRPr lang="en-US">
            <a:latin typeface="Helvetica" panose="020B0604020202020204" pitchFamily="34" charset="0"/>
            <a:cs typeface="Helvetica" panose="020B0604020202020204" pitchFamily="34" charset="0"/>
          </a:endParaRPr>
        </a:p>
      </dgm:t>
    </dgm:pt>
    <dgm:pt modelId="{DB49A333-ADAE-4B8A-96A7-4EE44460C2D0}" type="sibTrans" cxnId="{66BA4A14-8DC2-4B6E-B889-E368A024041F}">
      <dgm:prSet/>
      <dgm:spPr/>
      <dgm:t>
        <a:bodyPr/>
        <a:lstStyle/>
        <a:p>
          <a:endParaRPr lang="en-US">
            <a:latin typeface="Helvetica" panose="020B0604020202020204" pitchFamily="34" charset="0"/>
            <a:cs typeface="Helvetica" panose="020B0604020202020204" pitchFamily="34" charset="0"/>
          </a:endParaRPr>
        </a:p>
      </dgm:t>
    </dgm:pt>
    <dgm:pt modelId="{B7E8D286-318B-4AE8-9BA4-44C10DBC5C3B}">
      <dgm:prSet/>
      <dgm:spPr/>
      <dgm:t>
        <a:bodyPr/>
        <a:lstStyle/>
        <a:p>
          <a:r>
            <a:rPr lang="fr-CA" b="1">
              <a:latin typeface="Helvetica" panose="020B0604020202020204" pitchFamily="34" charset="0"/>
              <a:cs typeface="Helvetica" panose="020B0604020202020204" pitchFamily="34" charset="0"/>
            </a:rPr>
            <a:t>Partnered funding </a:t>
          </a:r>
          <a:r>
            <a:rPr lang="fr-CA">
              <a:latin typeface="Helvetica" panose="020B0604020202020204" pitchFamily="34" charset="0"/>
              <a:cs typeface="Helvetica" panose="020B0604020202020204" pitchFamily="34" charset="0"/>
            </a:rPr>
            <a:t>to increase reach, buy-in and knowledge mobilization</a:t>
          </a:r>
          <a:endParaRPr lang="en-US">
            <a:latin typeface="Helvetica" panose="020B0604020202020204" pitchFamily="34" charset="0"/>
            <a:cs typeface="Helvetica" panose="020B0604020202020204" pitchFamily="34" charset="0"/>
          </a:endParaRPr>
        </a:p>
      </dgm:t>
    </dgm:pt>
    <dgm:pt modelId="{A93F20C5-67E2-4E9B-A242-BC5730B3AEA1}" type="parTrans" cxnId="{4C2553A4-1C03-4361-B416-726798053401}">
      <dgm:prSet/>
      <dgm:spPr/>
      <dgm:t>
        <a:bodyPr/>
        <a:lstStyle/>
        <a:p>
          <a:endParaRPr lang="en-US">
            <a:latin typeface="Helvetica" panose="020B0604020202020204" pitchFamily="34" charset="0"/>
            <a:cs typeface="Helvetica" panose="020B0604020202020204" pitchFamily="34" charset="0"/>
          </a:endParaRPr>
        </a:p>
      </dgm:t>
    </dgm:pt>
    <dgm:pt modelId="{BB9CD835-F585-4892-97DE-B78F30F05B16}" type="sibTrans" cxnId="{4C2553A4-1C03-4361-B416-726798053401}">
      <dgm:prSet/>
      <dgm:spPr/>
      <dgm:t>
        <a:bodyPr/>
        <a:lstStyle/>
        <a:p>
          <a:endParaRPr lang="en-US">
            <a:latin typeface="Helvetica" panose="020B0604020202020204" pitchFamily="34" charset="0"/>
            <a:cs typeface="Helvetica" panose="020B0604020202020204" pitchFamily="34" charset="0"/>
          </a:endParaRPr>
        </a:p>
      </dgm:t>
    </dgm:pt>
    <dgm:pt modelId="{43B7EB2B-A3ED-4AB2-A6F1-7E701721E9C5}">
      <dgm:prSet/>
      <dgm:spPr/>
      <dgm:t>
        <a:bodyPr/>
        <a:lstStyle/>
        <a:p>
          <a:r>
            <a:rPr lang="fr-CA" b="1">
              <a:latin typeface="Helvetica" panose="020B0604020202020204" pitchFamily="34" charset="0"/>
              <a:cs typeface="Helvetica" panose="020B0604020202020204" pitchFamily="34" charset="0"/>
            </a:rPr>
            <a:t>Investment in capacity building </a:t>
          </a:r>
          <a:r>
            <a:rPr lang="fr-CA">
              <a:latin typeface="Helvetica" panose="020B0604020202020204" pitchFamily="34" charset="0"/>
              <a:cs typeface="Helvetica" panose="020B0604020202020204" pitchFamily="34" charset="0"/>
            </a:rPr>
            <a:t>to grow the skills, knowledge and relationships required to sustain patient-oriented research </a:t>
          </a:r>
          <a:endParaRPr lang="en-US">
            <a:latin typeface="Helvetica" panose="020B0604020202020204" pitchFamily="34" charset="0"/>
            <a:cs typeface="Helvetica" panose="020B0604020202020204" pitchFamily="34" charset="0"/>
          </a:endParaRPr>
        </a:p>
      </dgm:t>
    </dgm:pt>
    <dgm:pt modelId="{251F0FB2-6E44-4697-AB42-BF0C787CB10B}" type="parTrans" cxnId="{B16D91CE-0A10-4A19-84EE-41CA24E21198}">
      <dgm:prSet/>
      <dgm:spPr/>
      <dgm:t>
        <a:bodyPr/>
        <a:lstStyle/>
        <a:p>
          <a:endParaRPr lang="en-US">
            <a:latin typeface="Helvetica" panose="020B0604020202020204" pitchFamily="34" charset="0"/>
            <a:cs typeface="Helvetica" panose="020B0604020202020204" pitchFamily="34" charset="0"/>
          </a:endParaRPr>
        </a:p>
      </dgm:t>
    </dgm:pt>
    <dgm:pt modelId="{86BF0683-6F9A-4C4F-B7CB-51F4855AB473}" type="sibTrans" cxnId="{B16D91CE-0A10-4A19-84EE-41CA24E21198}">
      <dgm:prSet/>
      <dgm:spPr/>
      <dgm:t>
        <a:bodyPr/>
        <a:lstStyle/>
        <a:p>
          <a:endParaRPr lang="en-US">
            <a:latin typeface="Helvetica" panose="020B0604020202020204" pitchFamily="34" charset="0"/>
            <a:cs typeface="Helvetica" panose="020B0604020202020204" pitchFamily="34" charset="0"/>
          </a:endParaRPr>
        </a:p>
      </dgm:t>
    </dgm:pt>
    <dgm:pt modelId="{13DB7DA0-5D4C-4585-B4FB-A96AA92978B8}">
      <dgm:prSet/>
      <dgm:spPr/>
      <dgm:t>
        <a:bodyPr/>
        <a:lstStyle/>
        <a:p>
          <a:r>
            <a:rPr lang="fr-CA" b="1">
              <a:latin typeface="Helvetica" panose="020B0604020202020204" pitchFamily="34" charset="0"/>
              <a:cs typeface="Helvetica" panose="020B0604020202020204" pitchFamily="34" charset="0"/>
            </a:rPr>
            <a:t>Investment in infrastructure </a:t>
          </a:r>
          <a:r>
            <a:rPr lang="fr-CA">
              <a:latin typeface="Helvetica" panose="020B0604020202020204" pitchFamily="34" charset="0"/>
              <a:cs typeface="Helvetica" panose="020B0604020202020204" pitchFamily="34" charset="0"/>
            </a:rPr>
            <a:t>to enable patient-oriented research</a:t>
          </a:r>
          <a:endParaRPr lang="en-US">
            <a:latin typeface="Helvetica" panose="020B0604020202020204" pitchFamily="34" charset="0"/>
            <a:cs typeface="Helvetica" panose="020B0604020202020204" pitchFamily="34" charset="0"/>
          </a:endParaRPr>
        </a:p>
      </dgm:t>
    </dgm:pt>
    <dgm:pt modelId="{69DDD05F-0768-4D0D-B8FB-FDDE8DDE2789}" type="parTrans" cxnId="{AE882476-7067-40D6-BE44-7883E0F861CF}">
      <dgm:prSet/>
      <dgm:spPr/>
      <dgm:t>
        <a:bodyPr/>
        <a:lstStyle/>
        <a:p>
          <a:endParaRPr lang="en-US">
            <a:latin typeface="Helvetica" panose="020B0604020202020204" pitchFamily="34" charset="0"/>
            <a:cs typeface="Helvetica" panose="020B0604020202020204" pitchFamily="34" charset="0"/>
          </a:endParaRPr>
        </a:p>
      </dgm:t>
    </dgm:pt>
    <dgm:pt modelId="{25A375EB-1D78-40AE-901F-9CA42DBFC4FF}" type="sibTrans" cxnId="{AE882476-7067-40D6-BE44-7883E0F861CF}">
      <dgm:prSet/>
      <dgm:spPr/>
      <dgm:t>
        <a:bodyPr/>
        <a:lstStyle/>
        <a:p>
          <a:endParaRPr lang="en-US">
            <a:latin typeface="Helvetica" panose="020B0604020202020204" pitchFamily="34" charset="0"/>
            <a:cs typeface="Helvetica" panose="020B0604020202020204" pitchFamily="34" charset="0"/>
          </a:endParaRPr>
        </a:p>
      </dgm:t>
    </dgm:pt>
    <dgm:pt modelId="{9D9F0597-8F92-402E-9D7F-7ECC67B5644E}" type="pres">
      <dgm:prSet presAssocID="{B7A3F20B-E8EB-48CB-A40D-77DB9AE9E45A}" presName="vert0" presStyleCnt="0">
        <dgm:presLayoutVars>
          <dgm:dir/>
          <dgm:animOne val="branch"/>
          <dgm:animLvl val="lvl"/>
        </dgm:presLayoutVars>
      </dgm:prSet>
      <dgm:spPr/>
    </dgm:pt>
    <dgm:pt modelId="{26237E04-FC2E-489E-8150-1ADF339CB5BF}" type="pres">
      <dgm:prSet presAssocID="{97AFD2F1-6A18-41B4-93C6-3A8958E3FD80}" presName="thickLine" presStyleLbl="alignNode1" presStyleIdx="0" presStyleCnt="4"/>
      <dgm:spPr/>
    </dgm:pt>
    <dgm:pt modelId="{D0213DCB-DCE8-4FD3-879A-D7C47C9AD936}" type="pres">
      <dgm:prSet presAssocID="{97AFD2F1-6A18-41B4-93C6-3A8958E3FD80}" presName="horz1" presStyleCnt="0"/>
      <dgm:spPr/>
    </dgm:pt>
    <dgm:pt modelId="{E2AE0571-603F-4817-9436-85D7EA73ACA8}" type="pres">
      <dgm:prSet presAssocID="{97AFD2F1-6A18-41B4-93C6-3A8958E3FD80}" presName="tx1" presStyleLbl="revTx" presStyleIdx="0" presStyleCnt="4"/>
      <dgm:spPr/>
    </dgm:pt>
    <dgm:pt modelId="{39645B79-6A1C-48C6-B2BB-044ED73B6784}" type="pres">
      <dgm:prSet presAssocID="{97AFD2F1-6A18-41B4-93C6-3A8958E3FD80}" presName="vert1" presStyleCnt="0"/>
      <dgm:spPr/>
    </dgm:pt>
    <dgm:pt modelId="{F3BDDFB1-B369-4A36-A533-40B7734AD865}" type="pres">
      <dgm:prSet presAssocID="{B7E8D286-318B-4AE8-9BA4-44C10DBC5C3B}" presName="thickLine" presStyleLbl="alignNode1" presStyleIdx="1" presStyleCnt="4"/>
      <dgm:spPr/>
    </dgm:pt>
    <dgm:pt modelId="{EC9E5FD6-C305-4077-A540-FFEE2955D9E3}" type="pres">
      <dgm:prSet presAssocID="{B7E8D286-318B-4AE8-9BA4-44C10DBC5C3B}" presName="horz1" presStyleCnt="0"/>
      <dgm:spPr/>
    </dgm:pt>
    <dgm:pt modelId="{2B115A74-102A-4130-8F8F-F07BE446F79F}" type="pres">
      <dgm:prSet presAssocID="{B7E8D286-318B-4AE8-9BA4-44C10DBC5C3B}" presName="tx1" presStyleLbl="revTx" presStyleIdx="1" presStyleCnt="4"/>
      <dgm:spPr/>
    </dgm:pt>
    <dgm:pt modelId="{955A91DE-8006-4869-ADCB-0F502B99A81A}" type="pres">
      <dgm:prSet presAssocID="{B7E8D286-318B-4AE8-9BA4-44C10DBC5C3B}" presName="vert1" presStyleCnt="0"/>
      <dgm:spPr/>
    </dgm:pt>
    <dgm:pt modelId="{A3E68A90-E824-4C26-9A66-7144D1F6A29D}" type="pres">
      <dgm:prSet presAssocID="{43B7EB2B-A3ED-4AB2-A6F1-7E701721E9C5}" presName="thickLine" presStyleLbl="alignNode1" presStyleIdx="2" presStyleCnt="4"/>
      <dgm:spPr/>
    </dgm:pt>
    <dgm:pt modelId="{3CCEE4A5-7CEC-4740-9FE3-034C67335D65}" type="pres">
      <dgm:prSet presAssocID="{43B7EB2B-A3ED-4AB2-A6F1-7E701721E9C5}" presName="horz1" presStyleCnt="0"/>
      <dgm:spPr/>
    </dgm:pt>
    <dgm:pt modelId="{8CD8456B-2717-4C69-A993-37AE720781B3}" type="pres">
      <dgm:prSet presAssocID="{43B7EB2B-A3ED-4AB2-A6F1-7E701721E9C5}" presName="tx1" presStyleLbl="revTx" presStyleIdx="2" presStyleCnt="4"/>
      <dgm:spPr/>
    </dgm:pt>
    <dgm:pt modelId="{C40DCD15-B573-4627-9363-D39F50A7A9FC}" type="pres">
      <dgm:prSet presAssocID="{43B7EB2B-A3ED-4AB2-A6F1-7E701721E9C5}" presName="vert1" presStyleCnt="0"/>
      <dgm:spPr/>
    </dgm:pt>
    <dgm:pt modelId="{787935A3-2775-479E-B26B-FD122D69A938}" type="pres">
      <dgm:prSet presAssocID="{13DB7DA0-5D4C-4585-B4FB-A96AA92978B8}" presName="thickLine" presStyleLbl="alignNode1" presStyleIdx="3" presStyleCnt="4"/>
      <dgm:spPr/>
    </dgm:pt>
    <dgm:pt modelId="{8E21BFCD-C365-403B-A2A6-3DADA5771223}" type="pres">
      <dgm:prSet presAssocID="{13DB7DA0-5D4C-4585-B4FB-A96AA92978B8}" presName="horz1" presStyleCnt="0"/>
      <dgm:spPr/>
    </dgm:pt>
    <dgm:pt modelId="{5254ABD6-C5A4-4910-897B-1FB4B7678815}" type="pres">
      <dgm:prSet presAssocID="{13DB7DA0-5D4C-4585-B4FB-A96AA92978B8}" presName="tx1" presStyleLbl="revTx" presStyleIdx="3" presStyleCnt="4"/>
      <dgm:spPr/>
    </dgm:pt>
    <dgm:pt modelId="{5675EFFA-0111-4120-AB8F-116B40C784E5}" type="pres">
      <dgm:prSet presAssocID="{13DB7DA0-5D4C-4585-B4FB-A96AA92978B8}" presName="vert1" presStyleCnt="0"/>
      <dgm:spPr/>
    </dgm:pt>
  </dgm:ptLst>
  <dgm:cxnLst>
    <dgm:cxn modelId="{66BA4A14-8DC2-4B6E-B889-E368A024041F}" srcId="{B7A3F20B-E8EB-48CB-A40D-77DB9AE9E45A}" destId="{97AFD2F1-6A18-41B4-93C6-3A8958E3FD80}" srcOrd="0" destOrd="0" parTransId="{97C23F8F-F702-4ADD-900D-E27770DA3C2A}" sibTransId="{DB49A333-ADAE-4B8A-96A7-4EE44460C2D0}"/>
    <dgm:cxn modelId="{B8565B74-9775-4887-8F90-FF4A49F3AB9B}" type="presOf" srcId="{B7A3F20B-E8EB-48CB-A40D-77DB9AE9E45A}" destId="{9D9F0597-8F92-402E-9D7F-7ECC67B5644E}" srcOrd="0" destOrd="0" presId="urn:microsoft.com/office/officeart/2008/layout/LinedList"/>
    <dgm:cxn modelId="{C7D55154-E01E-461C-94A1-36713EA2ABA1}" type="presOf" srcId="{13DB7DA0-5D4C-4585-B4FB-A96AA92978B8}" destId="{5254ABD6-C5A4-4910-897B-1FB4B7678815}" srcOrd="0" destOrd="0" presId="urn:microsoft.com/office/officeart/2008/layout/LinedList"/>
    <dgm:cxn modelId="{AE882476-7067-40D6-BE44-7883E0F861CF}" srcId="{B7A3F20B-E8EB-48CB-A40D-77DB9AE9E45A}" destId="{13DB7DA0-5D4C-4585-B4FB-A96AA92978B8}" srcOrd="3" destOrd="0" parTransId="{69DDD05F-0768-4D0D-B8FB-FDDE8DDE2789}" sibTransId="{25A375EB-1D78-40AE-901F-9CA42DBFC4FF}"/>
    <dgm:cxn modelId="{6FBC667A-2DF2-4F49-B494-82654D83A94D}" type="presOf" srcId="{B7E8D286-318B-4AE8-9BA4-44C10DBC5C3B}" destId="{2B115A74-102A-4130-8F8F-F07BE446F79F}" srcOrd="0" destOrd="0" presId="urn:microsoft.com/office/officeart/2008/layout/LinedList"/>
    <dgm:cxn modelId="{4C2553A4-1C03-4361-B416-726798053401}" srcId="{B7A3F20B-E8EB-48CB-A40D-77DB9AE9E45A}" destId="{B7E8D286-318B-4AE8-9BA4-44C10DBC5C3B}" srcOrd="1" destOrd="0" parTransId="{A93F20C5-67E2-4E9B-A242-BC5730B3AEA1}" sibTransId="{BB9CD835-F585-4892-97DE-B78F30F05B16}"/>
    <dgm:cxn modelId="{DD892DB4-57D5-4389-8456-8AB76A020779}" type="presOf" srcId="{97AFD2F1-6A18-41B4-93C6-3A8958E3FD80}" destId="{E2AE0571-603F-4817-9436-85D7EA73ACA8}" srcOrd="0" destOrd="0" presId="urn:microsoft.com/office/officeart/2008/layout/LinedList"/>
    <dgm:cxn modelId="{0F6C67B5-67C0-4D4D-9F8A-2CE27EF203C7}" type="presOf" srcId="{43B7EB2B-A3ED-4AB2-A6F1-7E701721E9C5}" destId="{8CD8456B-2717-4C69-A993-37AE720781B3}" srcOrd="0" destOrd="0" presId="urn:microsoft.com/office/officeart/2008/layout/LinedList"/>
    <dgm:cxn modelId="{B16D91CE-0A10-4A19-84EE-41CA24E21198}" srcId="{B7A3F20B-E8EB-48CB-A40D-77DB9AE9E45A}" destId="{43B7EB2B-A3ED-4AB2-A6F1-7E701721E9C5}" srcOrd="2" destOrd="0" parTransId="{251F0FB2-6E44-4697-AB42-BF0C787CB10B}" sibTransId="{86BF0683-6F9A-4C4F-B7CB-51F4855AB473}"/>
    <dgm:cxn modelId="{4B7279C5-05F9-4BA7-874A-C889E33945C7}" type="presParOf" srcId="{9D9F0597-8F92-402E-9D7F-7ECC67B5644E}" destId="{26237E04-FC2E-489E-8150-1ADF339CB5BF}" srcOrd="0" destOrd="0" presId="urn:microsoft.com/office/officeart/2008/layout/LinedList"/>
    <dgm:cxn modelId="{6FEC1101-74FB-4388-9A0F-CFE3AAF145B4}" type="presParOf" srcId="{9D9F0597-8F92-402E-9D7F-7ECC67B5644E}" destId="{D0213DCB-DCE8-4FD3-879A-D7C47C9AD936}" srcOrd="1" destOrd="0" presId="urn:microsoft.com/office/officeart/2008/layout/LinedList"/>
    <dgm:cxn modelId="{28AAE9EA-1D98-4534-86A3-C4B6CC617CE0}" type="presParOf" srcId="{D0213DCB-DCE8-4FD3-879A-D7C47C9AD936}" destId="{E2AE0571-603F-4817-9436-85D7EA73ACA8}" srcOrd="0" destOrd="0" presId="urn:microsoft.com/office/officeart/2008/layout/LinedList"/>
    <dgm:cxn modelId="{90861D71-DC16-4631-8327-E3D01E490B0A}" type="presParOf" srcId="{D0213DCB-DCE8-4FD3-879A-D7C47C9AD936}" destId="{39645B79-6A1C-48C6-B2BB-044ED73B6784}" srcOrd="1" destOrd="0" presId="urn:microsoft.com/office/officeart/2008/layout/LinedList"/>
    <dgm:cxn modelId="{ABDD5D1C-89FB-42D0-8E08-F0DC3382BD9E}" type="presParOf" srcId="{9D9F0597-8F92-402E-9D7F-7ECC67B5644E}" destId="{F3BDDFB1-B369-4A36-A533-40B7734AD865}" srcOrd="2" destOrd="0" presId="urn:microsoft.com/office/officeart/2008/layout/LinedList"/>
    <dgm:cxn modelId="{427A2586-FE84-49F3-B8E2-519A3C31E4D2}" type="presParOf" srcId="{9D9F0597-8F92-402E-9D7F-7ECC67B5644E}" destId="{EC9E5FD6-C305-4077-A540-FFEE2955D9E3}" srcOrd="3" destOrd="0" presId="urn:microsoft.com/office/officeart/2008/layout/LinedList"/>
    <dgm:cxn modelId="{F86C5F0B-A302-4D54-B54B-C93F0BDA1991}" type="presParOf" srcId="{EC9E5FD6-C305-4077-A540-FFEE2955D9E3}" destId="{2B115A74-102A-4130-8F8F-F07BE446F79F}" srcOrd="0" destOrd="0" presId="urn:microsoft.com/office/officeart/2008/layout/LinedList"/>
    <dgm:cxn modelId="{1183C45A-59BA-438B-8906-322CB047C418}" type="presParOf" srcId="{EC9E5FD6-C305-4077-A540-FFEE2955D9E3}" destId="{955A91DE-8006-4869-ADCB-0F502B99A81A}" srcOrd="1" destOrd="0" presId="urn:microsoft.com/office/officeart/2008/layout/LinedList"/>
    <dgm:cxn modelId="{FB5F92FA-0A2E-4B75-964D-6CA288914278}" type="presParOf" srcId="{9D9F0597-8F92-402E-9D7F-7ECC67B5644E}" destId="{A3E68A90-E824-4C26-9A66-7144D1F6A29D}" srcOrd="4" destOrd="0" presId="urn:microsoft.com/office/officeart/2008/layout/LinedList"/>
    <dgm:cxn modelId="{415E6042-8349-40C0-BA23-2E388C0903F5}" type="presParOf" srcId="{9D9F0597-8F92-402E-9D7F-7ECC67B5644E}" destId="{3CCEE4A5-7CEC-4740-9FE3-034C67335D65}" srcOrd="5" destOrd="0" presId="urn:microsoft.com/office/officeart/2008/layout/LinedList"/>
    <dgm:cxn modelId="{474E1DD1-30CD-4ABD-B455-3080999FE24C}" type="presParOf" srcId="{3CCEE4A5-7CEC-4740-9FE3-034C67335D65}" destId="{8CD8456B-2717-4C69-A993-37AE720781B3}" srcOrd="0" destOrd="0" presId="urn:microsoft.com/office/officeart/2008/layout/LinedList"/>
    <dgm:cxn modelId="{9EE5BB0E-4D82-4179-8C51-F44558321F8F}" type="presParOf" srcId="{3CCEE4A5-7CEC-4740-9FE3-034C67335D65}" destId="{C40DCD15-B573-4627-9363-D39F50A7A9FC}" srcOrd="1" destOrd="0" presId="urn:microsoft.com/office/officeart/2008/layout/LinedList"/>
    <dgm:cxn modelId="{C099B7E0-E694-4396-964E-01D3C1E1714C}" type="presParOf" srcId="{9D9F0597-8F92-402E-9D7F-7ECC67B5644E}" destId="{787935A3-2775-479E-B26B-FD122D69A938}" srcOrd="6" destOrd="0" presId="urn:microsoft.com/office/officeart/2008/layout/LinedList"/>
    <dgm:cxn modelId="{2E22AB2B-B4E2-4210-BEFB-51D9664F3CFC}" type="presParOf" srcId="{9D9F0597-8F92-402E-9D7F-7ECC67B5644E}" destId="{8E21BFCD-C365-403B-A2A6-3DADA5771223}" srcOrd="7" destOrd="0" presId="urn:microsoft.com/office/officeart/2008/layout/LinedList"/>
    <dgm:cxn modelId="{510AB98E-9443-4FE0-B864-815449DA616B}" type="presParOf" srcId="{8E21BFCD-C365-403B-A2A6-3DADA5771223}" destId="{5254ABD6-C5A4-4910-897B-1FB4B7678815}" srcOrd="0" destOrd="0" presId="urn:microsoft.com/office/officeart/2008/layout/LinedList"/>
    <dgm:cxn modelId="{308B1106-711F-49F7-A719-535E8814E0DF}" type="presParOf" srcId="{8E21BFCD-C365-403B-A2A6-3DADA5771223}" destId="{5675EFFA-0111-4120-AB8F-116B40C784E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CC889-9BF2-4EF3-9A46-A17A379AA415}">
      <dsp:nvSpPr>
        <dsp:cNvPr id="0" name=""/>
        <dsp:cNvSpPr/>
      </dsp:nvSpPr>
      <dsp:spPr>
        <a:xfrm>
          <a:off x="-5129985" y="-791784"/>
          <a:ext cx="6155568" cy="6155568"/>
        </a:xfrm>
        <a:prstGeom prst="blockArc">
          <a:avLst>
            <a:gd name="adj1" fmla="val 18900000"/>
            <a:gd name="adj2" fmla="val 2700000"/>
            <a:gd name="adj3" fmla="val 3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31A18-ACC1-4563-9B30-B7AA7DE132A1}">
      <dsp:nvSpPr>
        <dsp:cNvPr id="0" name=""/>
        <dsp:cNvSpPr/>
      </dsp:nvSpPr>
      <dsp:spPr>
        <a:xfrm>
          <a:off x="840447" y="653155"/>
          <a:ext cx="4393234" cy="13061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0" tIns="43180" rIns="182880" bIns="43180"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Implement the Clinical Trials Fund</a:t>
          </a:r>
        </a:p>
        <a:p>
          <a:pPr marL="114300" lvl="1" indent="-114300" algn="l" defTabSz="577850">
            <a:lnSpc>
              <a:spcPct val="100000"/>
            </a:lnSpc>
            <a:spcBef>
              <a:spcPct val="0"/>
            </a:spcBef>
            <a:spcAft>
              <a:spcPct val="15000"/>
            </a:spcAft>
            <a:buChar char="•"/>
          </a:pPr>
          <a:r>
            <a:rPr lang="en-US" sz="1300" kern="1200" dirty="0">
              <a:latin typeface="Arial" panose="020B0604020202020204" pitchFamily="34" charset="0"/>
              <a:cs typeface="Arial" panose="020B0604020202020204" pitchFamily="34" charset="0"/>
            </a:rPr>
            <a:t>Under Canada’s Biomanufacturing and Life Sciences Strategy - focus on pandemic preparedness and a strong domestic life sciences sector</a:t>
          </a:r>
        </a:p>
      </dsp:txBody>
      <dsp:txXfrm>
        <a:off x="840447" y="653155"/>
        <a:ext cx="4393234" cy="1306128"/>
      </dsp:txXfrm>
    </dsp:sp>
    <dsp:sp modelId="{1643251A-907E-4490-A0A6-DD109BBC0D37}">
      <dsp:nvSpPr>
        <dsp:cNvPr id="0" name=""/>
        <dsp:cNvSpPr/>
      </dsp:nvSpPr>
      <dsp:spPr>
        <a:xfrm>
          <a:off x="24117" y="489889"/>
          <a:ext cx="1632661" cy="163266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B6588C-D854-4C28-B1FC-ADD109A05168}">
      <dsp:nvSpPr>
        <dsp:cNvPr id="0" name=""/>
        <dsp:cNvSpPr/>
      </dsp:nvSpPr>
      <dsp:spPr>
        <a:xfrm>
          <a:off x="840447" y="2612715"/>
          <a:ext cx="4393234" cy="13061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0" tIns="43180" rIns="182880" bIns="43180"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Develop and implement a long-term clinical trials strategy</a:t>
          </a:r>
        </a:p>
      </dsp:txBody>
      <dsp:txXfrm>
        <a:off x="840447" y="2612715"/>
        <a:ext cx="4393234" cy="1306128"/>
      </dsp:txXfrm>
    </dsp:sp>
    <dsp:sp modelId="{5FDB415C-938A-4F54-99EE-531AF5C673A6}">
      <dsp:nvSpPr>
        <dsp:cNvPr id="0" name=""/>
        <dsp:cNvSpPr/>
      </dsp:nvSpPr>
      <dsp:spPr>
        <a:xfrm>
          <a:off x="24117" y="2449449"/>
          <a:ext cx="1632661" cy="163266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7E04-FC2E-489E-8150-1ADF339CB5BF}">
      <dsp:nvSpPr>
        <dsp:cNvPr id="0" name=""/>
        <dsp:cNvSpPr/>
      </dsp:nvSpPr>
      <dsp:spPr>
        <a:xfrm>
          <a:off x="0" y="0"/>
          <a:ext cx="4810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AE0571-603F-4817-9436-85D7EA73ACA8}">
      <dsp:nvSpPr>
        <dsp:cNvPr id="0" name=""/>
        <dsp:cNvSpPr/>
      </dsp:nvSpPr>
      <dsp:spPr>
        <a:xfrm>
          <a:off x="0" y="0"/>
          <a:ext cx="4810760" cy="99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b="1" kern="1200" dirty="0">
              <a:latin typeface="Arial" panose="020B0604020202020204" pitchFamily="34" charset="0"/>
              <a:cs typeface="Arial" panose="020B0604020202020204" pitchFamily="34" charset="0"/>
            </a:rPr>
            <a:t>Engagement</a:t>
          </a:r>
          <a:r>
            <a:rPr lang="fr-CA" sz="1800" kern="1200" dirty="0">
              <a:latin typeface="Arial" panose="020B0604020202020204" pitchFamily="34" charset="0"/>
              <a:cs typeface="Arial" panose="020B0604020202020204" pitchFamily="34" charset="0"/>
            </a:rPr>
            <a:t> </a:t>
          </a:r>
          <a:r>
            <a:rPr lang="fr-CA" sz="1800" b="1" kern="1200" dirty="0">
              <a:latin typeface="Arial" panose="020B0604020202020204" pitchFamily="34" charset="0"/>
              <a:cs typeface="Arial" panose="020B0604020202020204" pitchFamily="34" charset="0"/>
            </a:rPr>
            <a:t>of patients </a:t>
          </a:r>
          <a:r>
            <a:rPr lang="fr-CA" sz="1800" kern="1200" dirty="0">
              <a:latin typeface="Arial" panose="020B0604020202020204" pitchFamily="34" charset="0"/>
              <a:cs typeface="Arial" panose="020B0604020202020204" pitchFamily="34" charset="0"/>
            </a:rPr>
            <a:t>and </a:t>
          </a:r>
          <a:r>
            <a:rPr lang="fr-CA" sz="1800" kern="1200" dirty="0" err="1">
              <a:latin typeface="Arial" panose="020B0604020202020204" pitchFamily="34" charset="0"/>
              <a:cs typeface="Arial" panose="020B0604020202020204" pitchFamily="34" charset="0"/>
            </a:rPr>
            <a:t>other</a:t>
          </a:r>
          <a:r>
            <a:rPr lang="fr-CA" sz="1800" kern="1200" dirty="0">
              <a:latin typeface="Arial" panose="020B0604020202020204" pitchFamily="34" charset="0"/>
              <a:cs typeface="Arial" panose="020B0604020202020204" pitchFamily="34" charset="0"/>
            </a:rPr>
            <a:t> </a:t>
          </a:r>
          <a:r>
            <a:rPr lang="fr-CA" sz="1800" kern="1200" dirty="0" err="1">
              <a:latin typeface="Arial" panose="020B0604020202020204" pitchFamily="34" charset="0"/>
              <a:cs typeface="Arial" panose="020B0604020202020204" pitchFamily="34" charset="0"/>
            </a:rPr>
            <a:t>knowledge</a:t>
          </a:r>
          <a:r>
            <a:rPr lang="fr-CA" sz="1800" kern="1200" dirty="0">
              <a:latin typeface="Arial" panose="020B0604020202020204" pitchFamily="34" charset="0"/>
              <a:cs typeface="Arial" panose="020B0604020202020204" pitchFamily="34" charset="0"/>
            </a:rPr>
            <a:t> </a:t>
          </a:r>
          <a:r>
            <a:rPr lang="fr-CA" sz="1800" kern="1200" dirty="0" err="1">
              <a:latin typeface="Arial" panose="020B0604020202020204" pitchFamily="34" charset="0"/>
              <a:cs typeface="Arial" panose="020B0604020202020204" pitchFamily="34" charset="0"/>
            </a:rPr>
            <a:t>users</a:t>
          </a:r>
          <a:r>
            <a:rPr lang="fr-CA" sz="1800" kern="1200" dirty="0">
              <a:latin typeface="Arial" panose="020B0604020202020204" pitchFamily="34" charset="0"/>
              <a:cs typeface="Arial" panose="020B0604020202020204" pitchFamily="34" charset="0"/>
            </a:rPr>
            <a:t> to </a:t>
          </a:r>
          <a:r>
            <a:rPr lang="fr-CA" sz="1800" kern="1200" dirty="0" err="1">
              <a:latin typeface="Arial" panose="020B0604020202020204" pitchFamily="34" charset="0"/>
              <a:cs typeface="Arial" panose="020B0604020202020204" pitchFamily="34" charset="0"/>
            </a:rPr>
            <a:t>maximize</a:t>
          </a:r>
          <a:r>
            <a:rPr lang="fr-CA" sz="1800" kern="1200" dirty="0">
              <a:latin typeface="Arial" panose="020B0604020202020204" pitchFamily="34" charset="0"/>
              <a:cs typeface="Arial" panose="020B0604020202020204" pitchFamily="34" charset="0"/>
            </a:rPr>
            <a:t> relevance of </a:t>
          </a:r>
          <a:r>
            <a:rPr lang="fr-CA" sz="1800" kern="1200" dirty="0" err="1">
              <a:latin typeface="Arial" panose="020B0604020202020204" pitchFamily="34" charset="0"/>
              <a:cs typeface="Arial" panose="020B0604020202020204" pitchFamily="34" charset="0"/>
            </a:rPr>
            <a:t>research</a:t>
          </a:r>
          <a:endParaRPr lang="en-US" sz="1800" kern="1200" dirty="0">
            <a:latin typeface="Arial" panose="020B0604020202020204" pitchFamily="34" charset="0"/>
            <a:cs typeface="Arial" panose="020B0604020202020204" pitchFamily="34" charset="0"/>
          </a:endParaRPr>
        </a:p>
      </dsp:txBody>
      <dsp:txXfrm>
        <a:off x="0" y="0"/>
        <a:ext cx="4810760" cy="998826"/>
      </dsp:txXfrm>
    </dsp:sp>
    <dsp:sp modelId="{F3BDDFB1-B369-4A36-A533-40B7734AD865}">
      <dsp:nvSpPr>
        <dsp:cNvPr id="0" name=""/>
        <dsp:cNvSpPr/>
      </dsp:nvSpPr>
      <dsp:spPr>
        <a:xfrm>
          <a:off x="0" y="998826"/>
          <a:ext cx="4810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15A74-102A-4130-8F8F-F07BE446F79F}">
      <dsp:nvSpPr>
        <dsp:cNvPr id="0" name=""/>
        <dsp:cNvSpPr/>
      </dsp:nvSpPr>
      <dsp:spPr>
        <a:xfrm>
          <a:off x="0" y="998826"/>
          <a:ext cx="4810760" cy="99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b="1" kern="1200">
              <a:latin typeface="Helvetica" panose="020B0604020202020204" pitchFamily="34" charset="0"/>
              <a:cs typeface="Helvetica" panose="020B0604020202020204" pitchFamily="34" charset="0"/>
            </a:rPr>
            <a:t>Partnered funding </a:t>
          </a:r>
          <a:r>
            <a:rPr lang="fr-CA" sz="1800" kern="1200">
              <a:latin typeface="Helvetica" panose="020B0604020202020204" pitchFamily="34" charset="0"/>
              <a:cs typeface="Helvetica" panose="020B0604020202020204" pitchFamily="34" charset="0"/>
            </a:rPr>
            <a:t>to increase reach, buy-in and knowledge mobilization</a:t>
          </a:r>
          <a:endParaRPr lang="en-US" sz="1800" kern="1200">
            <a:latin typeface="Helvetica" panose="020B0604020202020204" pitchFamily="34" charset="0"/>
            <a:cs typeface="Helvetica" panose="020B0604020202020204" pitchFamily="34" charset="0"/>
          </a:endParaRPr>
        </a:p>
      </dsp:txBody>
      <dsp:txXfrm>
        <a:off x="0" y="998826"/>
        <a:ext cx="4810760" cy="998826"/>
      </dsp:txXfrm>
    </dsp:sp>
    <dsp:sp modelId="{A3E68A90-E824-4C26-9A66-7144D1F6A29D}">
      <dsp:nvSpPr>
        <dsp:cNvPr id="0" name=""/>
        <dsp:cNvSpPr/>
      </dsp:nvSpPr>
      <dsp:spPr>
        <a:xfrm>
          <a:off x="0" y="1997653"/>
          <a:ext cx="4810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8456B-2717-4C69-A993-37AE720781B3}">
      <dsp:nvSpPr>
        <dsp:cNvPr id="0" name=""/>
        <dsp:cNvSpPr/>
      </dsp:nvSpPr>
      <dsp:spPr>
        <a:xfrm>
          <a:off x="0" y="1997653"/>
          <a:ext cx="4810760" cy="99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b="1" kern="1200">
              <a:latin typeface="Helvetica" panose="020B0604020202020204" pitchFamily="34" charset="0"/>
              <a:cs typeface="Helvetica" panose="020B0604020202020204" pitchFamily="34" charset="0"/>
            </a:rPr>
            <a:t>Investment in capacity building </a:t>
          </a:r>
          <a:r>
            <a:rPr lang="fr-CA" sz="1800" kern="1200">
              <a:latin typeface="Helvetica" panose="020B0604020202020204" pitchFamily="34" charset="0"/>
              <a:cs typeface="Helvetica" panose="020B0604020202020204" pitchFamily="34" charset="0"/>
            </a:rPr>
            <a:t>to grow the skills, knowledge and relationships required to sustain patient-oriented research </a:t>
          </a:r>
          <a:endParaRPr lang="en-US" sz="1800" kern="1200">
            <a:latin typeface="Helvetica" panose="020B0604020202020204" pitchFamily="34" charset="0"/>
            <a:cs typeface="Helvetica" panose="020B0604020202020204" pitchFamily="34" charset="0"/>
          </a:endParaRPr>
        </a:p>
      </dsp:txBody>
      <dsp:txXfrm>
        <a:off x="0" y="1997653"/>
        <a:ext cx="4810760" cy="998826"/>
      </dsp:txXfrm>
    </dsp:sp>
    <dsp:sp modelId="{787935A3-2775-479E-B26B-FD122D69A938}">
      <dsp:nvSpPr>
        <dsp:cNvPr id="0" name=""/>
        <dsp:cNvSpPr/>
      </dsp:nvSpPr>
      <dsp:spPr>
        <a:xfrm>
          <a:off x="0" y="2996480"/>
          <a:ext cx="4810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4ABD6-C5A4-4910-897B-1FB4B7678815}">
      <dsp:nvSpPr>
        <dsp:cNvPr id="0" name=""/>
        <dsp:cNvSpPr/>
      </dsp:nvSpPr>
      <dsp:spPr>
        <a:xfrm>
          <a:off x="0" y="2996480"/>
          <a:ext cx="4810760" cy="99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b="1" kern="1200">
              <a:latin typeface="Helvetica" panose="020B0604020202020204" pitchFamily="34" charset="0"/>
              <a:cs typeface="Helvetica" panose="020B0604020202020204" pitchFamily="34" charset="0"/>
            </a:rPr>
            <a:t>Investment in infrastructure </a:t>
          </a:r>
          <a:r>
            <a:rPr lang="fr-CA" sz="1800" kern="1200">
              <a:latin typeface="Helvetica" panose="020B0604020202020204" pitchFamily="34" charset="0"/>
              <a:cs typeface="Helvetica" panose="020B0604020202020204" pitchFamily="34" charset="0"/>
            </a:rPr>
            <a:t>to enable patient-oriented research</a:t>
          </a:r>
          <a:endParaRPr lang="en-US" sz="1800" kern="1200">
            <a:latin typeface="Helvetica" panose="020B0604020202020204" pitchFamily="34" charset="0"/>
            <a:cs typeface="Helvetica" panose="020B0604020202020204" pitchFamily="34" charset="0"/>
          </a:endParaRPr>
        </a:p>
      </dsp:txBody>
      <dsp:txXfrm>
        <a:off x="0" y="2996480"/>
        <a:ext cx="4810760" cy="9988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428488C-F147-4F40-95D9-A342F48F9265}" type="datetimeFigureOut">
              <a:rPr lang="en-JM"/>
              <a:pPr>
                <a:defRPr/>
              </a:pPr>
              <a:t>8/11/2024</a:t>
            </a:fld>
            <a:endParaRPr lang="en-JM"/>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JM"/>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4B75CB26-CF71-4A08-A906-A11F428C891D}" type="slidenum">
              <a:rPr lang="en-JM"/>
              <a:pPr>
                <a:defRPr/>
              </a:pPr>
              <a:t>‹#›</a:t>
            </a:fld>
            <a:endParaRPr lang="en-JM"/>
          </a:p>
        </p:txBody>
      </p:sp>
    </p:spTree>
    <p:extLst>
      <p:ext uri="{BB962C8B-B14F-4D97-AF65-F5344CB8AC3E}">
        <p14:creationId xmlns:p14="http://schemas.microsoft.com/office/powerpoint/2010/main" val="1329835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A1DB2BD-FB11-448B-B23E-89D6FE5FC4E7}" type="datetimeFigureOut">
              <a:rPr lang="en-JM"/>
              <a:pPr>
                <a:defRPr/>
              </a:pPr>
              <a:t>8/11/2024</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JM"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5724DA76-F914-45C6-BF80-7F2C46B6FB65}" type="slidenum">
              <a:rPr lang="en-JM"/>
              <a:pPr>
                <a:defRPr/>
              </a:pPr>
              <a:t>‹#›</a:t>
            </a:fld>
            <a:endParaRPr lang="en-JM"/>
          </a:p>
        </p:txBody>
      </p:sp>
    </p:spTree>
    <p:extLst>
      <p:ext uri="{BB962C8B-B14F-4D97-AF65-F5344CB8AC3E}">
        <p14:creationId xmlns:p14="http://schemas.microsoft.com/office/powerpoint/2010/main" val="88772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ihr-irsc.gc.ca/e/51036.htm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ihr-irsc.gc.ca/e/51038.html" TargetMode="External"/><Relationship Id="rId4" Type="http://schemas.openxmlformats.org/officeDocument/2006/relationships/hyperlink" Target="https://cihr-irsc.gc.ca/e/51037.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3F9C35"/>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3F9C35"/>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4608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AE18CD0-B526-4D2A-B993-977EF754D8FD}" type="slidenum">
              <a:rPr lang="en-JM" altLang="en-US" smtClean="0"/>
              <a:pPr fontAlgn="base">
                <a:spcBef>
                  <a:spcPct val="0"/>
                </a:spcBef>
                <a:spcAft>
                  <a:spcPct val="0"/>
                </a:spcAft>
                <a:defRPr/>
              </a:pPr>
              <a:t>1</a:t>
            </a:fld>
            <a:endParaRPr lang="en-JM" altLang="en-US"/>
          </a:p>
        </p:txBody>
      </p:sp>
    </p:spTree>
    <p:extLst>
      <p:ext uri="{BB962C8B-B14F-4D97-AF65-F5344CB8AC3E}">
        <p14:creationId xmlns:p14="http://schemas.microsoft.com/office/powerpoint/2010/main" val="99396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Symbol" panose="05050102010706020507" pitchFamily="18" charset="2"/>
              <a:buChar char=""/>
            </a:pPr>
            <a:endParaRPr lang="en-US" b="1" dirty="0">
              <a:solidFill>
                <a:srgbClr val="3F9C35"/>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14</a:t>
            </a:fld>
            <a:endParaRPr lang="en-JM"/>
          </a:p>
        </p:txBody>
      </p:sp>
    </p:spTree>
    <p:extLst>
      <p:ext uri="{BB962C8B-B14F-4D97-AF65-F5344CB8AC3E}">
        <p14:creationId xmlns:p14="http://schemas.microsoft.com/office/powerpoint/2010/main" val="136784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CIHR’s clinical trial programs primarily fall under priority 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24DA76-F914-45C6-BF80-7F2C46B6FB65}" type="slidenum">
              <a:rPr kumimoji="0" lang="en-JM"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JM"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65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71194-A022-4EE3-BA55-75D3A87F5D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69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3D03C-4A08-49F3-BE4A-E2D89AEE4382}" type="slidenum">
              <a:rPr lang="en-US" smtClean="0"/>
              <a:t>4</a:t>
            </a:fld>
            <a:endParaRPr lang="en-US"/>
          </a:p>
        </p:txBody>
      </p:sp>
    </p:spTree>
    <p:extLst>
      <p:ext uri="{BB962C8B-B14F-4D97-AF65-F5344CB8AC3E}">
        <p14:creationId xmlns:p14="http://schemas.microsoft.com/office/powerpoint/2010/main" val="213935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5</a:t>
            </a:fld>
            <a:endParaRPr lang="en-JM"/>
          </a:p>
        </p:txBody>
      </p:sp>
    </p:spTree>
    <p:extLst>
      <p:ext uri="{BB962C8B-B14F-4D97-AF65-F5344CB8AC3E}">
        <p14:creationId xmlns:p14="http://schemas.microsoft.com/office/powerpoint/2010/main" val="330808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hangingPunct="0">
              <a:lnSpc>
                <a:spcPct val="90000"/>
              </a:lnSpc>
              <a:spcBef>
                <a:spcPct val="20000"/>
              </a:spcBef>
              <a:buFont typeface="Arial" panose="020B0604020202020204" pitchFamily="34" charset="0"/>
            </a:pPr>
            <a:r>
              <a:rPr lang="en-US" dirty="0">
                <a:effectLst/>
                <a:latin typeface="Arial" panose="020B0604020202020204" pitchFamily="34" charset="0"/>
              </a:rPr>
              <a:t>Established 2011</a:t>
            </a:r>
          </a:p>
          <a:p>
            <a:pPr marL="0" marR="0" eaLnBrk="0" hangingPunct="0">
              <a:lnSpc>
                <a:spcPct val="90000"/>
              </a:lnSpc>
              <a:spcBef>
                <a:spcPct val="20000"/>
              </a:spcBef>
              <a:buFont typeface="Arial" panose="020B0604020202020204" pitchFamily="34" charset="0"/>
            </a:pPr>
            <a:r>
              <a:rPr lang="en-US" dirty="0">
                <a:effectLst/>
                <a:latin typeface="Arial" panose="020B0604020202020204" pitchFamily="34" charset="0"/>
              </a:rPr>
              <a:t>To achieve this vision, SPOR operates with key strategic approaches and </a:t>
            </a:r>
            <a:r>
              <a:rPr lang="en-US" u="sng" dirty="0">
                <a:effectLst/>
                <a:latin typeface="Arial" panose="020B0604020202020204" pitchFamily="34" charset="0"/>
                <a:hlinkClick r:id="rId3">
                  <a:extLst>
                    <a:ext uri="{A12FA001-AC4F-418D-AE19-62706E023703}">
                      <ahyp:hlinkClr xmlns:ahyp="http://schemas.microsoft.com/office/drawing/2018/hyperlinkcolor" val="tx"/>
                    </a:ext>
                  </a:extLst>
                </a:hlinkClick>
              </a:rPr>
              <a:t>guiding principles</a:t>
            </a:r>
            <a:r>
              <a:rPr lang="en-US" dirty="0">
                <a:effectLst/>
                <a:latin typeface="Arial" panose="020B0604020202020204" pitchFamily="34" charset="0"/>
              </a:rPr>
              <a:t>. </a:t>
            </a:r>
          </a:p>
          <a:p>
            <a:pPr marL="0" marR="0" eaLnBrk="0" hangingPunct="0">
              <a:lnSpc>
                <a:spcPct val="90000"/>
              </a:lnSpc>
              <a:spcBef>
                <a:spcPct val="20000"/>
              </a:spcBef>
              <a:buFont typeface="Arial" panose="020B0604020202020204" pitchFamily="34" charset="0"/>
            </a:pPr>
            <a:endParaRPr lang="en-US" dirty="0">
              <a:effectLst/>
              <a:latin typeface="Arial" panose="020B0604020202020204" pitchFamily="34" charset="0"/>
            </a:endParaRPr>
          </a:p>
          <a:p>
            <a:pPr marL="0" marR="0" eaLnBrk="0" hangingPunct="0">
              <a:lnSpc>
                <a:spcPct val="90000"/>
              </a:lnSpc>
              <a:spcBef>
                <a:spcPct val="20000"/>
              </a:spcBef>
              <a:buFont typeface="Arial" panose="020B0604020202020204" pitchFamily="34" charset="0"/>
            </a:pPr>
            <a:r>
              <a:rPr lang="en-US" dirty="0">
                <a:effectLst/>
                <a:latin typeface="Arial" panose="020B0604020202020204" pitchFamily="34" charset="0"/>
              </a:rPr>
              <a:t>SPOR funds and supports effective collaboration between patients, partners, researchers, health care providers, and policy makers. It acts as a catalyst for patient-oriented research in several ways:</a:t>
            </a:r>
          </a:p>
          <a:p>
            <a:pPr marL="342900" marR="0" lvl="0" indent="-342900" eaLnBrk="0" hangingPunct="0">
              <a:lnSpc>
                <a:spcPct val="90000"/>
              </a:lnSpc>
              <a:spcBef>
                <a:spcPct val="20000"/>
              </a:spcBef>
              <a:buSzPts val="1000"/>
              <a:buFont typeface="Arial" panose="020B0604020202020204" pitchFamily="34" charset="0"/>
              <a:buChar char=""/>
              <a:tabLst>
                <a:tab pos="457200" algn="l"/>
              </a:tabLst>
            </a:pPr>
            <a:r>
              <a:rPr lang="en-US" dirty="0">
                <a:effectLst/>
                <a:latin typeface="Arial" panose="020B0604020202020204" pitchFamily="34" charset="0"/>
                <a:hlinkClick r:id="rId4">
                  <a:extLst>
                    <a:ext uri="{A12FA001-AC4F-418D-AE19-62706E023703}">
                      <ahyp:hlinkClr xmlns:ahyp="http://schemas.microsoft.com/office/drawing/2018/hyperlinkcolor" val="tx"/>
                    </a:ext>
                  </a:extLst>
                </a:hlinkClick>
              </a:rPr>
              <a:t>SPOR facilitates research</a:t>
            </a:r>
            <a:r>
              <a:rPr lang="en-US" dirty="0">
                <a:effectLst/>
                <a:latin typeface="Arial" panose="020B0604020202020204" pitchFamily="34" charset="0"/>
              </a:rPr>
              <a:t> by creating environments that are conducive to patient-oriented research across Canada.</a:t>
            </a:r>
          </a:p>
          <a:p>
            <a:pPr marL="342900" marR="0" lvl="0" indent="-342900" eaLnBrk="0" hangingPunct="0">
              <a:lnSpc>
                <a:spcPct val="90000"/>
              </a:lnSpc>
              <a:spcBef>
                <a:spcPct val="20000"/>
              </a:spcBef>
              <a:buSzPts val="1000"/>
              <a:buFont typeface="Arial" panose="020B0604020202020204" pitchFamily="34" charset="0"/>
              <a:buChar char=""/>
              <a:tabLst>
                <a:tab pos="457200" algn="l"/>
              </a:tabLst>
            </a:pPr>
            <a:r>
              <a:rPr lang="en-US" u="sng" dirty="0">
                <a:effectLst/>
                <a:latin typeface="Arial" panose="020B0604020202020204" pitchFamily="34" charset="0"/>
                <a:hlinkClick r:id="rId5">
                  <a:extLst>
                    <a:ext uri="{A12FA001-AC4F-418D-AE19-62706E023703}">
                      <ahyp:hlinkClr xmlns:ahyp="http://schemas.microsoft.com/office/drawing/2018/hyperlinkcolor" val="tx"/>
                    </a:ext>
                  </a:extLst>
                </a:hlinkClick>
              </a:rPr>
              <a:t>SPOR directly funds research</a:t>
            </a:r>
            <a:r>
              <a:rPr lang="en-US" dirty="0">
                <a:effectLst/>
                <a:latin typeface="Arial" panose="020B0604020202020204" pitchFamily="34" charset="0"/>
              </a:rPr>
              <a:t> in a number of areas.</a:t>
            </a:r>
          </a:p>
          <a:p>
            <a:endParaRPr lang="en-US" dirty="0"/>
          </a:p>
        </p:txBody>
      </p:sp>
      <p:sp>
        <p:nvSpPr>
          <p:cNvPr id="4" name="Slide Number Placeholder 3"/>
          <p:cNvSpPr>
            <a:spLocks noGrp="1"/>
          </p:cNvSpPr>
          <p:nvPr>
            <p:ph type="sldNum" sz="quarter" idx="5"/>
          </p:nvPr>
        </p:nvSpPr>
        <p:spPr/>
        <p:txBody>
          <a:bodyPr/>
          <a:lstStyle/>
          <a:p>
            <a:pPr>
              <a:defRPr/>
            </a:pPr>
            <a:fld id="{5724DA76-F914-45C6-BF80-7F2C46B6FB65}" type="slidenum">
              <a:rPr lang="en-JM" smtClean="0"/>
              <a:pPr>
                <a:defRPr/>
              </a:pPr>
              <a:t>8</a:t>
            </a:fld>
            <a:endParaRPr lang="en-JM"/>
          </a:p>
        </p:txBody>
      </p:sp>
    </p:spTree>
    <p:extLst>
      <p:ext uri="{BB962C8B-B14F-4D97-AF65-F5344CB8AC3E}">
        <p14:creationId xmlns:p14="http://schemas.microsoft.com/office/powerpoint/2010/main" val="26852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9FAA3-CCE5-BDC8-0506-D5243ABBD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1CCF3-25A6-B694-93BA-37636200B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933A2B-8101-7F3F-2745-585156C86417}"/>
              </a:ext>
            </a:extLst>
          </p:cNvPr>
          <p:cNvSpPr>
            <a:spLocks noGrp="1"/>
          </p:cNvSpPr>
          <p:nvPr>
            <p:ph type="body" idx="1"/>
          </p:nvPr>
        </p:nvSpPr>
        <p:spPr/>
        <p:txBody>
          <a:bodyPr>
            <a:normAutofit/>
          </a:bodyPr>
          <a:lstStyle/>
          <a:p>
            <a:pPr marL="457200" indent="-457200">
              <a:spcBef>
                <a:spcPct val="0"/>
              </a:spcBef>
              <a:spcAft>
                <a:spcPct val="0"/>
              </a:spcAft>
              <a:buFont typeface="Arial" panose="020B0604020202020204" pitchFamily="34" charset="0"/>
              <a:buChar char="•"/>
            </a:pPr>
            <a:endParaRPr lang="en-US" b="1" dirty="0">
              <a:latin typeface="Calibri"/>
              <a:cs typeface="Calibri"/>
            </a:endParaRPr>
          </a:p>
        </p:txBody>
      </p:sp>
      <p:sp>
        <p:nvSpPr>
          <p:cNvPr id="4" name="Slide Number Placeholder 3">
            <a:extLst>
              <a:ext uri="{FF2B5EF4-FFF2-40B4-BE49-F238E27FC236}">
                <a16:creationId xmlns:a16="http://schemas.microsoft.com/office/drawing/2014/main" id="{BD97ED40-BD66-DD74-0FA0-50AAFB2D0D39}"/>
              </a:ext>
            </a:extLst>
          </p:cNvPr>
          <p:cNvSpPr>
            <a:spLocks noGrp="1"/>
          </p:cNvSpPr>
          <p:nvPr>
            <p:ph type="sldNum" sz="quarter" idx="5"/>
          </p:nvPr>
        </p:nvSpPr>
        <p:spPr/>
        <p:txBody>
          <a:bodyPr/>
          <a:lstStyle/>
          <a:p>
            <a:fld id="{6D6EB618-C434-4685-99FA-ADF0359AC99A}" type="slidenum">
              <a:rPr lang="en-US" smtClean="0"/>
              <a:t>9</a:t>
            </a:fld>
            <a:endParaRPr lang="en-US"/>
          </a:p>
        </p:txBody>
      </p:sp>
    </p:spTree>
    <p:extLst>
      <p:ext uri="{BB962C8B-B14F-4D97-AF65-F5344CB8AC3E}">
        <p14:creationId xmlns:p14="http://schemas.microsoft.com/office/powerpoint/2010/main" val="77598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EB618-C434-4685-99FA-ADF0359AC99A}" type="slidenum">
              <a:rPr lang="en-US" smtClean="0"/>
              <a:t>10</a:t>
            </a:fld>
            <a:endParaRPr lang="en-US"/>
          </a:p>
        </p:txBody>
      </p:sp>
    </p:spTree>
    <p:extLst>
      <p:ext uri="{BB962C8B-B14F-4D97-AF65-F5344CB8AC3E}">
        <p14:creationId xmlns:p14="http://schemas.microsoft.com/office/powerpoint/2010/main" val="12240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5"/>
          </p:nvPr>
        </p:nvSpPr>
        <p:spPr/>
        <p:txBody>
          <a:bodyPr/>
          <a:lstStyle/>
          <a:p>
            <a:fld id="{C8DCBCF8-14B5-4872-9AAE-48A94FC2E076}" type="slidenum">
              <a:rPr lang="en-US" smtClean="0"/>
              <a:t>11</a:t>
            </a:fld>
            <a:endParaRPr lang="en-US"/>
          </a:p>
        </p:txBody>
      </p:sp>
    </p:spTree>
    <p:extLst>
      <p:ext uri="{BB962C8B-B14F-4D97-AF65-F5344CB8AC3E}">
        <p14:creationId xmlns:p14="http://schemas.microsoft.com/office/powerpoint/2010/main" val="410790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13" name="Rectangle 12"/>
          <p:cNvSpPr/>
          <p:nvPr userDrawn="1"/>
        </p:nvSpPr>
        <p:spPr>
          <a:xfrm>
            <a:off x="1" y="5975534"/>
            <a:ext cx="12198036" cy="420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00800"/>
            <a:ext cx="12192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3291" y="228600"/>
            <a:ext cx="2945710" cy="1857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439400" y="6452240"/>
            <a:ext cx="1238250" cy="295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7"/>
          <p:cNvSpPr>
            <a:spLocks noGrp="1"/>
          </p:cNvSpPr>
          <p:nvPr>
            <p:ph type="body" sz="quarter" idx="10" hasCustomPrompt="1"/>
          </p:nvPr>
        </p:nvSpPr>
        <p:spPr>
          <a:xfrm>
            <a:off x="4572000" y="861572"/>
            <a:ext cx="7010400" cy="523220"/>
          </a:xfrm>
          <a:prstGeom prst="rect">
            <a:avLst/>
          </a:prstGeom>
        </p:spPr>
        <p:txBody>
          <a:bodyPr wrap="square" anchor="ctr" anchorCtr="0">
            <a:sp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2800" b="1" baseline="0">
                <a:solidFill>
                  <a:srgbClr val="3F9C35"/>
                </a:solidFill>
              </a:defRPr>
            </a:lvl1pPr>
            <a:lvl2pPr marL="457200" indent="0" algn="l">
              <a:buNone/>
              <a:defRPr sz="2700">
                <a:solidFill>
                  <a:schemeClr val="tx1">
                    <a:lumMod val="75000"/>
                    <a:lumOff val="25000"/>
                  </a:schemeClr>
                </a:solidFill>
              </a:defRPr>
            </a:lvl2pPr>
            <a:lvl3pPr marL="914400" indent="0">
              <a:buNone/>
              <a:defRPr sz="2700">
                <a:solidFill>
                  <a:schemeClr val="tx1">
                    <a:lumMod val="75000"/>
                    <a:lumOff val="25000"/>
                  </a:schemeClr>
                </a:solidFill>
              </a:defRPr>
            </a:lvl3pPr>
            <a:lvl4pPr marL="1371600" indent="0">
              <a:buNone/>
              <a:defRPr sz="2700">
                <a:solidFill>
                  <a:schemeClr val="tx1">
                    <a:lumMod val="75000"/>
                    <a:lumOff val="25000"/>
                  </a:schemeClr>
                </a:solidFill>
              </a:defRPr>
            </a:lvl4pPr>
            <a:lvl5pPr marL="1828800" indent="0">
              <a:buNone/>
              <a:defRPr sz="2700">
                <a:solidFill>
                  <a:schemeClr val="tx1">
                    <a:lumMod val="75000"/>
                    <a:lumOff val="25000"/>
                  </a:schemeClr>
                </a:solidFill>
              </a:defRPr>
            </a:lvl5pPr>
          </a:lstStyle>
          <a:p>
            <a:pPr lvl="0"/>
            <a:r>
              <a:rPr lang="en-US"/>
              <a:t>Edit master text style</a:t>
            </a:r>
          </a:p>
        </p:txBody>
      </p:sp>
      <p:sp>
        <p:nvSpPr>
          <p:cNvPr id="14"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6428" y="2362200"/>
            <a:ext cx="12191999" cy="3608692"/>
          </a:xfrm>
          <a:prstGeom prst="rect">
            <a:avLst/>
          </a:pr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290" y="6463667"/>
            <a:ext cx="3060078" cy="310896"/>
          </a:xfrm>
          <a:prstGeom prst="rect">
            <a:avLst/>
          </a:prstGeom>
        </p:spPr>
      </p:pic>
      <p:pic>
        <p:nvPicPr>
          <p:cNvPr id="4" name="Picture 3">
            <a:extLst>
              <a:ext uri="{FF2B5EF4-FFF2-40B4-BE49-F238E27FC236}">
                <a16:creationId xmlns:a16="http://schemas.microsoft.com/office/drawing/2014/main" id="{01AB20B6-F939-7289-3BC1-E293FBC57B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290" y="6064949"/>
            <a:ext cx="5949759" cy="252414"/>
          </a:xfrm>
          <a:prstGeom prst="rect">
            <a:avLst/>
          </a:prstGeom>
        </p:spPr>
      </p:pic>
    </p:spTree>
    <p:extLst>
      <p:ext uri="{BB962C8B-B14F-4D97-AF65-F5344CB8AC3E}">
        <p14:creationId xmlns:p14="http://schemas.microsoft.com/office/powerpoint/2010/main" val="100963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3475" y="1265238"/>
            <a:ext cx="5386917" cy="56356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4" name="Content Placeholder 3"/>
          <p:cNvSpPr>
            <a:spLocks noGrp="1"/>
          </p:cNvSpPr>
          <p:nvPr>
            <p:ph sz="half" idx="2"/>
          </p:nvPr>
        </p:nvSpPr>
        <p:spPr>
          <a:xfrm>
            <a:off x="583475" y="1828800"/>
            <a:ext cx="5386917" cy="44958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hasCustomPrompt="1"/>
          </p:nvPr>
        </p:nvSpPr>
        <p:spPr>
          <a:xfrm>
            <a:off x="6167242" y="1265238"/>
            <a:ext cx="5389033" cy="56356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6" name="Content Placeholder 5"/>
          <p:cNvSpPr>
            <a:spLocks noGrp="1"/>
          </p:cNvSpPr>
          <p:nvPr>
            <p:ph sz="quarter" idx="4"/>
          </p:nvPr>
        </p:nvSpPr>
        <p:spPr>
          <a:xfrm>
            <a:off x="6167242" y="1828800"/>
            <a:ext cx="5389033" cy="44196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201073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Two colum with background">
    <p:spTree>
      <p:nvGrpSpPr>
        <p:cNvPr id="1" name=""/>
        <p:cNvGrpSpPr/>
        <p:nvPr/>
      </p:nvGrpSpPr>
      <p:grpSpPr>
        <a:xfrm>
          <a:off x="0" y="0"/>
          <a:ext cx="0" cy="0"/>
          <a:chOff x="0" y="0"/>
          <a:chExt cx="0" cy="0"/>
        </a:xfrm>
      </p:grpSpPr>
      <p:sp>
        <p:nvSpPr>
          <p:cNvPr id="7" name="Rectangle 6"/>
          <p:cNvSpPr/>
          <p:nvPr userDrawn="1"/>
        </p:nvSpPr>
        <p:spPr>
          <a:xfrm>
            <a:off x="5994401" y="914401"/>
            <a:ext cx="6197600" cy="5334000"/>
          </a:xfrm>
          <a:prstGeom prst="rect">
            <a:avLst/>
          </a:prstGeom>
          <a:gradFill>
            <a:gsLst>
              <a:gs pos="0">
                <a:schemeClr val="bg1">
                  <a:alpha val="50000"/>
                </a:schemeClr>
              </a:gs>
              <a:gs pos="91000">
                <a:srgbClr val="E2E2E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hasCustomPrompt="1"/>
          </p:nvPr>
        </p:nvSpPr>
        <p:spPr>
          <a:xfrm>
            <a:off x="583475" y="1295400"/>
            <a:ext cx="5254752" cy="45415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2" name="Content Placeholder 3"/>
          <p:cNvSpPr>
            <a:spLocks noGrp="1"/>
          </p:cNvSpPr>
          <p:nvPr>
            <p:ph sz="half" idx="2"/>
          </p:nvPr>
        </p:nvSpPr>
        <p:spPr>
          <a:xfrm>
            <a:off x="583475" y="1825752"/>
            <a:ext cx="5254752"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Text Placeholder 4"/>
          <p:cNvSpPr>
            <a:spLocks noGrp="1"/>
          </p:cNvSpPr>
          <p:nvPr>
            <p:ph type="body" sz="quarter" idx="3" hasCustomPrompt="1"/>
          </p:nvPr>
        </p:nvSpPr>
        <p:spPr>
          <a:xfrm>
            <a:off x="6299200" y="1295400"/>
            <a:ext cx="5257075" cy="45415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Optional subtitle</a:t>
            </a:r>
          </a:p>
        </p:txBody>
      </p:sp>
      <p:sp>
        <p:nvSpPr>
          <p:cNvPr id="14" name="Content Placeholder 5"/>
          <p:cNvSpPr>
            <a:spLocks noGrp="1"/>
          </p:cNvSpPr>
          <p:nvPr>
            <p:ph sz="quarter" idx="4"/>
          </p:nvPr>
        </p:nvSpPr>
        <p:spPr>
          <a:xfrm>
            <a:off x="6299200" y="1825752"/>
            <a:ext cx="5257075"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7"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131895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6096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a:t>You can update the image on the right </a:t>
            </a:r>
          </a:p>
          <a:p>
            <a:pPr lvl="1"/>
            <a:r>
              <a:rPr lang="en-US"/>
              <a:t>Select the image and press DELETE key.</a:t>
            </a:r>
          </a:p>
          <a:p>
            <a:pPr lvl="1"/>
            <a:r>
              <a:rPr lang="en-US"/>
              <a:t>Insert new image.</a:t>
            </a:r>
          </a:p>
          <a:p>
            <a:pPr lvl="2"/>
            <a:r>
              <a:rPr lang="en-US"/>
              <a:t>Resize if needed</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
        <p:nvSpPr>
          <p:cNvPr id="8" name="Text Placeholder 6"/>
          <p:cNvSpPr>
            <a:spLocks noGrp="1"/>
          </p:cNvSpPr>
          <p:nvPr>
            <p:ph type="body" sz="quarter" idx="18" hasCustomPrompt="1"/>
          </p:nvPr>
        </p:nvSpPr>
        <p:spPr>
          <a:xfrm>
            <a:off x="609600" y="13671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t>Optional subtitle</a:t>
            </a:r>
          </a:p>
        </p:txBody>
      </p:sp>
      <p:sp>
        <p:nvSpPr>
          <p:cNvPr id="7"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400800" y="1367136"/>
            <a:ext cx="57912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Tree>
    <p:extLst>
      <p:ext uri="{BB962C8B-B14F-4D97-AF65-F5344CB8AC3E}">
        <p14:creationId xmlns:p14="http://schemas.microsoft.com/office/powerpoint/2010/main" val="189259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
        <p:nvSpPr>
          <p:cNvPr id="14" name="Content Placeholder 4"/>
          <p:cNvSpPr>
            <a:spLocks noGrp="1"/>
          </p:cNvSpPr>
          <p:nvPr>
            <p:ph sz="quarter" idx="17" hasCustomPrompt="1"/>
          </p:nvPr>
        </p:nvSpPr>
        <p:spPr>
          <a:xfrm>
            <a:off x="59944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a:t>You can update the image on the right </a:t>
            </a:r>
          </a:p>
          <a:p>
            <a:pPr lvl="1"/>
            <a:r>
              <a:rPr lang="en-US"/>
              <a:t>Select the image and press DELETE key.</a:t>
            </a:r>
          </a:p>
          <a:p>
            <a:pPr lvl="1"/>
            <a:r>
              <a:rPr lang="en-US"/>
              <a:t>Insert new image.</a:t>
            </a:r>
          </a:p>
          <a:p>
            <a:pPr lvl="2"/>
            <a:r>
              <a:rPr lang="en-US"/>
              <a:t>Resize if needed</a:t>
            </a:r>
          </a:p>
        </p:txBody>
      </p:sp>
      <p:sp>
        <p:nvSpPr>
          <p:cNvPr id="15" name="Text Placeholder 6"/>
          <p:cNvSpPr>
            <a:spLocks noGrp="1"/>
          </p:cNvSpPr>
          <p:nvPr>
            <p:ph type="body" sz="quarter" idx="18" hasCustomPrompt="1"/>
          </p:nvPr>
        </p:nvSpPr>
        <p:spPr>
          <a:xfrm>
            <a:off x="5994400" y="14433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a:t>Optional subtitle</a:t>
            </a:r>
          </a:p>
        </p:txBody>
      </p:sp>
      <p:sp>
        <p:nvSpPr>
          <p:cNvPr id="6"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0" y="1443336"/>
            <a:ext cx="57150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Tree>
    <p:extLst>
      <p:ext uri="{BB962C8B-B14F-4D97-AF65-F5344CB8AC3E}">
        <p14:creationId xmlns:p14="http://schemas.microsoft.com/office/powerpoint/2010/main" val="119796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no banner - with page #">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b="1">
                <a:solidFill>
                  <a:srgbClr val="3F9C35"/>
                </a:solidFill>
              </a:defRPr>
            </a:lvl1pPr>
          </a:lstStyle>
          <a:p>
            <a:pPr lvl="0"/>
            <a:r>
              <a:rPr lang="en-US" altLang="en-US"/>
              <a:t>Click to edit master title style</a:t>
            </a:r>
            <a:endParaRPr lang="en-JM" altLang="en-US"/>
          </a:p>
        </p:txBody>
      </p:sp>
      <p:sp>
        <p:nvSpPr>
          <p:cNvPr id="4" name="Rectangle 3">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54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378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 banner - with page #">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b="1">
                <a:solidFill>
                  <a:srgbClr val="3F9C35"/>
                </a:solidFill>
              </a:defRPr>
            </a:lvl1pPr>
          </a:lstStyle>
          <a:p>
            <a:pPr lvl="0"/>
            <a:r>
              <a:rPr lang="en-US" altLang="en-US"/>
              <a:t>Click to edit master title style</a:t>
            </a:r>
            <a:endParaRPr lang="en-JM" altLang="en-US"/>
          </a:p>
        </p:txBody>
      </p:sp>
      <p:sp>
        <p:nvSpPr>
          <p:cNvPr id="4" name="Rectangle 3">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7"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69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601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slide-thankyou">
    <p:spTree>
      <p:nvGrpSpPr>
        <p:cNvPr id="1" name=""/>
        <p:cNvGrpSpPr/>
        <p:nvPr/>
      </p:nvGrpSpPr>
      <p:grpSpPr>
        <a:xfrm>
          <a:off x="0" y="0"/>
          <a:ext cx="0" cy="0"/>
          <a:chOff x="0" y="0"/>
          <a:chExt cx="0" cy="0"/>
        </a:xfrm>
      </p:grpSpPr>
      <p:sp>
        <p:nvSpPr>
          <p:cNvPr id="8" name="Rectangle 7"/>
          <p:cNvSpPr/>
          <p:nvPr userDrawn="1"/>
        </p:nvSpPr>
        <p:spPr>
          <a:xfrm>
            <a:off x="0" y="6400800"/>
            <a:ext cx="12192000" cy="477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442448" y="6511925"/>
            <a:ext cx="1224619" cy="29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84632" y="6525419"/>
            <a:ext cx="33051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90600" y="417810"/>
            <a:ext cx="2747489" cy="1737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7518400" y="0"/>
            <a:ext cx="4673600" cy="417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924800" y="108842"/>
            <a:ext cx="4097337" cy="200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9052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1925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103981"/>
            <a:ext cx="12190476" cy="6858856"/>
          </a:xfrm>
          <a:prstGeom prst="rect">
            <a:avLst/>
          </a:prstGeom>
        </p:spPr>
      </p:pic>
      <p:sp>
        <p:nvSpPr>
          <p:cNvPr id="8" name="Rectangle 7"/>
          <p:cNvSpPr/>
          <p:nvPr/>
        </p:nvSpPr>
        <p:spPr>
          <a:xfrm>
            <a:off x="0" y="6400800"/>
            <a:ext cx="12192000" cy="4778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42448" y="6511925"/>
            <a:ext cx="1224619" cy="292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4632" y="6525419"/>
            <a:ext cx="33051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ubtitle 2"/>
          <p:cNvSpPr>
            <a:spLocks noGrp="1"/>
          </p:cNvSpPr>
          <p:nvPr>
            <p:ph type="subTitle" idx="1" hasCustomPrompt="1"/>
          </p:nvPr>
        </p:nvSpPr>
        <p:spPr>
          <a:xfrm>
            <a:off x="609602" y="3576935"/>
            <a:ext cx="10121900" cy="461665"/>
          </a:xfrm>
          <a:prstGeom prst="rect">
            <a:avLst/>
          </a:prstGeom>
        </p:spPr>
        <p:txBody>
          <a:bodyPr>
            <a:spAutoFit/>
          </a:bodyPr>
          <a:lstStyle>
            <a:lvl1pPr marL="0" indent="0">
              <a:buNone/>
              <a:defRPr sz="2400" b="1" baseline="0">
                <a:solidFill>
                  <a:schemeClr val="tx1">
                    <a:alpha val="90000"/>
                  </a:schemeClr>
                </a:solidFill>
              </a:defRPr>
            </a:lvl1pPr>
          </a:lstStyle>
          <a:p>
            <a:r>
              <a:rPr lang="en-US"/>
              <a:t>Click to edit master subtitle style</a:t>
            </a:r>
            <a:endParaRPr lang="en-JM"/>
          </a:p>
        </p:txBody>
      </p:sp>
      <p:sp>
        <p:nvSpPr>
          <p:cNvPr id="3" name="Text Placeholder 2"/>
          <p:cNvSpPr>
            <a:spLocks noGrp="1"/>
          </p:cNvSpPr>
          <p:nvPr>
            <p:ph type="body" sz="quarter" idx="10" hasCustomPrompt="1"/>
          </p:nvPr>
        </p:nvSpPr>
        <p:spPr>
          <a:xfrm>
            <a:off x="609601" y="2590800"/>
            <a:ext cx="10121901" cy="523220"/>
          </a:xfrm>
          <a:prstGeom prst="rect">
            <a:avLst/>
          </a:prstGeom>
        </p:spPr>
        <p:txBody>
          <a:bodyPr wrap="square">
            <a:spAutoFit/>
          </a:bodyPr>
          <a:lstStyle>
            <a:lvl1pPr marL="0" indent="0">
              <a:buNone/>
              <a:defRPr sz="2800" b="1">
                <a:solidFill>
                  <a:srgbClr val="3F9C35"/>
                </a:solidFill>
              </a:defRPr>
            </a:lvl1pPr>
          </a:lstStyle>
          <a:p>
            <a:pPr lvl="0"/>
            <a:r>
              <a:rPr lang="en-US"/>
              <a:t>Edit master text styles</a:t>
            </a:r>
          </a:p>
        </p:txBody>
      </p:sp>
      <p:sp>
        <p:nvSpPr>
          <p:cNvPr id="21" name="Text Placeholder 20"/>
          <p:cNvSpPr>
            <a:spLocks noGrp="1"/>
          </p:cNvSpPr>
          <p:nvPr>
            <p:ph type="body" sz="quarter" idx="11" hasCustomPrompt="1"/>
          </p:nvPr>
        </p:nvSpPr>
        <p:spPr>
          <a:xfrm>
            <a:off x="609602" y="4567535"/>
            <a:ext cx="10121900" cy="461665"/>
          </a:xfrm>
          <a:prstGeom prst="rect">
            <a:avLst/>
          </a:prstGeom>
        </p:spPr>
        <p:txBody>
          <a:bodyPr>
            <a:spAutoFit/>
          </a:bodyPr>
          <a:lstStyle>
            <a:lvl1pPr marL="0" indent="0">
              <a:buNone/>
              <a:defRPr sz="2400">
                <a:solidFill>
                  <a:schemeClr val="tx1">
                    <a:lumMod val="65000"/>
                    <a:lumOff val="35000"/>
                  </a:schemeClr>
                </a:solidFill>
              </a:defRPr>
            </a:lvl1pPr>
          </a:lstStyle>
          <a:p>
            <a:pPr lvl="0"/>
            <a:r>
              <a:rPr lang="en-US"/>
              <a:t>Edit master text styles</a:t>
            </a:r>
          </a:p>
        </p:txBody>
      </p:sp>
      <p:pic>
        <p:nvPicPr>
          <p:cNvPr id="12"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377711" y="69172"/>
            <a:ext cx="2747489" cy="1737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userDrawn="1"/>
        </p:nvSpPr>
        <p:spPr>
          <a:xfrm>
            <a:off x="7518400" y="1917742"/>
            <a:ext cx="4673600" cy="4178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9A3816-C84F-5DCC-2D76-F3588880A98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3435" y="2026285"/>
            <a:ext cx="4461196" cy="189262"/>
          </a:xfrm>
          <a:prstGeom prst="rect">
            <a:avLst/>
          </a:prstGeom>
        </p:spPr>
      </p:pic>
    </p:spTree>
    <p:extLst>
      <p:ext uri="{BB962C8B-B14F-4D97-AF65-F5344CB8AC3E}">
        <p14:creationId xmlns:p14="http://schemas.microsoft.com/office/powerpoint/2010/main" val="380017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Text Placeholder 3"/>
          <p:cNvSpPr>
            <a:spLocks noGrp="1"/>
          </p:cNvSpPr>
          <p:nvPr>
            <p:ph type="body" sz="quarter" idx="19" hasCustomPrompt="1"/>
          </p:nvPr>
        </p:nvSpPr>
        <p:spPr>
          <a:xfrm>
            <a:off x="1727200" y="117587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dirty="0"/>
              <a:t>Item 1 – Keep messages short</a:t>
            </a:r>
          </a:p>
        </p:txBody>
      </p:sp>
      <p:sp>
        <p:nvSpPr>
          <p:cNvPr id="28" name="Text Placeholder 3"/>
          <p:cNvSpPr>
            <a:spLocks noGrp="1"/>
          </p:cNvSpPr>
          <p:nvPr>
            <p:ph type="body" sz="quarter" idx="20" hasCustomPrompt="1"/>
          </p:nvPr>
        </p:nvSpPr>
        <p:spPr>
          <a:xfrm>
            <a:off x="1727200" y="19252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dirty="0"/>
              <a:t>Item 2 – Give a quick overview</a:t>
            </a:r>
          </a:p>
        </p:txBody>
      </p:sp>
      <p:sp>
        <p:nvSpPr>
          <p:cNvPr id="29" name="Text Placeholder 3"/>
          <p:cNvSpPr>
            <a:spLocks noGrp="1"/>
          </p:cNvSpPr>
          <p:nvPr>
            <p:ph type="body" sz="quarter" idx="21" hasCustomPrompt="1"/>
          </p:nvPr>
        </p:nvSpPr>
        <p:spPr>
          <a:xfrm>
            <a:off x="1727200" y="2674531"/>
            <a:ext cx="96520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3 – Delete items you do not need</a:t>
            </a:r>
          </a:p>
          <a:p>
            <a:pPr lvl="0"/>
            <a:endParaRPr lang="en-US" dirty="0"/>
          </a:p>
        </p:txBody>
      </p:sp>
      <p:sp>
        <p:nvSpPr>
          <p:cNvPr id="30" name="Text Placeholder 3"/>
          <p:cNvSpPr>
            <a:spLocks noGrp="1"/>
          </p:cNvSpPr>
          <p:nvPr>
            <p:ph type="body" sz="quarter" idx="22" hasCustomPrompt="1"/>
          </p:nvPr>
        </p:nvSpPr>
        <p:spPr>
          <a:xfrm>
            <a:off x="1727200" y="34391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4 – Lorem Ipsum Dolor</a:t>
            </a:r>
          </a:p>
          <a:p>
            <a:pPr lvl="0"/>
            <a:endParaRPr lang="en-US" dirty="0"/>
          </a:p>
        </p:txBody>
      </p:sp>
      <p:sp>
        <p:nvSpPr>
          <p:cNvPr id="31" name="Text Placeholder 3"/>
          <p:cNvSpPr>
            <a:spLocks noGrp="1"/>
          </p:cNvSpPr>
          <p:nvPr>
            <p:ph type="body" sz="quarter" idx="23" hasCustomPrompt="1"/>
          </p:nvPr>
        </p:nvSpPr>
        <p:spPr>
          <a:xfrm>
            <a:off x="1734240" y="4188431"/>
            <a:ext cx="9644959"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dirty="0"/>
              <a:t>Item 5 – Lorem ipsum dolor</a:t>
            </a:r>
          </a:p>
        </p:txBody>
      </p:sp>
      <p:sp>
        <p:nvSpPr>
          <p:cNvPr id="32" name="Text Placeholder 3"/>
          <p:cNvSpPr>
            <a:spLocks noGrp="1"/>
          </p:cNvSpPr>
          <p:nvPr>
            <p:ph type="body" sz="quarter" idx="24" hasCustomPrompt="1"/>
          </p:nvPr>
        </p:nvSpPr>
        <p:spPr>
          <a:xfrm>
            <a:off x="1729212" y="4937760"/>
            <a:ext cx="9649987"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Item 6 – Item 6 – If more items, add to next slide</a:t>
            </a:r>
          </a:p>
          <a:p>
            <a:pPr lvl="0"/>
            <a:endParaRPr lang="en-US" dirty="0"/>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Agenda</a:t>
            </a:r>
            <a:endParaRPr lang="en-JM" altLang="en-US" dirty="0"/>
          </a:p>
        </p:txBody>
      </p:sp>
    </p:spTree>
    <p:extLst>
      <p:ext uri="{BB962C8B-B14F-4D97-AF65-F5344CB8AC3E}">
        <p14:creationId xmlns:p14="http://schemas.microsoft.com/office/powerpoint/2010/main" val="2595729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useBgFill="1">
        <p:nvSpPr>
          <p:cNvPr id="4" name="Picture Placeholder 3"/>
          <p:cNvSpPr>
            <a:spLocks noGrp="1"/>
          </p:cNvSpPr>
          <p:nvPr>
            <p:ph type="pic" sz="quarter" idx="12"/>
          </p:nvPr>
        </p:nvSpPr>
        <p:spPr>
          <a:xfrm>
            <a:off x="0" y="0"/>
            <a:ext cx="12192000" cy="6324600"/>
          </a:xfrm>
        </p:spPr>
        <p:txBody>
          <a:bodyPr rtlCol="0">
            <a:normAutofit/>
          </a:bodyPr>
          <a:lstStyle/>
          <a:p>
            <a:pPr lvl="0"/>
            <a:endParaRPr lang="en-US" noProof="0" dirty="0"/>
          </a:p>
        </p:txBody>
      </p:sp>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dirty="0"/>
              <a:t>Click to edit master title style</a:t>
            </a:r>
          </a:p>
        </p:txBody>
      </p:sp>
    </p:spTree>
    <p:extLst>
      <p:ext uri="{BB962C8B-B14F-4D97-AF65-F5344CB8AC3E}">
        <p14:creationId xmlns:p14="http://schemas.microsoft.com/office/powerpoint/2010/main" val="2500033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 image + curv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dirty="0"/>
              <a:t>Click to edit master title style</a:t>
            </a:r>
          </a:p>
        </p:txBody>
      </p:sp>
      <p:sp>
        <p:nvSpPr>
          <p:cNvPr id="5"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0" y="0"/>
            <a:ext cx="12192000" cy="4572000"/>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3"/>
              </a:solidFill>
            </a:endParaRPr>
          </a:p>
        </p:txBody>
      </p:sp>
      <p:sp>
        <p:nvSpPr>
          <p:cNvPr id="13" name="Text Placeholder 2"/>
          <p:cNvSpPr>
            <a:spLocks noGrp="1"/>
          </p:cNvSpPr>
          <p:nvPr>
            <p:ph type="body" sz="quarter" idx="16" hasCustomPrompt="1"/>
          </p:nvPr>
        </p:nvSpPr>
        <p:spPr>
          <a:xfrm>
            <a:off x="762000" y="4724400"/>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Text Placeholder 9"/>
          <p:cNvSpPr>
            <a:spLocks noGrp="1"/>
          </p:cNvSpPr>
          <p:nvPr>
            <p:ph type="body" sz="quarter" idx="14" hasCustomPrompt="1"/>
          </p:nvPr>
        </p:nvSpPr>
        <p:spPr>
          <a:xfrm>
            <a:off x="762000" y="5562600"/>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36277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47" y="0"/>
            <a:ext cx="12253316" cy="6858000"/>
          </a:xfrm>
          <a:prstGeom prst="rect">
            <a:avLst/>
          </a:prstGeom>
        </p:spPr>
      </p:pic>
      <p:sp>
        <p:nvSpPr>
          <p:cNvPr id="6" name="Text Placeholder 9"/>
          <p:cNvSpPr>
            <a:spLocks noGrp="1"/>
          </p:cNvSpPr>
          <p:nvPr>
            <p:ph type="body" sz="quarter" idx="14" hasCustomPrompt="1"/>
          </p:nvPr>
        </p:nvSpPr>
        <p:spPr>
          <a:xfrm>
            <a:off x="3048000" y="3429001"/>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Content Placeholder 2"/>
          <p:cNvSpPr>
            <a:spLocks noGrp="1"/>
          </p:cNvSpPr>
          <p:nvPr>
            <p:ph sz="quarter" idx="15"/>
          </p:nvPr>
        </p:nvSpPr>
        <p:spPr>
          <a:xfrm>
            <a:off x="1117599" y="2529245"/>
            <a:ext cx="1527048" cy="1524000"/>
          </a:xfrm>
          <a:prstGeom prst="ellipse">
            <a:avLst/>
          </a:prstGeom>
          <a:solidFill>
            <a:schemeClr val="accent3"/>
          </a:solidFill>
        </p:spPr>
        <p:txBody>
          <a:bodyPr anchor="ctr">
            <a:normAutofit/>
          </a:bodyPr>
          <a:lstStyle>
            <a:lvl1pPr marL="0" indent="0" algn="ctr">
              <a:buFontTx/>
              <a:buNone/>
              <a:defRPr sz="2000" b="1">
                <a:solidFill>
                  <a:schemeClr val="bg1"/>
                </a:solidFill>
                <a:latin typeface="Arial" panose="020B0604020202020204" pitchFamily="34" charset="0"/>
                <a:cs typeface="Arial" panose="020B0604020202020204" pitchFamily="34" charset="0"/>
              </a:defRPr>
            </a:lvl1pPr>
          </a:lstStyle>
          <a:p>
            <a:pPr lvl="0"/>
            <a:endParaRPr lang="en-JM" dirty="0"/>
          </a:p>
        </p:txBody>
      </p:sp>
      <p:sp>
        <p:nvSpPr>
          <p:cNvPr id="3" name="Text Placeholder 2"/>
          <p:cNvSpPr>
            <a:spLocks noGrp="1"/>
          </p:cNvSpPr>
          <p:nvPr>
            <p:ph type="body" sz="quarter" idx="16" hasCustomPrompt="1"/>
          </p:nvPr>
        </p:nvSpPr>
        <p:spPr>
          <a:xfrm>
            <a:off x="3048000" y="2768025"/>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dirty="0">
              <a:solidFill>
                <a:schemeClr val="tx1"/>
              </a:solidFill>
              <a:latin typeface="Arial" panose="020B0604020202020204" pitchFamily="34" charset="0"/>
              <a:cs typeface="Arial" panose="020B0604020202020204" pitchFamily="34" charset="0"/>
            </a:endParaRPr>
          </a:p>
        </p:txBody>
      </p:sp>
      <p:sp>
        <p:nvSpPr>
          <p:cNvPr id="9" name="Rectangle 8"/>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91600" y="6400801"/>
            <a:ext cx="2743200" cy="396895"/>
          </a:xfrm>
          <a:prstGeom prst="rect">
            <a:avLst/>
          </a:prstGeom>
        </p:spPr>
      </p:pic>
    </p:spTree>
    <p:extLst>
      <p:ext uri="{BB962C8B-B14F-4D97-AF65-F5344CB8AC3E}">
        <p14:creationId xmlns:p14="http://schemas.microsoft.com/office/powerpoint/2010/main" val="14428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curve image bottom">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0" y="4711225"/>
            <a:ext cx="12192000"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6" name="Text Placeholder 9"/>
          <p:cNvSpPr>
            <a:spLocks noGrp="1"/>
          </p:cNvSpPr>
          <p:nvPr>
            <p:ph type="body" sz="quarter" idx="14" hasCustomPrompt="1"/>
          </p:nvPr>
        </p:nvSpPr>
        <p:spPr>
          <a:xfrm>
            <a:off x="914400" y="2617848"/>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Text Placeholder 2"/>
          <p:cNvSpPr>
            <a:spLocks noGrp="1"/>
          </p:cNvSpPr>
          <p:nvPr>
            <p:ph type="body" sz="quarter" idx="16" hasCustomPrompt="1"/>
          </p:nvPr>
        </p:nvSpPr>
        <p:spPr>
          <a:xfrm>
            <a:off x="914400" y="1956872"/>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dirty="0">
              <a:solidFill>
                <a:schemeClr val="tx1"/>
              </a:solidFill>
              <a:latin typeface="Arial" panose="020B0604020202020204" pitchFamily="34" charset="0"/>
              <a:cs typeface="Arial" panose="020B0604020202020204" pitchFamily="34" charset="0"/>
            </a:endParaRPr>
          </a:p>
        </p:txBody>
      </p:sp>
      <p:sp>
        <p:nvSpPr>
          <p:cNvPr id="4" name="Rectangle 3"/>
          <p:cNvSpPr/>
          <p:nvPr userDrawn="1"/>
        </p:nvSpPr>
        <p:spPr>
          <a:xfrm>
            <a:off x="0" y="0"/>
            <a:ext cx="263322"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0C8850-C2CD-4E0B-AA6F-6B884EB94B4B}"/>
              </a:ext>
            </a:extLst>
          </p:cNvPr>
          <p:cNvSpPr/>
          <p:nvPr userDrawn="1"/>
        </p:nvSpPr>
        <p:spPr>
          <a:xfrm>
            <a:off x="638630" y="1809038"/>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23784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Text 24 points – minimum size 20 points</a:t>
            </a:r>
          </a:p>
          <a:p>
            <a:pPr lvl="1"/>
            <a:r>
              <a:rPr lang="en-US" dirty="0"/>
              <a:t>Second level</a:t>
            </a:r>
          </a:p>
          <a:p>
            <a:pPr lvl="2"/>
            <a:r>
              <a:rPr lang="en-US" dirty="0"/>
              <a:t>Third level</a:t>
            </a:r>
          </a:p>
          <a:p>
            <a:pPr lvl="3"/>
            <a:r>
              <a:rPr lang="en-US" dirty="0"/>
              <a:t>If text is longer than the slide, it either goes on the next page or in the notes section</a:t>
            </a:r>
          </a:p>
          <a:p>
            <a:pPr lvl="4"/>
            <a:r>
              <a:rPr lang="en-US" dirty="0"/>
              <a:t>Fifth level</a:t>
            </a:r>
            <a:endParaRPr lang="en-JM" dirty="0"/>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dirty="0"/>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Click to edit master title style</a:t>
            </a:r>
            <a:endParaRPr lang="en-JM" altLang="en-US" dirty="0"/>
          </a:p>
        </p:txBody>
      </p:sp>
    </p:spTree>
    <p:extLst>
      <p:ext uri="{BB962C8B-B14F-4D97-AF65-F5344CB8AC3E}">
        <p14:creationId xmlns:p14="http://schemas.microsoft.com/office/powerpoint/2010/main" val="2668020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Click to edit master title style</a:t>
            </a:r>
            <a:endParaRPr lang="en-JM" altLang="en-US" dirty="0"/>
          </a:p>
        </p:txBody>
      </p:sp>
    </p:spTree>
    <p:extLst>
      <p:ext uri="{BB962C8B-B14F-4D97-AF65-F5344CB8AC3E}">
        <p14:creationId xmlns:p14="http://schemas.microsoft.com/office/powerpoint/2010/main" val="1570310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3475" y="1265238"/>
            <a:ext cx="5386917" cy="56356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sp>
        <p:nvSpPr>
          <p:cNvPr id="4" name="Content Placeholder 3"/>
          <p:cNvSpPr>
            <a:spLocks noGrp="1"/>
          </p:cNvSpPr>
          <p:nvPr>
            <p:ph sz="half" idx="2"/>
          </p:nvPr>
        </p:nvSpPr>
        <p:spPr>
          <a:xfrm>
            <a:off x="583475" y="1828800"/>
            <a:ext cx="5386917" cy="44958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hasCustomPrompt="1"/>
          </p:nvPr>
        </p:nvSpPr>
        <p:spPr>
          <a:xfrm>
            <a:off x="6167242" y="1265238"/>
            <a:ext cx="5389033" cy="56356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sp>
        <p:nvSpPr>
          <p:cNvPr id="6" name="Content Placeholder 5"/>
          <p:cNvSpPr>
            <a:spLocks noGrp="1"/>
          </p:cNvSpPr>
          <p:nvPr>
            <p:ph sz="quarter" idx="4"/>
          </p:nvPr>
        </p:nvSpPr>
        <p:spPr>
          <a:xfrm>
            <a:off x="6167242" y="1828800"/>
            <a:ext cx="5389033" cy="44196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lvl1pPr>
          </a:lstStyle>
          <a:p>
            <a:pPr lvl="0"/>
            <a:r>
              <a:rPr lang="en-US" altLang="en-US" dirty="0"/>
              <a:t>Click to edit master title style</a:t>
            </a:r>
            <a:endParaRPr lang="en-JM" altLang="en-US" dirty="0"/>
          </a:p>
        </p:txBody>
      </p:sp>
    </p:spTree>
    <p:extLst>
      <p:ext uri="{BB962C8B-B14F-4D97-AF65-F5344CB8AC3E}">
        <p14:creationId xmlns:p14="http://schemas.microsoft.com/office/powerpoint/2010/main" val="85876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Two colum with background">
    <p:spTree>
      <p:nvGrpSpPr>
        <p:cNvPr id="1" name=""/>
        <p:cNvGrpSpPr/>
        <p:nvPr/>
      </p:nvGrpSpPr>
      <p:grpSpPr>
        <a:xfrm>
          <a:off x="0" y="0"/>
          <a:ext cx="0" cy="0"/>
          <a:chOff x="0" y="0"/>
          <a:chExt cx="0" cy="0"/>
        </a:xfrm>
      </p:grpSpPr>
      <p:sp>
        <p:nvSpPr>
          <p:cNvPr id="7" name="Rectangle 6"/>
          <p:cNvSpPr/>
          <p:nvPr userDrawn="1"/>
        </p:nvSpPr>
        <p:spPr>
          <a:xfrm>
            <a:off x="5994401" y="914401"/>
            <a:ext cx="6197600" cy="5334000"/>
          </a:xfrm>
          <a:prstGeom prst="rect">
            <a:avLst/>
          </a:prstGeom>
          <a:gradFill>
            <a:gsLst>
              <a:gs pos="0">
                <a:schemeClr val="bg1">
                  <a:alpha val="50000"/>
                </a:schemeClr>
              </a:gs>
              <a:gs pos="91000">
                <a:srgbClr val="E2E2E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hasCustomPrompt="1"/>
          </p:nvPr>
        </p:nvSpPr>
        <p:spPr>
          <a:xfrm>
            <a:off x="583475" y="1295400"/>
            <a:ext cx="5254752" cy="454152"/>
          </a:xfrm>
        </p:spPr>
        <p:txBody>
          <a:bodyPr>
            <a:noAutofit/>
          </a:bodyPr>
          <a:lstStyle>
            <a:lvl1pPr marL="0" indent="0">
              <a:buNone/>
              <a:defRPr sz="2400" b="1">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sp>
        <p:nvSpPr>
          <p:cNvPr id="12" name="Content Placeholder 3"/>
          <p:cNvSpPr>
            <a:spLocks noGrp="1"/>
          </p:cNvSpPr>
          <p:nvPr>
            <p:ph sz="half" idx="2"/>
          </p:nvPr>
        </p:nvSpPr>
        <p:spPr>
          <a:xfrm>
            <a:off x="583475" y="1825752"/>
            <a:ext cx="5254752"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3" name="Text Placeholder 4"/>
          <p:cNvSpPr>
            <a:spLocks noGrp="1"/>
          </p:cNvSpPr>
          <p:nvPr>
            <p:ph type="body" sz="quarter" idx="3" hasCustomPrompt="1"/>
          </p:nvPr>
        </p:nvSpPr>
        <p:spPr>
          <a:xfrm>
            <a:off x="6299200" y="1295400"/>
            <a:ext cx="5257075" cy="454152"/>
          </a:xfrm>
        </p:spPr>
        <p:txBody>
          <a:bodyPr>
            <a:norm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subtitle</a:t>
            </a:r>
          </a:p>
        </p:txBody>
      </p:sp>
      <p:sp>
        <p:nvSpPr>
          <p:cNvPr id="14" name="Content Placeholder 5"/>
          <p:cNvSpPr>
            <a:spLocks noGrp="1"/>
          </p:cNvSpPr>
          <p:nvPr>
            <p:ph sz="quarter" idx="4"/>
          </p:nvPr>
        </p:nvSpPr>
        <p:spPr>
          <a:xfrm>
            <a:off x="6299200" y="1825752"/>
            <a:ext cx="5257075" cy="4343400"/>
          </a:xfrm>
        </p:spPr>
        <p:txBody>
          <a:bodyPr>
            <a:no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7"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Click to edit master title style</a:t>
            </a:r>
            <a:endParaRPr lang="en-JM" altLang="en-US" dirty="0"/>
          </a:p>
        </p:txBody>
      </p:sp>
    </p:spTree>
    <p:extLst>
      <p:ext uri="{BB962C8B-B14F-4D97-AF65-F5344CB8AC3E}">
        <p14:creationId xmlns:p14="http://schemas.microsoft.com/office/powerpoint/2010/main" val="405186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right ">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6096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dirty="0"/>
              <a:t>You can update the image on the right </a:t>
            </a:r>
          </a:p>
          <a:p>
            <a:pPr lvl="1"/>
            <a:r>
              <a:rPr lang="en-US" dirty="0"/>
              <a:t>Select the image and press DELETE key.</a:t>
            </a:r>
          </a:p>
          <a:p>
            <a:pPr lvl="1"/>
            <a:r>
              <a:rPr lang="en-US" dirty="0"/>
              <a:t>Insert new image.</a:t>
            </a:r>
          </a:p>
          <a:p>
            <a:pPr lvl="2"/>
            <a:r>
              <a:rPr lang="en-US" dirty="0"/>
              <a:t>Resize if needed</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Click to edit master title style</a:t>
            </a:r>
            <a:endParaRPr lang="en-JM" altLang="en-US" dirty="0"/>
          </a:p>
        </p:txBody>
      </p:sp>
      <p:sp>
        <p:nvSpPr>
          <p:cNvPr id="8" name="Text Placeholder 6"/>
          <p:cNvSpPr>
            <a:spLocks noGrp="1"/>
          </p:cNvSpPr>
          <p:nvPr>
            <p:ph type="body" sz="quarter" idx="18" hasCustomPrompt="1"/>
          </p:nvPr>
        </p:nvSpPr>
        <p:spPr>
          <a:xfrm>
            <a:off x="609600" y="13671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dirty="0"/>
              <a:t>Optional subtitle</a:t>
            </a:r>
          </a:p>
        </p:txBody>
      </p:sp>
      <p:sp>
        <p:nvSpPr>
          <p:cNvPr id="7"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400800" y="1367136"/>
            <a:ext cx="57912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Tree>
    <p:extLst>
      <p:ext uri="{BB962C8B-B14F-4D97-AF65-F5344CB8AC3E}">
        <p14:creationId xmlns:p14="http://schemas.microsoft.com/office/powerpoint/2010/main" val="240435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Text Placeholder 3"/>
          <p:cNvSpPr>
            <a:spLocks noGrp="1"/>
          </p:cNvSpPr>
          <p:nvPr>
            <p:ph type="body" sz="quarter" idx="19" hasCustomPrompt="1"/>
          </p:nvPr>
        </p:nvSpPr>
        <p:spPr>
          <a:xfrm>
            <a:off x="1727200" y="117587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a:t>Item 1 – Keep messages short</a:t>
            </a:r>
          </a:p>
        </p:txBody>
      </p:sp>
      <p:sp>
        <p:nvSpPr>
          <p:cNvPr id="28" name="Text Placeholder 3"/>
          <p:cNvSpPr>
            <a:spLocks noGrp="1"/>
          </p:cNvSpPr>
          <p:nvPr>
            <p:ph type="body" sz="quarter" idx="20" hasCustomPrompt="1"/>
          </p:nvPr>
        </p:nvSpPr>
        <p:spPr>
          <a:xfrm>
            <a:off x="1727200" y="19252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baseline="0">
                <a:solidFill>
                  <a:schemeClr val="tx1"/>
                </a:solidFill>
              </a:defRPr>
            </a:lvl1pPr>
            <a:lvl2pPr>
              <a:defRPr sz="1600"/>
            </a:lvl2pPr>
            <a:lvl3pPr>
              <a:defRPr sz="1400"/>
            </a:lvl3pPr>
            <a:lvl4pPr>
              <a:defRPr sz="1200"/>
            </a:lvl4pPr>
            <a:lvl5pPr>
              <a:defRPr sz="1200"/>
            </a:lvl5pPr>
          </a:lstStyle>
          <a:p>
            <a:pPr lvl="0"/>
            <a:r>
              <a:rPr lang="en-US"/>
              <a:t>Item 2 – Give a quick overview</a:t>
            </a:r>
          </a:p>
        </p:txBody>
      </p:sp>
      <p:sp>
        <p:nvSpPr>
          <p:cNvPr id="29" name="Text Placeholder 3"/>
          <p:cNvSpPr>
            <a:spLocks noGrp="1"/>
          </p:cNvSpPr>
          <p:nvPr>
            <p:ph type="body" sz="quarter" idx="21" hasCustomPrompt="1"/>
          </p:nvPr>
        </p:nvSpPr>
        <p:spPr>
          <a:xfrm>
            <a:off x="1727200" y="2674531"/>
            <a:ext cx="9652000"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3 – Delete items you do not need</a:t>
            </a:r>
          </a:p>
          <a:p>
            <a:pPr lvl="0"/>
            <a:endParaRPr lang="en-US"/>
          </a:p>
        </p:txBody>
      </p:sp>
      <p:sp>
        <p:nvSpPr>
          <p:cNvPr id="30" name="Text Placeholder 3"/>
          <p:cNvSpPr>
            <a:spLocks noGrp="1"/>
          </p:cNvSpPr>
          <p:nvPr>
            <p:ph type="body" sz="quarter" idx="22" hasCustomPrompt="1"/>
          </p:nvPr>
        </p:nvSpPr>
        <p:spPr>
          <a:xfrm>
            <a:off x="1727200" y="3439101"/>
            <a:ext cx="9652000"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4 – Lorem Ipsum Dolor</a:t>
            </a:r>
          </a:p>
          <a:p>
            <a:pPr lvl="0"/>
            <a:endParaRPr lang="en-US"/>
          </a:p>
        </p:txBody>
      </p:sp>
      <p:sp>
        <p:nvSpPr>
          <p:cNvPr id="31" name="Text Placeholder 3"/>
          <p:cNvSpPr>
            <a:spLocks noGrp="1"/>
          </p:cNvSpPr>
          <p:nvPr>
            <p:ph type="body" sz="quarter" idx="23" hasCustomPrompt="1"/>
          </p:nvPr>
        </p:nvSpPr>
        <p:spPr>
          <a:xfrm>
            <a:off x="1734240" y="4188431"/>
            <a:ext cx="9644959" cy="5334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lvl="0"/>
            <a:r>
              <a:rPr lang="en-US"/>
              <a:t>Item 5 – Lorem ipsum dolor</a:t>
            </a:r>
          </a:p>
        </p:txBody>
      </p:sp>
      <p:sp>
        <p:nvSpPr>
          <p:cNvPr id="32" name="Text Placeholder 3"/>
          <p:cNvSpPr>
            <a:spLocks noGrp="1"/>
          </p:cNvSpPr>
          <p:nvPr>
            <p:ph type="body" sz="quarter" idx="24" hasCustomPrompt="1"/>
          </p:nvPr>
        </p:nvSpPr>
        <p:spPr>
          <a:xfrm>
            <a:off x="1729212" y="4937760"/>
            <a:ext cx="9649987" cy="54864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a:solidFill>
                  <a:schemeClr val="tx1"/>
                </a:solidFill>
              </a:defRPr>
            </a:lvl1pPr>
            <a:lvl2pPr>
              <a:defRPr sz="1600"/>
            </a:lvl2pPr>
            <a:lvl3pPr>
              <a:defRPr sz="1400"/>
            </a:lvl3pPr>
            <a:lvl4pPr>
              <a:defRPr sz="1200"/>
            </a:lvl4pPr>
            <a:lvl5pPr>
              <a:defRPr sz="1200"/>
            </a:lvl5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a:t>Item 6 – Item 6 – If more items, add to next slide</a:t>
            </a:r>
          </a:p>
          <a:p>
            <a:pPr lvl="0"/>
            <a:endParaRPr lang="en-US"/>
          </a:p>
        </p:txBody>
      </p:sp>
      <p:sp>
        <p:nvSpPr>
          <p:cNvPr id="9"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Agenda</a:t>
            </a:r>
            <a:endParaRPr lang="en-JM" altLang="en-US"/>
          </a:p>
        </p:txBody>
      </p:sp>
    </p:spTree>
    <p:extLst>
      <p:ext uri="{BB962C8B-B14F-4D97-AF65-F5344CB8AC3E}">
        <p14:creationId xmlns:p14="http://schemas.microsoft.com/office/powerpoint/2010/main" val="1741661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dirty="0"/>
              <a:t>Click to edit master title style</a:t>
            </a:r>
            <a:endParaRPr lang="en-JM" altLang="en-US" dirty="0"/>
          </a:p>
        </p:txBody>
      </p:sp>
      <p:sp>
        <p:nvSpPr>
          <p:cNvPr id="14" name="Content Placeholder 4"/>
          <p:cNvSpPr>
            <a:spLocks noGrp="1"/>
          </p:cNvSpPr>
          <p:nvPr>
            <p:ph sz="quarter" idx="17" hasCustomPrompt="1"/>
          </p:nvPr>
        </p:nvSpPr>
        <p:spPr>
          <a:xfrm>
            <a:off x="5994400" y="1905000"/>
            <a:ext cx="5588000" cy="4419600"/>
          </a:xfrm>
        </p:spPr>
        <p:txBody>
          <a:bodyPr>
            <a:normAutofit/>
          </a:bodyPr>
          <a:lstStyle>
            <a:lvl1pPr>
              <a:defRPr sz="2000">
                <a:solidFill>
                  <a:schemeClr val="tx1"/>
                </a:solidFill>
              </a:defRPr>
            </a:lvl1pPr>
            <a:lvl2pPr>
              <a:defRPr sz="2000">
                <a:solidFill>
                  <a:schemeClr val="tx1"/>
                </a:solidFill>
              </a:defRPr>
            </a:lvl2pPr>
            <a:lvl3pPr>
              <a:defRPr sz="2000" baseline="0">
                <a:solidFill>
                  <a:schemeClr val="tx1"/>
                </a:solidFill>
              </a:defRPr>
            </a:lvl3pPr>
            <a:lvl4pPr>
              <a:defRPr sz="2000">
                <a:solidFill>
                  <a:schemeClr val="tx1"/>
                </a:solidFill>
              </a:defRPr>
            </a:lvl4pPr>
            <a:lvl5pPr>
              <a:defRPr sz="2000">
                <a:solidFill>
                  <a:schemeClr val="tx1"/>
                </a:solidFill>
              </a:defRPr>
            </a:lvl5pPr>
          </a:lstStyle>
          <a:p>
            <a:pPr lvl="0"/>
            <a:r>
              <a:rPr lang="en-US" dirty="0"/>
              <a:t>You can update the image on the right </a:t>
            </a:r>
          </a:p>
          <a:p>
            <a:pPr lvl="1"/>
            <a:r>
              <a:rPr lang="en-US" dirty="0"/>
              <a:t>Select the image and press DELETE key.</a:t>
            </a:r>
          </a:p>
          <a:p>
            <a:pPr lvl="1"/>
            <a:r>
              <a:rPr lang="en-US" dirty="0"/>
              <a:t>Insert new image.</a:t>
            </a:r>
          </a:p>
          <a:p>
            <a:pPr lvl="2"/>
            <a:r>
              <a:rPr lang="en-US" dirty="0"/>
              <a:t>Resize if needed</a:t>
            </a:r>
          </a:p>
        </p:txBody>
      </p:sp>
      <p:sp>
        <p:nvSpPr>
          <p:cNvPr id="15" name="Text Placeholder 6"/>
          <p:cNvSpPr>
            <a:spLocks noGrp="1"/>
          </p:cNvSpPr>
          <p:nvPr>
            <p:ph type="body" sz="quarter" idx="18" hasCustomPrompt="1"/>
          </p:nvPr>
        </p:nvSpPr>
        <p:spPr>
          <a:xfrm>
            <a:off x="5994400" y="1443336"/>
            <a:ext cx="5588000" cy="461665"/>
          </a:xfrm>
        </p:spPr>
        <p:txBody>
          <a:bodyPr wrap="square" tIns="45720">
            <a:spAutoFit/>
          </a:bodyPr>
          <a:lstStyle>
            <a:lvl1pPr marL="0" marR="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sz="2400" b="1" baseline="0">
                <a:solidFill>
                  <a:schemeClr val="tx1">
                    <a:alpha val="90000"/>
                  </a:schemeClr>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en-US" dirty="0"/>
              <a:t>Optional subtitle</a:t>
            </a:r>
          </a:p>
        </p:txBody>
      </p:sp>
      <p:sp>
        <p:nvSpPr>
          <p:cNvPr id="6"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0" y="1443336"/>
            <a:ext cx="5715000" cy="4881264"/>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Tree>
    <p:extLst>
      <p:ext uri="{BB962C8B-B14F-4D97-AF65-F5344CB8AC3E}">
        <p14:creationId xmlns:p14="http://schemas.microsoft.com/office/powerpoint/2010/main" val="111742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image">
    <p:spTree>
      <p:nvGrpSpPr>
        <p:cNvPr id="1" name=""/>
        <p:cNvGrpSpPr/>
        <p:nvPr/>
      </p:nvGrpSpPr>
      <p:grpSpPr>
        <a:xfrm>
          <a:off x="0" y="0"/>
          <a:ext cx="0" cy="0"/>
          <a:chOff x="0" y="0"/>
          <a:chExt cx="0" cy="0"/>
        </a:xfrm>
      </p:grpSpPr>
      <p:sp>
        <p:nvSpPr>
          <p:cNvPr id="13" name="Rectangle 12"/>
          <p:cNvSpPr/>
          <p:nvPr userDrawn="1"/>
        </p:nvSpPr>
        <p:spPr>
          <a:xfrm>
            <a:off x="1" y="5975534"/>
            <a:ext cx="12198036" cy="420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400800"/>
            <a:ext cx="121920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3291" y="228600"/>
            <a:ext cx="2945710" cy="1857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439400" y="6452240"/>
            <a:ext cx="1238250" cy="295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17"/>
          <p:cNvSpPr>
            <a:spLocks noGrp="1"/>
          </p:cNvSpPr>
          <p:nvPr>
            <p:ph type="body" sz="quarter" idx="10" hasCustomPrompt="1"/>
          </p:nvPr>
        </p:nvSpPr>
        <p:spPr>
          <a:xfrm>
            <a:off x="4572000" y="861572"/>
            <a:ext cx="7010400" cy="523220"/>
          </a:xfrm>
          <a:prstGeom prst="rect">
            <a:avLst/>
          </a:prstGeom>
        </p:spPr>
        <p:txBody>
          <a:bodyPr wrap="square" anchor="ctr" anchorCtr="0">
            <a:sp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sz="2800" b="1" baseline="0">
                <a:solidFill>
                  <a:srgbClr val="3F9C35"/>
                </a:solidFill>
              </a:defRPr>
            </a:lvl1pPr>
            <a:lvl2pPr marL="457200" indent="0" algn="l">
              <a:buNone/>
              <a:defRPr sz="2700">
                <a:solidFill>
                  <a:schemeClr val="tx1">
                    <a:lumMod val="75000"/>
                    <a:lumOff val="25000"/>
                  </a:schemeClr>
                </a:solidFill>
              </a:defRPr>
            </a:lvl2pPr>
            <a:lvl3pPr marL="914400" indent="0">
              <a:buNone/>
              <a:defRPr sz="2700">
                <a:solidFill>
                  <a:schemeClr val="tx1">
                    <a:lumMod val="75000"/>
                    <a:lumOff val="25000"/>
                  </a:schemeClr>
                </a:solidFill>
              </a:defRPr>
            </a:lvl3pPr>
            <a:lvl4pPr marL="1371600" indent="0">
              <a:buNone/>
              <a:defRPr sz="2700">
                <a:solidFill>
                  <a:schemeClr val="tx1">
                    <a:lumMod val="75000"/>
                    <a:lumOff val="25000"/>
                  </a:schemeClr>
                </a:solidFill>
              </a:defRPr>
            </a:lvl4pPr>
            <a:lvl5pPr marL="1828800" indent="0">
              <a:buNone/>
              <a:defRPr sz="2700">
                <a:solidFill>
                  <a:schemeClr val="tx1">
                    <a:lumMod val="75000"/>
                    <a:lumOff val="25000"/>
                  </a:schemeClr>
                </a:solidFill>
              </a:defRPr>
            </a:lvl5pPr>
          </a:lstStyle>
          <a:p>
            <a:pPr lvl="0"/>
            <a:r>
              <a:rPr lang="en-US" dirty="0"/>
              <a:t>Edit master text style</a:t>
            </a:r>
          </a:p>
        </p:txBody>
      </p:sp>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83290" y="6078550"/>
            <a:ext cx="4393510" cy="214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6428" y="2362200"/>
            <a:ext cx="12191999" cy="3608692"/>
          </a:xfrm>
          <a:prstGeom prst="rect">
            <a:avLst/>
          </a:pr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3290" y="6463667"/>
            <a:ext cx="3060078" cy="310896"/>
          </a:xfrm>
          <a:prstGeom prst="rect">
            <a:avLst/>
          </a:prstGeom>
        </p:spPr>
      </p:pic>
    </p:spTree>
    <p:extLst>
      <p:ext uri="{BB962C8B-B14F-4D97-AF65-F5344CB8AC3E}">
        <p14:creationId xmlns:p14="http://schemas.microsoft.com/office/powerpoint/2010/main" val="3785392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657D-2FFE-48BE-82C0-34346CBEF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1DB66-90EB-4F99-B36B-179B0C879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460DF-B265-4131-A268-9D694D36BE3C}"/>
              </a:ext>
            </a:extLst>
          </p:cNvPr>
          <p:cNvSpPr>
            <a:spLocks noGrp="1"/>
          </p:cNvSpPr>
          <p:nvPr>
            <p:ph type="dt" sz="half" idx="10"/>
          </p:nvPr>
        </p:nvSpPr>
        <p:spPr/>
        <p:txBody>
          <a:bodyPr/>
          <a:lstStyle/>
          <a:p>
            <a:fld id="{1EF5C5FC-49AF-4E77-B693-AA4942994C39}" type="datetime1">
              <a:rPr lang="en-US" smtClean="0"/>
              <a:t>11/8/2024</a:t>
            </a:fld>
            <a:endParaRPr lang="en-US"/>
          </a:p>
        </p:txBody>
      </p:sp>
      <p:sp>
        <p:nvSpPr>
          <p:cNvPr id="5" name="Footer Placeholder 4">
            <a:extLst>
              <a:ext uri="{FF2B5EF4-FFF2-40B4-BE49-F238E27FC236}">
                <a16:creationId xmlns:a16="http://schemas.microsoft.com/office/drawing/2014/main" id="{B048D857-0555-4BB7-BD7C-EF2268FD3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D9308-7856-4CC8-9C6B-FC78A7D6221C}"/>
              </a:ext>
            </a:extLst>
          </p:cNvPr>
          <p:cNvSpPr>
            <a:spLocks noGrp="1"/>
          </p:cNvSpPr>
          <p:nvPr>
            <p:ph type="sldNum" sz="quarter" idx="12"/>
          </p:nvPr>
        </p:nvSpPr>
        <p:spPr/>
        <p:txBody>
          <a:bodyPr/>
          <a:lstStyle/>
          <a:p>
            <a:fld id="{FBDC11E3-ED2B-4B71-B97E-7690E031FBAD}" type="slidenum">
              <a:rPr lang="en-US" smtClean="0"/>
              <a:t>‹#›</a:t>
            </a:fld>
            <a:endParaRPr lang="en-US"/>
          </a:p>
        </p:txBody>
      </p:sp>
    </p:spTree>
    <p:extLst>
      <p:ext uri="{BB962C8B-B14F-4D97-AF65-F5344CB8AC3E}">
        <p14:creationId xmlns:p14="http://schemas.microsoft.com/office/powerpoint/2010/main" val="3075434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443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no banner - with page #">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b="1">
                <a:solidFill>
                  <a:srgbClr val="3F9C35"/>
                </a:solidFill>
              </a:defRPr>
            </a:lvl1pPr>
          </a:lstStyle>
          <a:p>
            <a:pPr lvl="0"/>
            <a:r>
              <a:rPr lang="en-US" altLang="en-US"/>
              <a:t>Click to edit master title style</a:t>
            </a:r>
            <a:endParaRPr lang="en-JM" altLang="en-US"/>
          </a:p>
        </p:txBody>
      </p:sp>
      <p:sp>
        <p:nvSpPr>
          <p:cNvPr id="4" name="Rectangle 3">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solidFill>
                <a:schemeClr val="tx1"/>
              </a:solidFill>
            </a:endParaRPr>
          </a:p>
        </p:txBody>
      </p:sp>
      <p:sp>
        <p:nvSpPr>
          <p:cNvPr id="7"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6"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6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useBgFill="1">
        <p:nvSpPr>
          <p:cNvPr id="4" name="Picture Placeholder 3"/>
          <p:cNvSpPr>
            <a:spLocks noGrp="1"/>
          </p:cNvSpPr>
          <p:nvPr>
            <p:ph type="pic" sz="quarter" idx="12"/>
          </p:nvPr>
        </p:nvSpPr>
        <p:spPr>
          <a:xfrm>
            <a:off x="0" y="0"/>
            <a:ext cx="12192000" cy="6324600"/>
          </a:xfrm>
        </p:spPr>
        <p:txBody>
          <a:bodyPr rtlCol="0">
            <a:normAutofit/>
          </a:bodyPr>
          <a:lstStyle/>
          <a:p>
            <a:pPr lvl="0"/>
            <a:endParaRPr lang="en-US" noProof="0"/>
          </a:p>
        </p:txBody>
      </p:sp>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Tree>
    <p:extLst>
      <p:ext uri="{BB962C8B-B14F-4D97-AF65-F5344CB8AC3E}">
        <p14:creationId xmlns:p14="http://schemas.microsoft.com/office/powerpoint/2010/main" val="15406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 image + curve">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0" y="1518047"/>
            <a:ext cx="6197600" cy="615553"/>
          </a:xfrm>
          <a:solidFill>
            <a:schemeClr val="bg1">
              <a:alpha val="85000"/>
            </a:schemeClr>
          </a:solidFill>
        </p:spPr>
        <p:txBody>
          <a:bodyPr wrap="square" lIns="457200" tIns="91440" rIns="91440" bIns="91440" anchor="ctr" anchorCtr="0">
            <a:spAutoFit/>
          </a:bodyPr>
          <a:lstStyle>
            <a:lvl1pPr>
              <a:defRPr sz="2800" baseline="0">
                <a:solidFill>
                  <a:srgbClr val="3F9C35"/>
                </a:solidFill>
              </a:defRPr>
            </a:lvl1pPr>
          </a:lstStyle>
          <a:p>
            <a:r>
              <a:rPr lang="en-US"/>
              <a:t>Click to edit master title style</a:t>
            </a:r>
          </a:p>
        </p:txBody>
      </p:sp>
      <p:sp>
        <p:nvSpPr>
          <p:cNvPr id="5"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0" y="0"/>
            <a:ext cx="12192000" cy="4572000"/>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3"/>
              </a:solidFill>
            </a:endParaRPr>
          </a:p>
        </p:txBody>
      </p:sp>
      <p:sp>
        <p:nvSpPr>
          <p:cNvPr id="13" name="Text Placeholder 2"/>
          <p:cNvSpPr>
            <a:spLocks noGrp="1"/>
          </p:cNvSpPr>
          <p:nvPr>
            <p:ph type="body" sz="quarter" idx="16" hasCustomPrompt="1"/>
          </p:nvPr>
        </p:nvSpPr>
        <p:spPr>
          <a:xfrm>
            <a:off x="762000" y="4724400"/>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9"/>
          <p:cNvSpPr>
            <a:spLocks noGrp="1"/>
          </p:cNvSpPr>
          <p:nvPr>
            <p:ph type="body" sz="quarter" idx="14" hasCustomPrompt="1"/>
          </p:nvPr>
        </p:nvSpPr>
        <p:spPr>
          <a:xfrm>
            <a:off x="762000" y="5562600"/>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6306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47" y="0"/>
            <a:ext cx="12253316" cy="6858000"/>
          </a:xfrm>
          <a:prstGeom prst="rect">
            <a:avLst/>
          </a:prstGeom>
        </p:spPr>
      </p:pic>
      <p:sp>
        <p:nvSpPr>
          <p:cNvPr id="6" name="Text Placeholder 9"/>
          <p:cNvSpPr>
            <a:spLocks noGrp="1"/>
          </p:cNvSpPr>
          <p:nvPr>
            <p:ph type="body" sz="quarter" idx="14" hasCustomPrompt="1"/>
          </p:nvPr>
        </p:nvSpPr>
        <p:spPr>
          <a:xfrm>
            <a:off x="3048000" y="3429001"/>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Content Placeholder 2"/>
          <p:cNvSpPr>
            <a:spLocks noGrp="1"/>
          </p:cNvSpPr>
          <p:nvPr>
            <p:ph sz="quarter" idx="15"/>
          </p:nvPr>
        </p:nvSpPr>
        <p:spPr>
          <a:xfrm>
            <a:off x="1117599" y="2529245"/>
            <a:ext cx="1527048" cy="1524000"/>
          </a:xfrm>
          <a:prstGeom prst="ellipse">
            <a:avLst/>
          </a:prstGeom>
          <a:solidFill>
            <a:schemeClr val="accent3"/>
          </a:solidFill>
        </p:spPr>
        <p:txBody>
          <a:bodyPr anchor="ctr">
            <a:normAutofit/>
          </a:bodyPr>
          <a:lstStyle>
            <a:lvl1pPr marL="0" indent="0" algn="ctr">
              <a:buFontTx/>
              <a:buNone/>
              <a:defRPr sz="2000" b="1">
                <a:solidFill>
                  <a:schemeClr val="bg1"/>
                </a:solidFill>
                <a:latin typeface="Arial" panose="020B0604020202020204" pitchFamily="34" charset="0"/>
                <a:cs typeface="Arial" panose="020B0604020202020204" pitchFamily="34" charset="0"/>
              </a:defRPr>
            </a:lvl1pPr>
          </a:lstStyle>
          <a:p>
            <a:pPr lvl="0"/>
            <a:endParaRPr lang="en-JM"/>
          </a:p>
        </p:txBody>
      </p:sp>
      <p:sp>
        <p:nvSpPr>
          <p:cNvPr id="3" name="Text Placeholder 2"/>
          <p:cNvSpPr>
            <a:spLocks noGrp="1"/>
          </p:cNvSpPr>
          <p:nvPr>
            <p:ph type="body" sz="quarter" idx="16" hasCustomPrompt="1"/>
          </p:nvPr>
        </p:nvSpPr>
        <p:spPr>
          <a:xfrm>
            <a:off x="3048000" y="2768025"/>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9" name="Rectangle 8"/>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1600" y="6400801"/>
            <a:ext cx="2743200" cy="396895"/>
          </a:xfrm>
          <a:prstGeom prst="rect">
            <a:avLst/>
          </a:prstGeom>
        </p:spPr>
      </p:pic>
    </p:spTree>
    <p:extLst>
      <p:ext uri="{BB962C8B-B14F-4D97-AF65-F5344CB8AC3E}">
        <p14:creationId xmlns:p14="http://schemas.microsoft.com/office/powerpoint/2010/main" val="86200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curve image bottom">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0" y="4711225"/>
            <a:ext cx="12192000"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a:t>Insert Image</a:t>
            </a:r>
          </a:p>
        </p:txBody>
      </p:sp>
      <p:sp>
        <p:nvSpPr>
          <p:cNvPr id="6" name="Text Placeholder 9"/>
          <p:cNvSpPr>
            <a:spLocks noGrp="1"/>
          </p:cNvSpPr>
          <p:nvPr>
            <p:ph type="body" sz="quarter" idx="14" hasCustomPrompt="1"/>
          </p:nvPr>
        </p:nvSpPr>
        <p:spPr>
          <a:xfrm>
            <a:off x="914400" y="2617848"/>
            <a:ext cx="8534400" cy="461665"/>
          </a:xfrm>
        </p:spPr>
        <p:txBody>
          <a:bodyPr wrap="square">
            <a:spAutoFit/>
          </a:bodyPr>
          <a:lstStyle>
            <a:lvl1pPr algn="l">
              <a:buNone/>
              <a:defRPr sz="2400" b="1"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Text Placeholder 2"/>
          <p:cNvSpPr>
            <a:spLocks noGrp="1"/>
          </p:cNvSpPr>
          <p:nvPr>
            <p:ph type="body" sz="quarter" idx="16" hasCustomPrompt="1"/>
          </p:nvPr>
        </p:nvSpPr>
        <p:spPr>
          <a:xfrm>
            <a:off x="914400" y="1956872"/>
            <a:ext cx="8534400" cy="523220"/>
          </a:xfrm>
        </p:spPr>
        <p:txBody>
          <a:bodyPr wrap="square">
            <a:spAutoFit/>
          </a:bodyPr>
          <a:lstStyle>
            <a:lvl1pPr marL="0" indent="0" algn="l">
              <a:buNone/>
              <a:defRPr sz="2800" b="1">
                <a:solidFill>
                  <a:srgbClr val="3F9C3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4" name="Rectangle 3"/>
          <p:cNvSpPr/>
          <p:nvPr userDrawn="1"/>
        </p:nvSpPr>
        <p:spPr>
          <a:xfrm>
            <a:off x="0" y="0"/>
            <a:ext cx="263322"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0C8850-C2CD-4E0B-AA6F-6B884EB94B4B}"/>
              </a:ext>
            </a:extLst>
          </p:cNvPr>
          <p:cNvSpPr/>
          <p:nvPr userDrawn="1"/>
        </p:nvSpPr>
        <p:spPr>
          <a:xfrm>
            <a:off x="638630" y="1809038"/>
            <a:ext cx="72571"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0458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52600"/>
            <a:ext cx="10972800" cy="4572000"/>
          </a:xfrm>
        </p:spPr>
        <p:txBody>
          <a:bodyPr>
            <a:no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Text 24 points – minimum size 20 points</a:t>
            </a:r>
          </a:p>
          <a:p>
            <a:pPr lvl="1"/>
            <a:r>
              <a:rPr lang="en-US"/>
              <a:t>Second level</a:t>
            </a:r>
          </a:p>
          <a:p>
            <a:pPr lvl="2"/>
            <a:r>
              <a:rPr lang="en-US"/>
              <a:t>Third level</a:t>
            </a:r>
          </a:p>
          <a:p>
            <a:pPr lvl="3"/>
            <a:r>
              <a:rPr lang="en-US"/>
              <a:t>If text is longer than the slide, it either goes on the next page or in the notes section</a:t>
            </a:r>
          </a:p>
          <a:p>
            <a:pPr lvl="4"/>
            <a:r>
              <a:rPr lang="en-US"/>
              <a:t>Fifth level</a:t>
            </a:r>
            <a:endParaRPr lang="en-JM"/>
          </a:p>
        </p:txBody>
      </p:sp>
      <p:sp>
        <p:nvSpPr>
          <p:cNvPr id="5" name="Text Placeholder 6"/>
          <p:cNvSpPr>
            <a:spLocks noGrp="1"/>
          </p:cNvSpPr>
          <p:nvPr>
            <p:ph type="body" sz="quarter" idx="18" hasCustomPrompt="1"/>
          </p:nvPr>
        </p:nvSpPr>
        <p:spPr>
          <a:xfrm>
            <a:off x="609600" y="1219201"/>
            <a:ext cx="10972800" cy="461665"/>
          </a:xfrm>
        </p:spPr>
        <p:txBody>
          <a:bodyPr tIns="45720">
            <a:spAutoFit/>
          </a:bodyPr>
          <a:lstStyle>
            <a:lvl1pPr marL="0" indent="0">
              <a:buNone/>
              <a:defRPr sz="2400" b="1" baseline="0">
                <a:solidFill>
                  <a:schemeClr val="tx1">
                    <a:alpha val="90000"/>
                  </a:schemeClr>
                </a:solidFill>
                <a:latin typeface="Arial" panose="020B0604020202020204" pitchFamily="34" charset="0"/>
                <a:cs typeface="Arial" panose="020B0604020202020204" pitchFamily="34" charset="0"/>
              </a:defRPr>
            </a:lvl1pPr>
          </a:lstStyle>
          <a:p>
            <a:pPr lvl="0"/>
            <a:r>
              <a:rPr lang="en-US"/>
              <a:t>Optional subtitle</a:t>
            </a:r>
          </a:p>
        </p:txBody>
      </p:sp>
      <p:sp>
        <p:nvSpPr>
          <p:cNvPr id="6"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38902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a:solidFill>
                  <a:srgbClr val="3F9C35"/>
                </a:solidFill>
              </a:defRPr>
            </a:lvl1pPr>
          </a:lstStyle>
          <a:p>
            <a:pPr lvl="0"/>
            <a:r>
              <a:rPr lang="en-US" altLang="en-US"/>
              <a:t>Click to edit master title style</a:t>
            </a:r>
            <a:endParaRPr lang="en-JM" altLang="en-US"/>
          </a:p>
        </p:txBody>
      </p:sp>
    </p:spTree>
    <p:extLst>
      <p:ext uri="{BB962C8B-B14F-4D97-AF65-F5344CB8AC3E}">
        <p14:creationId xmlns:p14="http://schemas.microsoft.com/office/powerpoint/2010/main" val="3641742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9.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0.emf"/><Relationship Id="rId2" Type="http://schemas.openxmlformats.org/officeDocument/2006/relationships/slideLayout" Target="../slideLayouts/slideLayout21.xml"/><Relationship Id="rId16" Type="http://schemas.openxmlformats.org/officeDocument/2006/relationships/theme" Target="../theme/theme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6" r:id="rId1"/>
    <p:sldLayoutId id="2147483938" r:id="rId2"/>
  </p:sldLayoutIdLst>
  <p:hf hdr="0" dt="0"/>
  <p:txStyles>
    <p:titleStyle>
      <a:lvl1pPr algn="l" rtl="0" eaLnBrk="1" fontAlgn="base" hangingPunct="1">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800">
          <a:solidFill>
            <a:srgbClr val="00B0F0"/>
          </a:solidFill>
          <a:latin typeface="Arial" pitchFamily="34" charset="0"/>
          <a:cs typeface="Arial" pitchFamily="34" charset="0"/>
        </a:defRPr>
      </a:lvl2pPr>
      <a:lvl3pPr algn="l" rtl="0" eaLnBrk="1" fontAlgn="base" hangingPunct="1">
        <a:spcBef>
          <a:spcPct val="0"/>
        </a:spcBef>
        <a:spcAft>
          <a:spcPct val="0"/>
        </a:spcAft>
        <a:defRPr sz="2800">
          <a:solidFill>
            <a:srgbClr val="00B0F0"/>
          </a:solidFill>
          <a:latin typeface="Arial" pitchFamily="34" charset="0"/>
          <a:cs typeface="Arial" pitchFamily="34" charset="0"/>
        </a:defRPr>
      </a:lvl3pPr>
      <a:lvl4pPr algn="l" rtl="0" eaLnBrk="1" fontAlgn="base" hangingPunct="1">
        <a:spcBef>
          <a:spcPct val="0"/>
        </a:spcBef>
        <a:spcAft>
          <a:spcPct val="0"/>
        </a:spcAft>
        <a:defRPr sz="2800">
          <a:solidFill>
            <a:srgbClr val="00B0F0"/>
          </a:solidFill>
          <a:latin typeface="Arial" pitchFamily="34" charset="0"/>
          <a:cs typeface="Arial" pitchFamily="34" charset="0"/>
        </a:defRPr>
      </a:lvl4pPr>
      <a:lvl5pPr algn="l" rtl="0" eaLnBrk="1" fontAlgn="base" hangingPunct="1">
        <a:spcBef>
          <a:spcPct val="0"/>
        </a:spcBef>
        <a:spcAft>
          <a:spcPct val="0"/>
        </a:spcAft>
        <a:defRPr sz="2800">
          <a:solidFill>
            <a:srgbClr val="00B0F0"/>
          </a:solidFill>
          <a:latin typeface="Arial" pitchFamily="34" charset="0"/>
          <a:cs typeface="Arial" pitchFamily="34" charset="0"/>
        </a:defRPr>
      </a:lvl5pPr>
      <a:lvl6pPr marL="457200" algn="l" rtl="0" eaLnBrk="1" fontAlgn="base" hangingPunct="1">
        <a:spcBef>
          <a:spcPct val="0"/>
        </a:spcBef>
        <a:spcAft>
          <a:spcPct val="0"/>
        </a:spcAft>
        <a:defRPr sz="2800">
          <a:solidFill>
            <a:srgbClr val="00B0F0"/>
          </a:solidFill>
          <a:latin typeface="Arial" pitchFamily="34" charset="0"/>
          <a:cs typeface="Arial" pitchFamily="34" charset="0"/>
        </a:defRPr>
      </a:lvl6pPr>
      <a:lvl7pPr marL="914400" algn="l" rtl="0" eaLnBrk="1" fontAlgn="base" hangingPunct="1">
        <a:spcBef>
          <a:spcPct val="0"/>
        </a:spcBef>
        <a:spcAft>
          <a:spcPct val="0"/>
        </a:spcAft>
        <a:defRPr sz="2800">
          <a:solidFill>
            <a:srgbClr val="00B0F0"/>
          </a:solidFill>
          <a:latin typeface="Arial" pitchFamily="34" charset="0"/>
          <a:cs typeface="Arial" pitchFamily="34" charset="0"/>
        </a:defRPr>
      </a:lvl7pPr>
      <a:lvl8pPr marL="1371600" algn="l" rtl="0" eaLnBrk="1" fontAlgn="base" hangingPunct="1">
        <a:spcBef>
          <a:spcPct val="0"/>
        </a:spcBef>
        <a:spcAft>
          <a:spcPct val="0"/>
        </a:spcAft>
        <a:defRPr sz="2800">
          <a:solidFill>
            <a:srgbClr val="00B0F0"/>
          </a:solidFill>
          <a:latin typeface="Arial" pitchFamily="34" charset="0"/>
          <a:cs typeface="Arial" pitchFamily="34" charset="0"/>
        </a:defRPr>
      </a:lvl8pPr>
      <a:lvl9pPr marL="1828800" algn="l" rtl="0" eaLnBrk="1" fontAlgn="base" hangingPunct="1">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2800" kern="1200">
          <a:solidFill>
            <a:srgbClr val="70707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707070"/>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000" kern="1200">
          <a:solidFill>
            <a:srgbClr val="707070"/>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Title Placeholder 1"/>
          <p:cNvSpPr>
            <a:spLocks noGrp="1"/>
          </p:cNvSpPr>
          <p:nvPr>
            <p:ph type="title"/>
          </p:nvPr>
        </p:nvSpPr>
        <p:spPr bwMode="auto">
          <a:xfrm>
            <a:off x="609600" y="274638"/>
            <a:ext cx="10972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endParaRPr lang="en-JM" altLang="en-US"/>
          </a:p>
        </p:txBody>
      </p:sp>
      <p:sp>
        <p:nvSpPr>
          <p:cNvPr id="1031" name="Text Placeholder 2"/>
          <p:cNvSpPr>
            <a:spLocks noGrp="1"/>
          </p:cNvSpPr>
          <p:nvPr>
            <p:ph type="body" idx="1"/>
          </p:nvPr>
        </p:nvSpPr>
        <p:spPr bwMode="auto">
          <a:xfrm>
            <a:off x="609600" y="1056975"/>
            <a:ext cx="10972800" cy="5264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JM" altLang="en-US"/>
          </a:p>
        </p:txBody>
      </p:sp>
      <p:sp>
        <p:nvSpPr>
          <p:cNvPr id="19"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a:solidFill>
                <a:schemeClr val="tx1"/>
              </a:solidFill>
              <a:latin typeface="Arial" panose="020B0604020202020204" pitchFamily="34" charset="0"/>
              <a:cs typeface="Arial" panose="020B0604020202020204" pitchFamily="34" charset="0"/>
            </a:endParaRPr>
          </a:p>
        </p:txBody>
      </p:sp>
      <p:sp>
        <p:nvSpPr>
          <p:cNvPr id="28" name="Rectangle 27"/>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pic>
        <p:nvPicPr>
          <p:cNvPr id="3" name="Picture 2">
            <a:extLst>
              <a:ext uri="{FF2B5EF4-FFF2-40B4-BE49-F238E27FC236}">
                <a16:creationId xmlns:a16="http://schemas.microsoft.com/office/drawing/2014/main" id="{57FB6229-A9EB-3D77-9A53-3E3B16AC28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36001" y="6396327"/>
            <a:ext cx="3453312" cy="409982"/>
          </a:xfrm>
          <a:prstGeom prst="rect">
            <a:avLst/>
          </a:prstGeom>
        </p:spPr>
      </p:pic>
    </p:spTree>
  </p:cSld>
  <p:clrMap bg1="lt1" tx1="dk1" bg2="lt2" tx2="dk2" accent1="accent1" accent2="accent2" accent3="accent3" accent4="accent4" accent5="accent5" accent6="accent6" hlink="hlink" folHlink="folHlink"/>
  <p:sldLayoutIdLst>
    <p:sldLayoutId id="2147483911" r:id="rId1"/>
    <p:sldLayoutId id="2147483912" r:id="rId2"/>
    <p:sldLayoutId id="2147483940" r:id="rId3"/>
    <p:sldLayoutId id="2147483913" r:id="rId4"/>
    <p:sldLayoutId id="2147483941" r:id="rId5"/>
    <p:sldLayoutId id="2147483914" r:id="rId6"/>
    <p:sldLayoutId id="2147483915" r:id="rId7"/>
    <p:sldLayoutId id="2147483916" r:id="rId8"/>
    <p:sldLayoutId id="2147483929" r:id="rId9"/>
    <p:sldLayoutId id="2147483919" r:id="rId10"/>
    <p:sldLayoutId id="2147483920" r:id="rId11"/>
    <p:sldLayoutId id="2147483964" r:id="rId12"/>
    <p:sldLayoutId id="2147483965" r:id="rId13"/>
  </p:sldLayoutIdLst>
  <p:hf hdr="0" dt="0"/>
  <p:txStyles>
    <p:titleStyle>
      <a:lvl1pPr algn="l" rtl="0" eaLnBrk="0" fontAlgn="base" hangingPunct="0">
        <a:spcBef>
          <a:spcPct val="0"/>
        </a:spcBef>
        <a:spcAft>
          <a:spcPct val="0"/>
        </a:spcAft>
        <a:defRPr sz="2800" b="1" kern="1200">
          <a:solidFill>
            <a:srgbClr val="3F9C3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accent1"/>
          </a:solidFill>
          <a:latin typeface="Arial" pitchFamily="34" charset="0"/>
          <a:cs typeface="Arial" pitchFamily="34" charset="0"/>
        </a:defRPr>
      </a:lvl2pPr>
      <a:lvl3pPr algn="l" rtl="0" eaLnBrk="0" fontAlgn="base" hangingPunct="0">
        <a:spcBef>
          <a:spcPct val="0"/>
        </a:spcBef>
        <a:spcAft>
          <a:spcPct val="0"/>
        </a:spcAft>
        <a:defRPr sz="2800">
          <a:solidFill>
            <a:schemeClr val="accent1"/>
          </a:solidFill>
          <a:latin typeface="Arial" pitchFamily="34" charset="0"/>
          <a:cs typeface="Arial" pitchFamily="34" charset="0"/>
        </a:defRPr>
      </a:lvl3pPr>
      <a:lvl4pPr algn="l" rtl="0" eaLnBrk="0" fontAlgn="base" hangingPunct="0">
        <a:spcBef>
          <a:spcPct val="0"/>
        </a:spcBef>
        <a:spcAft>
          <a:spcPct val="0"/>
        </a:spcAft>
        <a:defRPr sz="2800">
          <a:solidFill>
            <a:schemeClr val="accent1"/>
          </a:solidFill>
          <a:latin typeface="Arial" pitchFamily="34" charset="0"/>
          <a:cs typeface="Arial" pitchFamily="34" charset="0"/>
        </a:defRPr>
      </a:lvl4pPr>
      <a:lvl5pPr algn="l" rtl="0" eaLnBrk="0" fontAlgn="base" hangingPunct="0">
        <a:spcBef>
          <a:spcPct val="0"/>
        </a:spcBef>
        <a:spcAft>
          <a:spcPct val="0"/>
        </a:spcAft>
        <a:defRPr sz="2800">
          <a:solidFill>
            <a:schemeClr val="accent1"/>
          </a:solidFill>
          <a:latin typeface="Arial" pitchFamily="34" charset="0"/>
          <a:cs typeface="Arial" pitchFamily="34" charset="0"/>
        </a:defRPr>
      </a:lvl5pPr>
      <a:lvl6pPr marL="457200" algn="l" rtl="0" fontAlgn="base">
        <a:spcBef>
          <a:spcPct val="0"/>
        </a:spcBef>
        <a:spcAft>
          <a:spcPct val="0"/>
        </a:spcAft>
        <a:defRPr sz="2800">
          <a:solidFill>
            <a:schemeClr val="accent1"/>
          </a:solidFill>
          <a:latin typeface="Arial" pitchFamily="34" charset="0"/>
          <a:cs typeface="Arial" pitchFamily="34" charset="0"/>
        </a:defRPr>
      </a:lvl6pPr>
      <a:lvl7pPr marL="914400" algn="l" rtl="0" fontAlgn="base">
        <a:spcBef>
          <a:spcPct val="0"/>
        </a:spcBef>
        <a:spcAft>
          <a:spcPct val="0"/>
        </a:spcAft>
        <a:defRPr sz="2800">
          <a:solidFill>
            <a:schemeClr val="accent1"/>
          </a:solidFill>
          <a:latin typeface="Arial" pitchFamily="34" charset="0"/>
          <a:cs typeface="Arial" pitchFamily="34" charset="0"/>
        </a:defRPr>
      </a:lvl7pPr>
      <a:lvl8pPr marL="1371600" algn="l" rtl="0" fontAlgn="base">
        <a:spcBef>
          <a:spcPct val="0"/>
        </a:spcBef>
        <a:spcAft>
          <a:spcPct val="0"/>
        </a:spcAft>
        <a:defRPr sz="2800">
          <a:solidFill>
            <a:schemeClr val="accent1"/>
          </a:solidFill>
          <a:latin typeface="Arial" pitchFamily="34" charset="0"/>
          <a:cs typeface="Arial" pitchFamily="34" charset="0"/>
        </a:defRPr>
      </a:lvl8pPr>
      <a:lvl9pPr marL="1828800" algn="l" rtl="0" fontAlgn="base">
        <a:spcBef>
          <a:spcPct val="0"/>
        </a:spcBef>
        <a:spcAft>
          <a:spcPct val="0"/>
        </a:spcAft>
        <a:defRPr sz="2800">
          <a:solidFill>
            <a:schemeClr val="accent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2" r:id="rId1"/>
    <p:sldLayoutId id="2147483925" r:id="rId2"/>
    <p:sldLayoutId id="2147483939" r:id="rId3"/>
    <p:sldLayoutId id="2147483963" r:id="rId4"/>
  </p:sldLayoutIdLst>
  <p:hf hdr="0" dt="0"/>
  <p:txStyles>
    <p:titleStyle>
      <a:lvl1pPr algn="l" rtl="0" eaLnBrk="0" fontAlgn="base" hangingPunct="0">
        <a:spcBef>
          <a:spcPct val="0"/>
        </a:spcBef>
        <a:spcAft>
          <a:spcPct val="0"/>
        </a:spcAft>
        <a:defRPr sz="2800" kern="1200">
          <a:solidFill>
            <a:srgbClr val="00B0F0"/>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rgbClr val="00B0F0"/>
          </a:solidFill>
          <a:latin typeface="Arial" pitchFamily="34" charset="0"/>
          <a:cs typeface="Arial" pitchFamily="34" charset="0"/>
        </a:defRPr>
      </a:lvl2pPr>
      <a:lvl3pPr algn="l" rtl="0" eaLnBrk="0" fontAlgn="base" hangingPunct="0">
        <a:spcBef>
          <a:spcPct val="0"/>
        </a:spcBef>
        <a:spcAft>
          <a:spcPct val="0"/>
        </a:spcAft>
        <a:defRPr sz="2800">
          <a:solidFill>
            <a:srgbClr val="00B0F0"/>
          </a:solidFill>
          <a:latin typeface="Arial" pitchFamily="34" charset="0"/>
          <a:cs typeface="Arial" pitchFamily="34" charset="0"/>
        </a:defRPr>
      </a:lvl3pPr>
      <a:lvl4pPr algn="l" rtl="0" eaLnBrk="0" fontAlgn="base" hangingPunct="0">
        <a:spcBef>
          <a:spcPct val="0"/>
        </a:spcBef>
        <a:spcAft>
          <a:spcPct val="0"/>
        </a:spcAft>
        <a:defRPr sz="2800">
          <a:solidFill>
            <a:srgbClr val="00B0F0"/>
          </a:solidFill>
          <a:latin typeface="Arial" pitchFamily="34" charset="0"/>
          <a:cs typeface="Arial" pitchFamily="34" charset="0"/>
        </a:defRPr>
      </a:lvl4pPr>
      <a:lvl5pPr algn="l" rtl="0" eaLnBrk="0" fontAlgn="base" hangingPunct="0">
        <a:spcBef>
          <a:spcPct val="0"/>
        </a:spcBef>
        <a:spcAft>
          <a:spcPct val="0"/>
        </a:spcAft>
        <a:defRPr sz="2800">
          <a:solidFill>
            <a:srgbClr val="00B0F0"/>
          </a:solidFill>
          <a:latin typeface="Arial" pitchFamily="34" charset="0"/>
          <a:cs typeface="Arial" pitchFamily="34" charset="0"/>
        </a:defRPr>
      </a:lvl5pPr>
      <a:lvl6pPr marL="457200" algn="l" rtl="0" fontAlgn="base">
        <a:spcBef>
          <a:spcPct val="0"/>
        </a:spcBef>
        <a:spcAft>
          <a:spcPct val="0"/>
        </a:spcAft>
        <a:defRPr sz="2800">
          <a:solidFill>
            <a:srgbClr val="00B0F0"/>
          </a:solidFill>
          <a:latin typeface="Arial" pitchFamily="34" charset="0"/>
          <a:cs typeface="Arial" pitchFamily="34" charset="0"/>
        </a:defRPr>
      </a:lvl6pPr>
      <a:lvl7pPr marL="914400" algn="l" rtl="0" fontAlgn="base">
        <a:spcBef>
          <a:spcPct val="0"/>
        </a:spcBef>
        <a:spcAft>
          <a:spcPct val="0"/>
        </a:spcAft>
        <a:defRPr sz="2800">
          <a:solidFill>
            <a:srgbClr val="00B0F0"/>
          </a:solidFill>
          <a:latin typeface="Arial" pitchFamily="34" charset="0"/>
          <a:cs typeface="Arial" pitchFamily="34" charset="0"/>
        </a:defRPr>
      </a:lvl7pPr>
      <a:lvl8pPr marL="1371600" algn="l" rtl="0" fontAlgn="base">
        <a:spcBef>
          <a:spcPct val="0"/>
        </a:spcBef>
        <a:spcAft>
          <a:spcPct val="0"/>
        </a:spcAft>
        <a:defRPr sz="2800">
          <a:solidFill>
            <a:srgbClr val="00B0F0"/>
          </a:solidFill>
          <a:latin typeface="Arial" pitchFamily="34" charset="0"/>
          <a:cs typeface="Arial" pitchFamily="34" charset="0"/>
        </a:defRPr>
      </a:lvl8pPr>
      <a:lvl9pPr marL="1828800" algn="l" rtl="0" fontAlgn="base">
        <a:spcBef>
          <a:spcPct val="0"/>
        </a:spcBef>
        <a:spcAft>
          <a:spcPct val="0"/>
        </a:spcAft>
        <a:defRPr sz="2800">
          <a:solidFill>
            <a:srgbClr val="00B0F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404040"/>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4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Title Placeholder 1"/>
          <p:cNvSpPr>
            <a:spLocks noGrp="1"/>
          </p:cNvSpPr>
          <p:nvPr>
            <p:ph type="title"/>
          </p:nvPr>
        </p:nvSpPr>
        <p:spPr bwMode="auto">
          <a:xfrm>
            <a:off x="609600" y="274638"/>
            <a:ext cx="10972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endParaRPr lang="en-JM" altLang="en-US" dirty="0"/>
          </a:p>
        </p:txBody>
      </p:sp>
      <p:sp>
        <p:nvSpPr>
          <p:cNvPr id="1031" name="Text Placeholder 2"/>
          <p:cNvSpPr>
            <a:spLocks noGrp="1"/>
          </p:cNvSpPr>
          <p:nvPr>
            <p:ph type="body" idx="1"/>
          </p:nvPr>
        </p:nvSpPr>
        <p:spPr bwMode="auto">
          <a:xfrm>
            <a:off x="609600" y="1056975"/>
            <a:ext cx="10972800" cy="5264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JM" altLang="en-US" dirty="0"/>
          </a:p>
        </p:txBody>
      </p:sp>
      <p:sp>
        <p:nvSpPr>
          <p:cNvPr id="19"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263322" y="6400800"/>
            <a:ext cx="447879" cy="457200"/>
          </a:xfrm>
          <a:prstGeom prst="rect">
            <a:avLst/>
          </a:prstGeom>
          <a:noFill/>
        </p:spPr>
        <p:txBody>
          <a:bodyPr vert="horz" lIns="0" tIns="45720" rIns="0" bIns="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fld id="{78048C4E-7BD1-46A5-B2F2-6AD408DAAD47}" type="slidenum">
              <a:rPr lang="en-GB" sz="800" b="0" smtClean="0">
                <a:solidFill>
                  <a:schemeClr val="tx1"/>
                </a:solidFill>
                <a:latin typeface="Arial" panose="020B0604020202020204" pitchFamily="34" charset="0"/>
                <a:cs typeface="Arial" panose="020B0604020202020204" pitchFamily="34" charset="0"/>
              </a:rPr>
              <a:pPr algn="l"/>
              <a:t>‹#›</a:t>
            </a:fld>
            <a:endParaRPr lang="en-GB" sz="800" b="0" dirty="0">
              <a:solidFill>
                <a:schemeClr val="tx1"/>
              </a:solidFill>
              <a:latin typeface="Arial" panose="020B0604020202020204" pitchFamily="34" charset="0"/>
              <a:cs typeface="Arial" panose="020B0604020202020204" pitchFamily="34" charset="0"/>
            </a:endParaRPr>
          </a:p>
        </p:txBody>
      </p:sp>
      <p:sp>
        <p:nvSpPr>
          <p:cNvPr id="28" name="Rectangle 27"/>
          <p:cNvSpPr/>
          <p:nvPr userDrawn="1"/>
        </p:nvSpPr>
        <p:spPr>
          <a:xfrm>
            <a:off x="8534400" y="6321036"/>
            <a:ext cx="3657600" cy="5369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991600" y="6400801"/>
            <a:ext cx="2743200" cy="396895"/>
          </a:xfrm>
          <a:prstGeom prst="rect">
            <a:avLst/>
          </a:prstGeom>
        </p:spPr>
      </p:pic>
      <p:sp>
        <p:nvSpPr>
          <p:cNvPr id="7" name="Rectangle 6">
            <a:extLst>
              <a:ext uri="{FF2B5EF4-FFF2-40B4-BE49-F238E27FC236}">
                <a16:creationId xmlns:a16="http://schemas.microsoft.com/office/drawing/2014/main" id="{05951AB2-D568-4A7E-9408-FADC8BED4119}"/>
              </a:ext>
            </a:extLst>
          </p:cNvPr>
          <p:cNvSpPr/>
          <p:nvPr userDrawn="1"/>
        </p:nvSpPr>
        <p:spPr>
          <a:xfrm rot="16200000">
            <a:off x="-509015" y="509016"/>
            <a:ext cx="1188720" cy="170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Tree>
    <p:extLst>
      <p:ext uri="{BB962C8B-B14F-4D97-AF65-F5344CB8AC3E}">
        <p14:creationId xmlns:p14="http://schemas.microsoft.com/office/powerpoint/2010/main" val="41802022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Lst>
  <p:hf sldNum="0" hdr="0" ftr="0" dt="0"/>
  <p:txStyles>
    <p:titleStyle>
      <a:lvl1pPr algn="l" rtl="0" eaLnBrk="0" fontAlgn="base" hangingPunct="0">
        <a:spcBef>
          <a:spcPct val="0"/>
        </a:spcBef>
        <a:spcAft>
          <a:spcPct val="0"/>
        </a:spcAft>
        <a:defRPr sz="2800" b="1" kern="1200">
          <a:solidFill>
            <a:srgbClr val="3F9C3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accent1"/>
          </a:solidFill>
          <a:latin typeface="Arial" pitchFamily="34" charset="0"/>
          <a:cs typeface="Arial" pitchFamily="34" charset="0"/>
        </a:defRPr>
      </a:lvl2pPr>
      <a:lvl3pPr algn="l" rtl="0" eaLnBrk="0" fontAlgn="base" hangingPunct="0">
        <a:spcBef>
          <a:spcPct val="0"/>
        </a:spcBef>
        <a:spcAft>
          <a:spcPct val="0"/>
        </a:spcAft>
        <a:defRPr sz="2800">
          <a:solidFill>
            <a:schemeClr val="accent1"/>
          </a:solidFill>
          <a:latin typeface="Arial" pitchFamily="34" charset="0"/>
          <a:cs typeface="Arial" pitchFamily="34" charset="0"/>
        </a:defRPr>
      </a:lvl3pPr>
      <a:lvl4pPr algn="l" rtl="0" eaLnBrk="0" fontAlgn="base" hangingPunct="0">
        <a:spcBef>
          <a:spcPct val="0"/>
        </a:spcBef>
        <a:spcAft>
          <a:spcPct val="0"/>
        </a:spcAft>
        <a:defRPr sz="2800">
          <a:solidFill>
            <a:schemeClr val="accent1"/>
          </a:solidFill>
          <a:latin typeface="Arial" pitchFamily="34" charset="0"/>
          <a:cs typeface="Arial" pitchFamily="34" charset="0"/>
        </a:defRPr>
      </a:lvl4pPr>
      <a:lvl5pPr algn="l" rtl="0" eaLnBrk="0" fontAlgn="base" hangingPunct="0">
        <a:spcBef>
          <a:spcPct val="0"/>
        </a:spcBef>
        <a:spcAft>
          <a:spcPct val="0"/>
        </a:spcAft>
        <a:defRPr sz="2800">
          <a:solidFill>
            <a:schemeClr val="accent1"/>
          </a:solidFill>
          <a:latin typeface="Arial" pitchFamily="34" charset="0"/>
          <a:cs typeface="Arial" pitchFamily="34" charset="0"/>
        </a:defRPr>
      </a:lvl5pPr>
      <a:lvl6pPr marL="457200" algn="l" rtl="0" fontAlgn="base">
        <a:spcBef>
          <a:spcPct val="0"/>
        </a:spcBef>
        <a:spcAft>
          <a:spcPct val="0"/>
        </a:spcAft>
        <a:defRPr sz="2800">
          <a:solidFill>
            <a:schemeClr val="accent1"/>
          </a:solidFill>
          <a:latin typeface="Arial" pitchFamily="34" charset="0"/>
          <a:cs typeface="Arial" pitchFamily="34" charset="0"/>
        </a:defRPr>
      </a:lvl6pPr>
      <a:lvl7pPr marL="914400" algn="l" rtl="0" fontAlgn="base">
        <a:spcBef>
          <a:spcPct val="0"/>
        </a:spcBef>
        <a:spcAft>
          <a:spcPct val="0"/>
        </a:spcAft>
        <a:defRPr sz="2800">
          <a:solidFill>
            <a:schemeClr val="accent1"/>
          </a:solidFill>
          <a:latin typeface="Arial" pitchFamily="34" charset="0"/>
          <a:cs typeface="Arial" pitchFamily="34" charset="0"/>
        </a:defRPr>
      </a:lvl7pPr>
      <a:lvl8pPr marL="1371600" algn="l" rtl="0" fontAlgn="base">
        <a:spcBef>
          <a:spcPct val="0"/>
        </a:spcBef>
        <a:spcAft>
          <a:spcPct val="0"/>
        </a:spcAft>
        <a:defRPr sz="2800">
          <a:solidFill>
            <a:schemeClr val="accent1"/>
          </a:solidFill>
          <a:latin typeface="Arial" pitchFamily="34" charset="0"/>
          <a:cs typeface="Arial" pitchFamily="34" charset="0"/>
        </a:defRPr>
      </a:lvl8pPr>
      <a:lvl9pPr marL="1828800" algn="l" rtl="0" fontAlgn="base">
        <a:spcBef>
          <a:spcPct val="0"/>
        </a:spcBef>
        <a:spcAft>
          <a:spcPct val="0"/>
        </a:spcAft>
        <a:defRPr sz="2800">
          <a:solidFill>
            <a:schemeClr val="accent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www.naphro.ca/spor" TargetMode="External"/><Relationship Id="rId5" Type="http://schemas.openxmlformats.org/officeDocument/2006/relationships/image" Target="../media/image45.png"/><Relationship Id="rId4" Type="http://schemas.openxmlformats.org/officeDocument/2006/relationships/hyperlink" Target="https://cihr-irsc.gc.ca/e/53699.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en/research-coordinating-committee/services/publications/progress-reports/2024/what-we-heard-tri-agency-engagement-with-the-research-community-on-modernization-of-the-federal-research-support-system.html" TargetMode="External"/><Relationship Id="rId2" Type="http://schemas.openxmlformats.org/officeDocument/2006/relationships/hyperlink" Target="https://can01.safelinks.protection.outlook.com/?url=https%3A%2F%2Fised-isde.canada.ca%2Fsite%2Fpanel-federal-research-support%2Fen%2Freport-advisory-panel-federal-research-support-system&amp;data=05%7C02%7CMarc.Gushue%40cihr-irsc.gc.ca%7C363fcac5ee5a4628d69908dc5f0fecdc%7C1ebfccd67d4448068ffcbb521f3acc24%7C0%7C0%7C638489769435151670%7CUnknown%7CTWFpbGZsb3d8eyJWIjoiMC4wLjAwMDAiLCJQIjoiV2luMzIiLCJBTiI6Ik1haWwiLCJXVCI6Mn0%3D%7C0%7C%7C%7C&amp;sdata=wgLxK50CbV87%2Bcsewhoq7sb4faRrACX6DTwawsRLDlo%3D&amp;reserved=0"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cihr-irsc.gc.ca/e/53947.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clinical-trials-registry-platform/network/trial-registratio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ihr-irsc.gc.ca/e/52820.html" TargetMode="External"/><Relationship Id="rId4" Type="http://schemas.openxmlformats.org/officeDocument/2006/relationships/hyperlink" Target="https://science.gc.ca/eic/site/063.nsf/eng/h_F6765465.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hyperlink" Target="https://cihr-irsc.gc.ca/e/53917.html" TargetMode="External"/><Relationship Id="rId4" Type="http://schemas.openxmlformats.org/officeDocument/2006/relationships/hyperlink" Target="https://cihr-irsc.gc.ca/e/53444.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jpe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15.xml"/><Relationship Id="rId6" Type="http://schemas.microsoft.com/office/2007/relationships/hdphoto" Target="../media/hdphoto2.wdp"/><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5.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oup of people in a leaf shape&#10;&#10;Description automatically generated">
            <a:extLst>
              <a:ext uri="{FF2B5EF4-FFF2-40B4-BE49-F238E27FC236}">
                <a16:creationId xmlns:a16="http://schemas.microsoft.com/office/drawing/2014/main" id="{B1D8B691-08E2-55BF-D621-EF34CE1E0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059" y="714896"/>
            <a:ext cx="5526621" cy="4462746"/>
          </a:xfrm>
          <a:prstGeom prst="rect">
            <a:avLst/>
          </a:prstGeom>
        </p:spPr>
      </p:pic>
      <p:sp>
        <p:nvSpPr>
          <p:cNvPr id="9" name="Subtitle 1">
            <a:extLst>
              <a:ext uri="{FF2B5EF4-FFF2-40B4-BE49-F238E27FC236}">
                <a16:creationId xmlns:a16="http://schemas.microsoft.com/office/drawing/2014/main" id="{F58FC9C0-53A7-2CC4-7F9D-95C38EE1F392}"/>
              </a:ext>
            </a:extLst>
          </p:cNvPr>
          <p:cNvSpPr txBox="1">
            <a:spLocks/>
          </p:cNvSpPr>
          <p:nvPr/>
        </p:nvSpPr>
        <p:spPr>
          <a:xfrm>
            <a:off x="494191" y="3945444"/>
            <a:ext cx="5526621" cy="830997"/>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800" kern="1200">
                <a:solidFill>
                  <a:srgbClr val="707070"/>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707070"/>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000" kern="1200">
                <a:solidFill>
                  <a:srgbClr val="707070"/>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3F9C35"/>
                </a:solidFill>
              </a:rPr>
              <a:t>Clinical Trials Ontario Conference</a:t>
            </a:r>
          </a:p>
          <a:p>
            <a:pPr marL="0" indent="0" algn="ctr">
              <a:buNone/>
            </a:pPr>
            <a:r>
              <a:rPr lang="en-US" sz="1600" b="1">
                <a:solidFill>
                  <a:srgbClr val="3F9C35"/>
                </a:solidFill>
              </a:rPr>
              <a:t>November 6, </a:t>
            </a:r>
            <a:r>
              <a:rPr lang="en-US" sz="1600" b="1" dirty="0">
                <a:solidFill>
                  <a:srgbClr val="3F9C35"/>
                </a:solidFill>
              </a:rPr>
              <a:t>2024 </a:t>
            </a:r>
          </a:p>
        </p:txBody>
      </p:sp>
      <p:sp>
        <p:nvSpPr>
          <p:cNvPr id="10" name="Text Placeholder 2">
            <a:extLst>
              <a:ext uri="{FF2B5EF4-FFF2-40B4-BE49-F238E27FC236}">
                <a16:creationId xmlns:a16="http://schemas.microsoft.com/office/drawing/2014/main" id="{A01BAC21-B70F-22E6-B5F6-9EDF2DE23053}"/>
              </a:ext>
            </a:extLst>
          </p:cNvPr>
          <p:cNvSpPr>
            <a:spLocks noGrp="1"/>
          </p:cNvSpPr>
          <p:nvPr>
            <p:ph type="body" sz="quarter" idx="10"/>
          </p:nvPr>
        </p:nvSpPr>
        <p:spPr>
          <a:xfrm>
            <a:off x="494191" y="2620755"/>
            <a:ext cx="5636819" cy="1200329"/>
          </a:xfrm>
        </p:spPr>
        <p:txBody>
          <a:bodyPr/>
          <a:lstStyle/>
          <a:p>
            <a:pPr algn="ctr"/>
            <a:r>
              <a:rPr lang="en-US" sz="2400"/>
              <a:t>Updates - Clinical </a:t>
            </a:r>
            <a:r>
              <a:rPr lang="en-US" sz="2400" dirty="0"/>
              <a:t>Trials at the Canadian Institutes of Health Research</a:t>
            </a:r>
          </a:p>
        </p:txBody>
      </p:sp>
    </p:spTree>
    <p:extLst>
      <p:ext uri="{BB962C8B-B14F-4D97-AF65-F5344CB8AC3E}">
        <p14:creationId xmlns:p14="http://schemas.microsoft.com/office/powerpoint/2010/main" val="69831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B7EE58E-F3C1-833C-4245-A1EC5B317C9F}"/>
              </a:ext>
            </a:extLst>
          </p:cNvPr>
          <p:cNvSpPr/>
          <p:nvPr/>
        </p:nvSpPr>
        <p:spPr>
          <a:xfrm>
            <a:off x="168348" y="1030458"/>
            <a:ext cx="3962400" cy="3038767"/>
          </a:xfrm>
          <a:prstGeom prst="roundRect">
            <a:avLst/>
          </a:prstGeom>
          <a:solidFill>
            <a:srgbClr val="800000">
              <a:alpha val="10196"/>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rgbClr val="36363A"/>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B2904FE-820D-4878-BE30-6195A6807844}"/>
              </a:ext>
            </a:extLst>
          </p:cNvPr>
          <p:cNvSpPr txBox="1">
            <a:spLocks/>
          </p:cNvSpPr>
          <p:nvPr/>
        </p:nvSpPr>
        <p:spPr>
          <a:xfrm>
            <a:off x="0" y="152142"/>
            <a:ext cx="12192000" cy="786170"/>
          </a:xfrm>
          <a:prstGeom prst="rect">
            <a:avLst/>
          </a:prstGeom>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36363A"/>
                </a:solidFill>
                <a:effectLst/>
                <a:latin typeface="Arial" panose="020B0604020202020204" pitchFamily="34" charset="0"/>
                <a:ea typeface="Calibri"/>
                <a:cs typeface="Arial" panose="020B0604020202020204" pitchFamily="34" charset="0"/>
              </a:rPr>
              <a:t>SPOR Refresh: A Renewed Approach for the Strategy</a:t>
            </a:r>
            <a:endParaRPr lang="en-CA" sz="2400" b="1" dirty="0">
              <a:ln>
                <a:solidFill>
                  <a:prstClr val="black">
                    <a:lumMod val="75000"/>
                    <a:lumOff val="25000"/>
                    <a:alpha val="10000"/>
                  </a:prstClr>
                </a:solidFill>
              </a:ln>
              <a:solidFill>
                <a:srgbClr val="36363A"/>
              </a:solidFill>
              <a:effectLst/>
              <a:latin typeface="Arial" panose="020B0604020202020204" pitchFamily="34" charset="0"/>
              <a:ea typeface="Calibri"/>
              <a:cs typeface="Arial" panose="020B0604020202020204" pitchFamily="34" charset="0"/>
            </a:endParaRPr>
          </a:p>
        </p:txBody>
      </p:sp>
      <p:sp>
        <p:nvSpPr>
          <p:cNvPr id="3" name="Content Placeholder 2">
            <a:extLst>
              <a:ext uri="{FF2B5EF4-FFF2-40B4-BE49-F238E27FC236}">
                <a16:creationId xmlns:a16="http://schemas.microsoft.com/office/drawing/2014/main" id="{FCBF45D3-FB97-05AD-E236-103FA2284027}"/>
              </a:ext>
            </a:extLst>
          </p:cNvPr>
          <p:cNvSpPr txBox="1">
            <a:spLocks/>
          </p:cNvSpPr>
          <p:nvPr/>
        </p:nvSpPr>
        <p:spPr>
          <a:xfrm>
            <a:off x="463401" y="1101338"/>
            <a:ext cx="3372293" cy="3038767"/>
          </a:xfrm>
          <a:prstGeom prst="rect">
            <a:avLst/>
          </a:prstGeom>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a:buNone/>
            </a:pPr>
            <a:r>
              <a:rPr lang="en-US" b="1" dirty="0">
                <a:ln>
                  <a:solidFill>
                    <a:prstClr val="white">
                      <a:lumMod val="75000"/>
                      <a:lumOff val="25000"/>
                      <a:alpha val="10000"/>
                    </a:prstClr>
                  </a:solidFill>
                </a:ln>
                <a:solidFill>
                  <a:srgbClr val="83080F"/>
                </a:solidFill>
                <a:effectLst/>
                <a:latin typeface="Arial" panose="020B0604020202020204" pitchFamily="34" charset="0"/>
                <a:cs typeface="Arial" panose="020B0604020202020204" pitchFamily="34" charset="0"/>
              </a:rPr>
              <a:t>Why now? </a:t>
            </a:r>
          </a:p>
          <a:p>
            <a:pPr marL="0" indent="0">
              <a:buNone/>
            </a:pPr>
            <a:r>
              <a:rPr lang="en-US" dirty="0">
                <a:ln>
                  <a:solidFill>
                    <a:prstClr val="white">
                      <a:lumMod val="75000"/>
                      <a:lumOff val="25000"/>
                      <a:alpha val="10000"/>
                    </a:prstClr>
                  </a:solidFill>
                </a:ln>
                <a:solidFill>
                  <a:srgbClr val="36363A"/>
                </a:solidFill>
                <a:effectLst/>
                <a:latin typeface="Arial" panose="020B0604020202020204" pitchFamily="34" charset="0"/>
                <a:cs typeface="Arial" panose="020B0604020202020204" pitchFamily="34" charset="0"/>
              </a:rPr>
              <a:t>For over a decade, SPOR has driven patient-oriented research in Canada. However, a refreshed approach that builds on past successes and responds to today’s challenges is needed. </a:t>
            </a:r>
          </a:p>
        </p:txBody>
      </p:sp>
      <p:pic>
        <p:nvPicPr>
          <p:cNvPr id="4" name="Picture 3" descr="The bottom right image displays SPOR acronym logo in both official languages as mirror images of one another. At the top of the logo it says Strategy for Patient-oriented Research and at the bottom, putting patients first.">
            <a:extLst>
              <a:ext uri="{FF2B5EF4-FFF2-40B4-BE49-F238E27FC236}">
                <a16:creationId xmlns:a16="http://schemas.microsoft.com/office/drawing/2014/main" id="{6FE61DD0-CA4B-492D-F954-B816C42BE474}"/>
              </a:ext>
            </a:extLst>
          </p:cNvPr>
          <p:cNvPicPr>
            <a:picLocks noChangeAspect="1"/>
          </p:cNvPicPr>
          <p:nvPr/>
        </p:nvPicPr>
        <p:blipFill>
          <a:blip r:embed="rId3"/>
          <a:stretch>
            <a:fillRect/>
          </a:stretch>
        </p:blipFill>
        <p:spPr>
          <a:xfrm>
            <a:off x="9244114" y="6192549"/>
            <a:ext cx="2947886" cy="665451"/>
          </a:xfrm>
          <a:prstGeom prst="rect">
            <a:avLst/>
          </a:prstGeom>
        </p:spPr>
      </p:pic>
      <p:sp>
        <p:nvSpPr>
          <p:cNvPr id="6" name="Content Placeholder 2">
            <a:extLst>
              <a:ext uri="{FF2B5EF4-FFF2-40B4-BE49-F238E27FC236}">
                <a16:creationId xmlns:a16="http://schemas.microsoft.com/office/drawing/2014/main" id="{5A26CF21-9093-95FB-AD02-6DD44F47AB0F}"/>
              </a:ext>
            </a:extLst>
          </p:cNvPr>
          <p:cNvSpPr txBox="1">
            <a:spLocks/>
          </p:cNvSpPr>
          <p:nvPr/>
        </p:nvSpPr>
        <p:spPr>
          <a:xfrm>
            <a:off x="0" y="4402381"/>
            <a:ext cx="4922874" cy="2303477"/>
          </a:xfrm>
          <a:prstGeom prst="rect">
            <a:avLst/>
          </a:prstGeom>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a:buNone/>
            </a:pPr>
            <a:r>
              <a:rPr lang="en-US" sz="1800" b="1" dirty="0">
                <a:ln>
                  <a:solidFill>
                    <a:prstClr val="white">
                      <a:lumMod val="75000"/>
                      <a:lumOff val="25000"/>
                      <a:alpha val="10000"/>
                    </a:prstClr>
                  </a:solidFill>
                </a:ln>
                <a:solidFill>
                  <a:srgbClr val="83080F"/>
                </a:solidFill>
                <a:effectLst/>
                <a:latin typeface="Arial" panose="020B0604020202020204" pitchFamily="34" charset="0"/>
                <a:cs typeface="Arial" panose="020B0604020202020204" pitchFamily="34" charset="0"/>
              </a:rPr>
              <a:t>Refresh Activities</a:t>
            </a:r>
          </a:p>
          <a:p>
            <a:pPr indent="-342900">
              <a:buFont typeface="Courier New" panose="02070309020205020404" pitchFamily="49" charset="0"/>
              <a:buChar char="o"/>
            </a:pPr>
            <a:r>
              <a:rPr lang="en-US" sz="1800" dirty="0">
                <a:latin typeface="Arial" panose="020B0604020202020204" pitchFamily="34" charset="0"/>
                <a:cs typeface="Arial" panose="020B0604020202020204" pitchFamily="34" charset="0"/>
              </a:rPr>
              <a:t>39 partners leading discussions within their networks </a:t>
            </a:r>
          </a:p>
          <a:p>
            <a:pPr indent="-342900">
              <a:buFont typeface="Courier New" panose="02070309020205020404" pitchFamily="49" charset="0"/>
              <a:buChar char="o"/>
            </a:pPr>
            <a:r>
              <a:rPr lang="en-US" sz="1800" dirty="0">
                <a:latin typeface="Arial" panose="020B0604020202020204" pitchFamily="34" charset="0"/>
                <a:cs typeface="Arial" panose="020B0604020202020204" pitchFamily="34" charset="0"/>
              </a:rPr>
              <a:t>13 Pan-Canadian virtual roundtables with 220 participants</a:t>
            </a:r>
          </a:p>
          <a:p>
            <a:pPr indent="-342900">
              <a:buFont typeface="Courier New" panose="02070309020205020404" pitchFamily="49" charset="0"/>
              <a:buChar char="o"/>
            </a:pPr>
            <a:r>
              <a:rPr lang="en-US" sz="1800" dirty="0">
                <a:latin typeface="Arial" panose="020B0604020202020204" pitchFamily="34" charset="0"/>
                <a:cs typeface="Arial" panose="020B0604020202020204" pitchFamily="34" charset="0"/>
              </a:rPr>
              <a:t>Online platform with over 5,000 visits &amp; 470 contributions</a:t>
            </a:r>
            <a:endParaRPr lang="en-US" sz="1800" b="1" dirty="0">
              <a:ln>
                <a:solidFill>
                  <a:prstClr val="white">
                    <a:lumMod val="75000"/>
                    <a:lumOff val="25000"/>
                    <a:alpha val="10000"/>
                  </a:prstClr>
                </a:solidFill>
              </a:ln>
              <a:solidFill>
                <a:srgbClr val="36363A"/>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E4CE07F-D5D8-D5A1-8FD9-BD1AA60F4A4C}"/>
              </a:ext>
            </a:extLst>
          </p:cNvPr>
          <p:cNvSpPr txBox="1"/>
          <p:nvPr/>
        </p:nvSpPr>
        <p:spPr>
          <a:xfrm>
            <a:off x="5422602" y="4688206"/>
            <a:ext cx="6230679" cy="1323439"/>
          </a:xfrm>
          <a:prstGeom prst="rect">
            <a:avLst/>
          </a:prstGeom>
          <a:noFill/>
        </p:spPr>
        <p:txBody>
          <a:bodyPr wrap="square" rtlCol="0">
            <a:spAutoFit/>
          </a:bodyPr>
          <a:lstStyle/>
          <a:p>
            <a:pPr algn="ctr"/>
            <a:r>
              <a:rPr lang="en-US" sz="2000" b="1" dirty="0">
                <a:solidFill>
                  <a:srgbClr val="83080F"/>
                </a:solidFill>
                <a:latin typeface="Arial" panose="020B0604020202020204" pitchFamily="34" charset="0"/>
              </a:rPr>
              <a:t>Next Steps</a:t>
            </a:r>
          </a:p>
          <a:p>
            <a:r>
              <a:rPr lang="en-US" sz="2000" dirty="0">
                <a:solidFill>
                  <a:schemeClr val="tx1"/>
                </a:solidFill>
                <a:latin typeface="Arial" panose="020B0604020202020204" pitchFamily="34" charset="0"/>
              </a:rPr>
              <a:t>A set of recommendations for a refreshed SPOR will be shared back with the community late fall 2024 or early winter 2025</a:t>
            </a:r>
            <a:endParaRPr lang="en-CA" sz="2000" dirty="0">
              <a:latin typeface="Arial" panose="020B0604020202020204" pitchFamily="34" charset="0"/>
            </a:endParaRPr>
          </a:p>
        </p:txBody>
      </p:sp>
      <p:sp>
        <p:nvSpPr>
          <p:cNvPr id="14" name="TextBox 13">
            <a:extLst>
              <a:ext uri="{FF2B5EF4-FFF2-40B4-BE49-F238E27FC236}">
                <a16:creationId xmlns:a16="http://schemas.microsoft.com/office/drawing/2014/main" id="{BF33EB8D-F0DC-0FAD-280C-D9A44960A29F}"/>
              </a:ext>
            </a:extLst>
          </p:cNvPr>
          <p:cNvSpPr txBox="1"/>
          <p:nvPr/>
        </p:nvSpPr>
        <p:spPr>
          <a:xfrm>
            <a:off x="7357731" y="942732"/>
            <a:ext cx="1977655" cy="369332"/>
          </a:xfrm>
          <a:prstGeom prst="rect">
            <a:avLst/>
          </a:prstGeom>
          <a:noFill/>
        </p:spPr>
        <p:txBody>
          <a:bodyPr wrap="square" rtlCol="0">
            <a:spAutoFit/>
          </a:bodyPr>
          <a:lstStyle/>
          <a:p>
            <a:pPr algn="ctr"/>
            <a:r>
              <a:rPr lang="en-US" b="1" dirty="0">
                <a:solidFill>
                  <a:srgbClr val="83080F"/>
                </a:solidFill>
                <a:latin typeface="Arial" panose="020B0604020202020204" pitchFamily="34" charset="0"/>
              </a:rPr>
              <a:t>Key Themes</a:t>
            </a:r>
            <a:endParaRPr lang="en-CA" b="1" dirty="0">
              <a:solidFill>
                <a:srgbClr val="83080F"/>
              </a:solidFill>
              <a:latin typeface="Arial" panose="020B0604020202020204" pitchFamily="34" charset="0"/>
            </a:endParaRPr>
          </a:p>
        </p:txBody>
      </p:sp>
      <p:sp>
        <p:nvSpPr>
          <p:cNvPr id="16" name="TextBox 15">
            <a:extLst>
              <a:ext uri="{FF2B5EF4-FFF2-40B4-BE49-F238E27FC236}">
                <a16:creationId xmlns:a16="http://schemas.microsoft.com/office/drawing/2014/main" id="{1B47117D-3081-1B22-F231-32C9A0AA97D2}"/>
              </a:ext>
            </a:extLst>
          </p:cNvPr>
          <p:cNvSpPr txBox="1"/>
          <p:nvPr/>
        </p:nvSpPr>
        <p:spPr>
          <a:xfrm>
            <a:off x="5235202" y="1419127"/>
            <a:ext cx="6860657" cy="2788264"/>
          </a:xfrm>
          <a:prstGeom prst="rect">
            <a:avLst/>
          </a:prstGeom>
          <a:noFill/>
        </p:spPr>
        <p:txBody>
          <a:bodyPr wrap="square">
            <a:spAutoFit/>
          </a:bodyPr>
          <a:lstStyle/>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Strengths and Challenges of the Program</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Future Trends and Emerging Needs</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Accelerating Indigenous Self-Determination in Research</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Promoting Equity, Diversity, Inclusion, Anti-Racism, &amp; Accessibility</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Building Capacity for Excellence in Patient-Oriented Research</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Strengthening Collaboration with Policymakers for Greater Impact</a:t>
            </a:r>
            <a:endParaRPr lang="en-CA" sz="1700" kern="100" dirty="0">
              <a:effectLst/>
              <a:latin typeface="Arial" panose="020B0604020202020204" pitchFamily="34" charset="0"/>
              <a:ea typeface="Aptos" panose="020B0004020202020204" pitchFamily="34" charset="0"/>
            </a:endParaRPr>
          </a:p>
          <a:p>
            <a:pPr marL="342900" marR="0" lvl="0" indent="-342900">
              <a:lnSpc>
                <a:spcPct val="115000"/>
              </a:lnSpc>
              <a:spcBef>
                <a:spcPts val="0"/>
              </a:spcBef>
              <a:spcAft>
                <a:spcPts val="800"/>
              </a:spcAft>
              <a:buFont typeface="+mj-lt"/>
              <a:buAutoNum type="arabicPeriod"/>
              <a:tabLst>
                <a:tab pos="457200" algn="l"/>
              </a:tabLst>
            </a:pPr>
            <a:r>
              <a:rPr lang="en-US" sz="1700" kern="100" dirty="0">
                <a:effectLst/>
                <a:latin typeface="Arial" panose="020B0604020202020204" pitchFamily="34" charset="0"/>
                <a:ea typeface="Aptos" panose="020B0004020202020204" pitchFamily="34" charset="0"/>
              </a:rPr>
              <a:t>Strengthening Governance</a:t>
            </a:r>
            <a:endParaRPr lang="en-CA" sz="1700" kern="100" dirty="0">
              <a:effectLst/>
              <a:latin typeface="Arial" panose="020B0604020202020204" pitchFamily="34" charset="0"/>
              <a:ea typeface="Aptos" panose="020B0004020202020204" pitchFamily="34" charset="0"/>
            </a:endParaRPr>
          </a:p>
        </p:txBody>
      </p:sp>
      <p:cxnSp>
        <p:nvCxnSpPr>
          <p:cNvPr id="17" name="Straight Connector 16">
            <a:extLst>
              <a:ext uri="{FF2B5EF4-FFF2-40B4-BE49-F238E27FC236}">
                <a16:creationId xmlns:a16="http://schemas.microsoft.com/office/drawing/2014/main" id="{2A1EDD63-5CA5-2AEB-21DB-4C42AA364E10}"/>
              </a:ext>
            </a:extLst>
          </p:cNvPr>
          <p:cNvCxnSpPr>
            <a:cxnSpLocks/>
          </p:cNvCxnSpPr>
          <p:nvPr/>
        </p:nvCxnSpPr>
        <p:spPr>
          <a:xfrm>
            <a:off x="5334220" y="1324424"/>
            <a:ext cx="6662623" cy="0"/>
          </a:xfrm>
          <a:prstGeom prst="line">
            <a:avLst/>
          </a:prstGeom>
          <a:ln>
            <a:solidFill>
              <a:srgbClr val="83080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63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R Code Image">
            <a:extLst>
              <a:ext uri="{FF2B5EF4-FFF2-40B4-BE49-F238E27FC236}">
                <a16:creationId xmlns:a16="http://schemas.microsoft.com/office/drawing/2014/main" id="{2269E601-1248-FAD4-174B-BB00BFEEC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767" y="332785"/>
            <a:ext cx="3602736" cy="36027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4D1B38-7E95-0AA1-6689-4A8D34B123D2}"/>
              </a:ext>
            </a:extLst>
          </p:cNvPr>
          <p:cNvSpPr txBox="1"/>
          <p:nvPr/>
        </p:nvSpPr>
        <p:spPr>
          <a:xfrm>
            <a:off x="6358270" y="4323457"/>
            <a:ext cx="5833730" cy="2308324"/>
          </a:xfrm>
          <a:prstGeom prst="rect">
            <a:avLst/>
          </a:prstGeom>
          <a:noFill/>
        </p:spPr>
        <p:txBody>
          <a:bodyPr wrap="square" rtlCol="0">
            <a:spAutoFit/>
          </a:bodyPr>
          <a:lstStyle/>
          <a:p>
            <a:pPr algn="ctr"/>
            <a:r>
              <a:rPr lang="en-US" sz="2400" dirty="0">
                <a:latin typeface="Arial" panose="020B0604020202020204" pitchFamily="34" charset="0"/>
              </a:rPr>
              <a:t>To receive the latest updates on the SPOR refresh, visit our website </a:t>
            </a:r>
            <a:r>
              <a:rPr lang="en-US" sz="2400" dirty="0">
                <a:latin typeface="Arial" panose="020B0604020202020204" pitchFamily="34" charset="0"/>
                <a:hlinkClick r:id="rId4"/>
              </a:rPr>
              <a:t>https://cihr-irsc.gc.ca/e/53699.html</a:t>
            </a:r>
            <a:r>
              <a:rPr lang="en-US" sz="2400" dirty="0">
                <a:latin typeface="Arial" panose="020B0604020202020204" pitchFamily="34" charset="0"/>
              </a:rPr>
              <a:t>, consider subscribing to our SPOR newsletter or follow CIHR on our social media channels. </a:t>
            </a:r>
            <a:endParaRPr lang="en-CA" sz="2400" dirty="0">
              <a:latin typeface="Arial" panose="020B0604020202020204" pitchFamily="34" charset="0"/>
            </a:endParaRPr>
          </a:p>
        </p:txBody>
      </p:sp>
      <p:pic>
        <p:nvPicPr>
          <p:cNvPr id="1028" name="Picture 4" descr="QR Code Image">
            <a:extLst>
              <a:ext uri="{FF2B5EF4-FFF2-40B4-BE49-F238E27FC236}">
                <a16:creationId xmlns:a16="http://schemas.microsoft.com/office/drawing/2014/main" id="{7B8CD643-5549-FB64-B5B1-4ADBC72D7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4" y="332785"/>
            <a:ext cx="3600452" cy="3600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C2CFA7-E646-783F-963A-3F67981D9F6A}"/>
              </a:ext>
            </a:extLst>
          </p:cNvPr>
          <p:cNvSpPr txBox="1"/>
          <p:nvPr/>
        </p:nvSpPr>
        <p:spPr>
          <a:xfrm>
            <a:off x="0" y="4323457"/>
            <a:ext cx="5715000" cy="1569660"/>
          </a:xfrm>
          <a:prstGeom prst="rect">
            <a:avLst/>
          </a:prstGeom>
          <a:noFill/>
        </p:spPr>
        <p:txBody>
          <a:bodyPr wrap="square" rtlCol="0">
            <a:spAutoFit/>
          </a:bodyPr>
          <a:lstStyle/>
          <a:p>
            <a:pPr algn="ctr"/>
            <a:r>
              <a:rPr lang="en-US" sz="2400" dirty="0">
                <a:latin typeface="Arial" panose="020B0604020202020204" pitchFamily="34" charset="0"/>
              </a:rPr>
              <a:t>A summary report on the data gathered on each of seven engagement themes has been published on the NAPHRO website: </a:t>
            </a:r>
            <a:r>
              <a:rPr lang="en-US" sz="2400" dirty="0">
                <a:latin typeface="Arial" panose="020B0604020202020204" pitchFamily="34" charset="0"/>
                <a:hlinkClick r:id="rId6"/>
              </a:rPr>
              <a:t>www.naphro.ca/spor</a:t>
            </a:r>
            <a:r>
              <a:rPr lang="en-US" sz="2400" dirty="0">
                <a:latin typeface="Arial" panose="020B0604020202020204" pitchFamily="34" charset="0"/>
              </a:rPr>
              <a:t> </a:t>
            </a:r>
            <a:endParaRPr lang="en-CA" sz="2400" dirty="0">
              <a:latin typeface="Arial" panose="020B0604020202020204" pitchFamily="34" charset="0"/>
            </a:endParaRPr>
          </a:p>
        </p:txBody>
      </p:sp>
    </p:spTree>
    <p:extLst>
      <p:ext uri="{BB962C8B-B14F-4D97-AF65-F5344CB8AC3E}">
        <p14:creationId xmlns:p14="http://schemas.microsoft.com/office/powerpoint/2010/main" val="195062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BB0-50A4-B6F5-6F7E-3B2FF9CAC4EE}"/>
              </a:ext>
            </a:extLst>
          </p:cNvPr>
          <p:cNvSpPr>
            <a:spLocks noGrp="1"/>
          </p:cNvSpPr>
          <p:nvPr>
            <p:ph type="title"/>
          </p:nvPr>
        </p:nvSpPr>
        <p:spPr>
          <a:xfrm>
            <a:off x="609600" y="274638"/>
            <a:ext cx="10972800" cy="461665"/>
          </a:xfrm>
        </p:spPr>
        <p:txBody>
          <a:bodyPr/>
          <a:lstStyle/>
          <a:p>
            <a:r>
              <a:rPr lang="en-US" sz="2400" dirty="0"/>
              <a:t>Budget 2024 – new investments in research</a:t>
            </a:r>
          </a:p>
        </p:txBody>
      </p:sp>
      <p:sp>
        <p:nvSpPr>
          <p:cNvPr id="3" name="Content Placeholder 2">
            <a:extLst>
              <a:ext uri="{FF2B5EF4-FFF2-40B4-BE49-F238E27FC236}">
                <a16:creationId xmlns:a16="http://schemas.microsoft.com/office/drawing/2014/main" id="{9506DD5E-D694-2350-2142-E0EF1DAAAFF4}"/>
              </a:ext>
            </a:extLst>
          </p:cNvPr>
          <p:cNvSpPr>
            <a:spLocks noGrp="1"/>
          </p:cNvSpPr>
          <p:nvPr>
            <p:ph idx="1"/>
          </p:nvPr>
        </p:nvSpPr>
        <p:spPr>
          <a:xfrm>
            <a:off x="609600" y="810704"/>
            <a:ext cx="10972800" cy="5438480"/>
          </a:xfrm>
        </p:spPr>
        <p:txBody>
          <a:bodyPr/>
          <a:lstStyle/>
          <a:p>
            <a:pPr lvl="0">
              <a:lnSpc>
                <a:spcPct val="107000"/>
              </a:lnSpc>
            </a:pPr>
            <a:endParaRPr lang="en-CA" sz="1800" kern="100" dirty="0">
              <a:effectLst/>
              <a:ea typeface="Aptos" panose="020B0004020202020204" pitchFamily="34" charset="0"/>
            </a:endParaRPr>
          </a:p>
          <a:p>
            <a:pPr lvl="0">
              <a:lnSpc>
                <a:spcPct val="107000"/>
              </a:lnSpc>
            </a:pPr>
            <a:r>
              <a:rPr lang="en-CA" sz="1800" b="1" kern="100" dirty="0">
                <a:effectLst/>
                <a:ea typeface="Aptos" panose="020B0004020202020204" pitchFamily="34" charset="0"/>
              </a:rPr>
              <a:t>Increased funding for core research grants </a:t>
            </a:r>
            <a:r>
              <a:rPr lang="en-CA" sz="1800" kern="100" dirty="0">
                <a:effectLst/>
                <a:ea typeface="Aptos" panose="020B0004020202020204" pitchFamily="34" charset="0"/>
              </a:rPr>
              <a:t>- $1.8 billion over five years, starting in 2024-25, with $748.3 million per year ongoing to CIHR, NSERC, and SSHRC</a:t>
            </a:r>
            <a:endParaRPr lang="en-US" sz="1800" kern="100" dirty="0">
              <a:effectLst/>
              <a:ea typeface="Aptos" panose="020B0004020202020204" pitchFamily="34" charset="0"/>
            </a:endParaRPr>
          </a:p>
          <a:p>
            <a:pPr>
              <a:lnSpc>
                <a:spcPct val="107000"/>
              </a:lnSpc>
            </a:pPr>
            <a:r>
              <a:rPr lang="en-CA" sz="1800" b="1" kern="100" dirty="0">
                <a:ea typeface="Aptos" panose="020B0004020202020204" pitchFamily="34" charset="0"/>
              </a:rPr>
              <a:t>H</a:t>
            </a:r>
            <a:r>
              <a:rPr lang="en-CA" sz="1800" b="1" kern="100" dirty="0">
                <a:effectLst/>
                <a:ea typeface="Aptos" panose="020B0004020202020204" pitchFamily="34" charset="0"/>
              </a:rPr>
              <a:t>armonized grant management system</a:t>
            </a:r>
            <a:r>
              <a:rPr lang="en-US" sz="1800" b="1" kern="100" dirty="0">
                <a:ea typeface="Aptos" panose="020B0004020202020204" pitchFamily="34" charset="0"/>
              </a:rPr>
              <a:t> </a:t>
            </a:r>
            <a:r>
              <a:rPr lang="en-US" sz="1800" kern="100" dirty="0">
                <a:ea typeface="Aptos" panose="020B0004020202020204" pitchFamily="34" charset="0"/>
              </a:rPr>
              <a:t>- </a:t>
            </a:r>
            <a:r>
              <a:rPr lang="en-CA" sz="1800" kern="100" dirty="0">
                <a:effectLst/>
                <a:ea typeface="Aptos" panose="020B0004020202020204" pitchFamily="34" charset="0"/>
              </a:rPr>
              <a:t>$26.9 million over five years (starting in 2024-25, $6.6 million ongoing) </a:t>
            </a:r>
          </a:p>
          <a:p>
            <a:pPr>
              <a:lnSpc>
                <a:spcPct val="107000"/>
              </a:lnSpc>
            </a:pPr>
            <a:r>
              <a:rPr lang="en-CA" sz="1800" kern="100" dirty="0">
                <a:effectLst/>
                <a:ea typeface="Aptos" panose="020B0004020202020204" pitchFamily="34" charset="0"/>
              </a:rPr>
              <a:t>$10 million in 2024-2025 for CIHR to support an endowment to </a:t>
            </a:r>
            <a:r>
              <a:rPr lang="en-CA" sz="1800" b="1" kern="100" dirty="0">
                <a:effectLst/>
                <a:ea typeface="Aptos" panose="020B0004020202020204" pitchFamily="34" charset="0"/>
              </a:rPr>
              <a:t>increase prize values </a:t>
            </a:r>
            <a:r>
              <a:rPr lang="en-CA" sz="1800" kern="100" dirty="0">
                <a:effectLst/>
                <a:ea typeface="Aptos" panose="020B0004020202020204" pitchFamily="34" charset="0"/>
              </a:rPr>
              <a:t>awarded by the Gairdner Foundation for excellence in health research</a:t>
            </a:r>
            <a:endParaRPr lang="en-US" sz="1800" kern="100" dirty="0">
              <a:effectLst/>
              <a:ea typeface="Aptos" panose="020B0004020202020204" pitchFamily="34" charset="0"/>
            </a:endParaRPr>
          </a:p>
          <a:p>
            <a:pPr>
              <a:lnSpc>
                <a:spcPct val="107000"/>
              </a:lnSpc>
              <a:spcAft>
                <a:spcPts val="800"/>
              </a:spcAft>
            </a:pPr>
            <a:r>
              <a:rPr lang="en-CA" sz="1800" kern="100" dirty="0">
                <a:effectLst/>
                <a:ea typeface="Aptos" panose="020B0004020202020204" pitchFamily="34" charset="0"/>
              </a:rPr>
              <a:t> $825 million over five years (starting in 2024-25, with $199.8 million per year ongoing) to </a:t>
            </a:r>
            <a:r>
              <a:rPr lang="en-CA" sz="1800" b="1" kern="100" dirty="0">
                <a:effectLst/>
                <a:ea typeface="Aptos" panose="020B0004020202020204" pitchFamily="34" charset="0"/>
              </a:rPr>
              <a:t>increase the annual value of master’s and doctoral student scholarships </a:t>
            </a:r>
            <a:r>
              <a:rPr lang="en-CA" sz="1800" kern="100" dirty="0">
                <a:effectLst/>
                <a:ea typeface="Aptos" panose="020B0004020202020204" pitchFamily="34" charset="0"/>
              </a:rPr>
              <a:t>to $27,000 and $40,000, respectively, and </a:t>
            </a:r>
            <a:r>
              <a:rPr lang="en-CA" sz="1800" b="1" kern="100" dirty="0">
                <a:effectLst/>
                <a:ea typeface="Aptos" panose="020B0004020202020204" pitchFamily="34" charset="0"/>
              </a:rPr>
              <a:t>post-doctoral fellowships </a:t>
            </a:r>
            <a:r>
              <a:rPr lang="en-CA" sz="1800" kern="100" dirty="0">
                <a:effectLst/>
                <a:ea typeface="Aptos" panose="020B0004020202020204" pitchFamily="34" charset="0"/>
              </a:rPr>
              <a:t>to $70,000</a:t>
            </a:r>
            <a:endParaRPr lang="en-US" sz="1800" kern="100" dirty="0">
              <a:effectLst/>
              <a:ea typeface="Aptos" panose="020B0004020202020204" pitchFamily="34" charset="0"/>
            </a:endParaRPr>
          </a:p>
          <a:p>
            <a:pPr lvl="0">
              <a:lnSpc>
                <a:spcPct val="107000"/>
              </a:lnSpc>
            </a:pPr>
            <a:r>
              <a:rPr lang="en-CA" sz="1800" b="1" kern="100" dirty="0">
                <a:ea typeface="Aptos" panose="020B0004020202020204" pitchFamily="34" charset="0"/>
              </a:rPr>
              <a:t>I</a:t>
            </a:r>
            <a:r>
              <a:rPr lang="en-CA" sz="1800" b="1" kern="100" dirty="0">
                <a:effectLst/>
                <a:ea typeface="Aptos" panose="020B0004020202020204" pitchFamily="34" charset="0"/>
              </a:rPr>
              <a:t>ncrease the number </a:t>
            </a:r>
            <a:r>
              <a:rPr lang="en-CA" sz="1800" kern="100" dirty="0">
                <a:effectLst/>
                <a:ea typeface="Aptos" panose="020B0004020202020204" pitchFamily="34" charset="0"/>
              </a:rPr>
              <a:t>of research scholarships and fellowships provided, building to approximately 1,720 more graduate students or fellows each year</a:t>
            </a:r>
          </a:p>
          <a:p>
            <a:pPr lvl="0">
              <a:lnSpc>
                <a:spcPct val="107000"/>
              </a:lnSpc>
            </a:pPr>
            <a:r>
              <a:rPr lang="en-CA" sz="1800" kern="100" dirty="0">
                <a:ea typeface="Aptos" panose="020B0004020202020204" pitchFamily="34" charset="0"/>
              </a:rPr>
              <a:t>S</a:t>
            </a:r>
            <a:r>
              <a:rPr lang="en-CA" sz="1800" kern="100" dirty="0">
                <a:effectLst/>
                <a:ea typeface="Aptos" panose="020B0004020202020204" pitchFamily="34" charset="0"/>
              </a:rPr>
              <a:t>cholarships and fellowship programs to be </a:t>
            </a:r>
            <a:r>
              <a:rPr lang="en-CA" sz="1800" b="1" kern="100" dirty="0">
                <a:effectLst/>
                <a:ea typeface="Aptos" panose="020B0004020202020204" pitchFamily="34" charset="0"/>
              </a:rPr>
              <a:t>streamlined</a:t>
            </a:r>
            <a:r>
              <a:rPr lang="en-CA" sz="1800" kern="100" dirty="0">
                <a:effectLst/>
                <a:ea typeface="Aptos" panose="020B0004020202020204" pitchFamily="34" charset="0"/>
              </a:rPr>
              <a:t> into one talent program</a:t>
            </a:r>
            <a:endParaRPr lang="en-US" sz="1800" kern="100" dirty="0">
              <a:effectLst/>
              <a:ea typeface="Aptos" panose="020B0004020202020204" pitchFamily="34" charset="0"/>
            </a:endParaRPr>
          </a:p>
          <a:p>
            <a:pPr>
              <a:lnSpc>
                <a:spcPct val="107000"/>
              </a:lnSpc>
              <a:spcAft>
                <a:spcPts val="800"/>
              </a:spcAft>
            </a:pPr>
            <a:r>
              <a:rPr lang="en-CA" sz="1800" kern="100" dirty="0">
                <a:effectLst/>
                <a:ea typeface="Aptos" panose="020B0004020202020204" pitchFamily="34" charset="0"/>
              </a:rPr>
              <a:t> $30 million over three years, starting in 2024-25, to support </a:t>
            </a:r>
            <a:r>
              <a:rPr lang="en-CA" sz="1800" b="1" kern="100" dirty="0">
                <a:effectLst/>
                <a:ea typeface="Aptos" panose="020B0004020202020204" pitchFamily="34" charset="0"/>
              </a:rPr>
              <a:t>Indigenous participation in research</a:t>
            </a:r>
            <a:r>
              <a:rPr lang="en-CA" sz="1800" kern="100" dirty="0">
                <a:effectLst/>
                <a:ea typeface="Aptos" panose="020B0004020202020204" pitchFamily="34" charset="0"/>
              </a:rPr>
              <a:t>, with $10 million each for First Nation, Métis, and Inuit partners</a:t>
            </a:r>
            <a:endParaRPr lang="en-US" sz="1800" kern="100" dirty="0">
              <a:effectLst/>
              <a:ea typeface="Aptos" panose="020B0004020202020204" pitchFamily="34" charset="0"/>
            </a:endParaRPr>
          </a:p>
        </p:txBody>
      </p:sp>
    </p:spTree>
    <p:extLst>
      <p:ext uri="{BB962C8B-B14F-4D97-AF65-F5344CB8AC3E}">
        <p14:creationId xmlns:p14="http://schemas.microsoft.com/office/powerpoint/2010/main" val="301719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BB0-50A4-B6F5-6F7E-3B2FF9CAC4EE}"/>
              </a:ext>
            </a:extLst>
          </p:cNvPr>
          <p:cNvSpPr>
            <a:spLocks noGrp="1"/>
          </p:cNvSpPr>
          <p:nvPr>
            <p:ph type="title"/>
          </p:nvPr>
        </p:nvSpPr>
        <p:spPr>
          <a:xfrm>
            <a:off x="609600" y="274638"/>
            <a:ext cx="10972800" cy="461665"/>
          </a:xfrm>
        </p:spPr>
        <p:txBody>
          <a:bodyPr/>
          <a:lstStyle/>
          <a:p>
            <a:r>
              <a:rPr lang="en-US" sz="2400" dirty="0"/>
              <a:t>Budget 2024  – creation of a new capstone research organization</a:t>
            </a:r>
          </a:p>
        </p:txBody>
      </p:sp>
      <p:sp>
        <p:nvSpPr>
          <p:cNvPr id="3" name="Content Placeholder 2">
            <a:extLst>
              <a:ext uri="{FF2B5EF4-FFF2-40B4-BE49-F238E27FC236}">
                <a16:creationId xmlns:a16="http://schemas.microsoft.com/office/drawing/2014/main" id="{9506DD5E-D694-2350-2142-E0EF1DAAAFF4}"/>
              </a:ext>
            </a:extLst>
          </p:cNvPr>
          <p:cNvSpPr>
            <a:spLocks noGrp="1"/>
          </p:cNvSpPr>
          <p:nvPr>
            <p:ph idx="1"/>
          </p:nvPr>
        </p:nvSpPr>
        <p:spPr>
          <a:xfrm>
            <a:off x="609600" y="1008668"/>
            <a:ext cx="10972800" cy="5315932"/>
          </a:xfrm>
        </p:spPr>
        <p:txBody>
          <a:bodyPr/>
          <a:lstStyle/>
          <a:p>
            <a:pPr>
              <a:lnSpc>
                <a:spcPct val="107000"/>
              </a:lnSpc>
            </a:pPr>
            <a:r>
              <a:rPr lang="en-CA" sz="1800" dirty="0">
                <a:ea typeface="Times New Roman" panose="02020603050405020304" pitchFamily="18" charset="0"/>
              </a:rPr>
              <a:t>T</a:t>
            </a:r>
            <a:r>
              <a:rPr lang="en-CA" sz="1800" dirty="0">
                <a:effectLst/>
                <a:ea typeface="Times New Roman" panose="02020603050405020304" pitchFamily="18" charset="0"/>
              </a:rPr>
              <a:t>he</a:t>
            </a:r>
            <a:r>
              <a:rPr lang="en-CA" sz="1800" dirty="0">
                <a:solidFill>
                  <a:srgbClr val="467886"/>
                </a:solidFill>
                <a:effectLst/>
                <a:ea typeface="Times New Roman" panose="02020603050405020304" pitchFamily="18" charset="0"/>
              </a:rPr>
              <a:t> </a:t>
            </a:r>
            <a:r>
              <a:rPr lang="en-CA" sz="1800" u="sng" dirty="0">
                <a:solidFill>
                  <a:srgbClr val="467886"/>
                </a:solidFill>
                <a:effectLst/>
                <a:ea typeface="Times New Roman" panose="02020603050405020304" pitchFamily="18" charset="0"/>
                <a:hlinkClick r:id="rId2"/>
              </a:rPr>
              <a:t>Advisory  Panel on the Federal Research Support System</a:t>
            </a:r>
            <a:r>
              <a:rPr lang="en-CA" sz="1800" dirty="0">
                <a:effectLst/>
                <a:ea typeface="Times New Roman" panose="02020603050405020304" pitchFamily="18" charset="0"/>
              </a:rPr>
              <a:t> (the “Bouchard report”) </a:t>
            </a:r>
            <a:r>
              <a:rPr lang="en-CA" sz="1800" dirty="0">
                <a:effectLst/>
                <a:ea typeface="Aptos" panose="020B0004020202020204" pitchFamily="34" charset="0"/>
              </a:rPr>
              <a:t>recommended more coordination to maximize the impact of federal research support across Canada’s research ecosystem</a:t>
            </a:r>
            <a:endParaRPr lang="en-CA" sz="1800" kern="100" dirty="0">
              <a:ea typeface="Aptos" panose="020B0004020202020204" pitchFamily="34" charset="0"/>
            </a:endParaRPr>
          </a:p>
          <a:p>
            <a:pPr>
              <a:lnSpc>
                <a:spcPct val="107000"/>
              </a:lnSpc>
            </a:pPr>
            <a:r>
              <a:rPr lang="en-CA" sz="1800" kern="100" dirty="0">
                <a:effectLst/>
                <a:ea typeface="Aptos" panose="020B0004020202020204" pitchFamily="34" charset="0"/>
              </a:rPr>
              <a:t>Budget 2024 announced that the government will create a new capstone research funding organization</a:t>
            </a:r>
            <a:endParaRPr lang="en-US" sz="1800" kern="100" dirty="0">
              <a:effectLst/>
              <a:ea typeface="Aptos" panose="020B0004020202020204" pitchFamily="34" charset="0"/>
            </a:endParaRPr>
          </a:p>
          <a:p>
            <a:pPr>
              <a:lnSpc>
                <a:spcPct val="107000"/>
              </a:lnSpc>
            </a:pPr>
            <a:r>
              <a:rPr lang="en-CA" sz="1800" kern="100" dirty="0">
                <a:effectLst/>
                <a:ea typeface="Aptos" panose="020B0004020202020204" pitchFamily="34" charset="0"/>
              </a:rPr>
              <a:t>CIHR, NSERC, and SSHRC will continue to exist within this new organization </a:t>
            </a:r>
          </a:p>
          <a:p>
            <a:pPr>
              <a:lnSpc>
                <a:spcPct val="107000"/>
              </a:lnSpc>
            </a:pPr>
            <a:r>
              <a:rPr lang="en-CA" sz="1800" kern="100" dirty="0">
                <a:effectLst/>
                <a:ea typeface="Aptos" panose="020B0004020202020204" pitchFamily="34" charset="0"/>
              </a:rPr>
              <a:t>The new organization will:</a:t>
            </a:r>
          </a:p>
          <a:p>
            <a:pPr lvl="1">
              <a:lnSpc>
                <a:spcPct val="107000"/>
              </a:lnSpc>
            </a:pPr>
            <a:r>
              <a:rPr lang="en-CA" sz="1800" kern="100" dirty="0">
                <a:effectLst/>
                <a:ea typeface="Aptos" panose="020B0004020202020204" pitchFamily="34" charset="0"/>
              </a:rPr>
              <a:t>maintain strong connections to the federal Health portfolio to ensure that health priorities are integrated into the organization – particularly in the event of health emergencies</a:t>
            </a:r>
          </a:p>
          <a:p>
            <a:pPr lvl="1">
              <a:lnSpc>
                <a:spcPct val="107000"/>
              </a:lnSpc>
            </a:pPr>
            <a:r>
              <a:rPr lang="en-CA" sz="1800" kern="100" dirty="0">
                <a:ea typeface="Aptos" panose="020B0004020202020204" pitchFamily="34" charset="0"/>
              </a:rPr>
              <a:t>retain the CIHR institute model</a:t>
            </a:r>
            <a:endParaRPr lang="en-US" sz="1800" kern="100" dirty="0">
              <a:ea typeface="Aptos" panose="020B0004020202020204" pitchFamily="34" charset="0"/>
            </a:endParaRPr>
          </a:p>
          <a:p>
            <a:pPr lvl="1">
              <a:lnSpc>
                <a:spcPct val="107000"/>
              </a:lnSpc>
            </a:pPr>
            <a:r>
              <a:rPr lang="en-CA" sz="1800" kern="100" dirty="0">
                <a:effectLst/>
                <a:ea typeface="Aptos" panose="020B0004020202020204" pitchFamily="34" charset="0"/>
              </a:rPr>
              <a:t>help improve support for research that transcends disciplinary and sectoral boundaries, enabling Canada to better respond to emerging domestic and global challenges and opportunities, such as climate change, transformative technologies such as AI, and preparing for an aging population</a:t>
            </a:r>
            <a:endParaRPr lang="en-CA" sz="1800" kern="100" dirty="0">
              <a:ea typeface="Aptos" panose="020B0004020202020204" pitchFamily="34" charset="0"/>
            </a:endParaRPr>
          </a:p>
          <a:p>
            <a:pPr lvl="1">
              <a:lnSpc>
                <a:spcPct val="107000"/>
              </a:lnSpc>
            </a:pPr>
            <a:r>
              <a:rPr lang="en-CA" sz="1800" kern="100" dirty="0">
                <a:effectLst/>
                <a:ea typeface="Aptos" panose="020B0004020202020204" pitchFamily="34" charset="0"/>
              </a:rPr>
              <a:t>help to advance internationally collaborative, multi-disciplinary, and mission-driven research</a:t>
            </a:r>
          </a:p>
          <a:p>
            <a:pPr indent="-285750">
              <a:lnSpc>
                <a:spcPct val="107000"/>
              </a:lnSpc>
              <a:spcAft>
                <a:spcPts val="800"/>
              </a:spcAft>
            </a:pPr>
            <a:r>
              <a:rPr lang="en-CA" sz="1800" kern="100" dirty="0">
                <a:ea typeface="Aptos" panose="020B0004020202020204" pitchFamily="34" charset="0"/>
              </a:rPr>
              <a:t>Consultation feedback published Oct 16th: </a:t>
            </a:r>
            <a:r>
              <a:rPr lang="en-US" sz="1800" dirty="0">
                <a:hlinkClick r:id="rId3"/>
              </a:rPr>
              <a:t>What We Heard: Tri-agency engagement with the research community on modernization of the federal research support system - Canada.ca</a:t>
            </a:r>
            <a:endParaRPr lang="en-CA" sz="1800" kern="100" dirty="0">
              <a:effectLst/>
              <a:ea typeface="Aptos" panose="020B0004020202020204" pitchFamily="34" charset="0"/>
            </a:endParaRPr>
          </a:p>
          <a:p>
            <a:pPr indent="-285750">
              <a:lnSpc>
                <a:spcPct val="107000"/>
              </a:lnSpc>
              <a:spcAft>
                <a:spcPts val="800"/>
              </a:spcAft>
            </a:pPr>
            <a:r>
              <a:rPr lang="en-CA" sz="1800" kern="100" dirty="0">
                <a:effectLst/>
                <a:ea typeface="Aptos" panose="020B0004020202020204" pitchFamily="34" charset="0"/>
              </a:rPr>
              <a:t>More details will be announced in the 2024 Fall Economic Statement</a:t>
            </a:r>
            <a:endParaRPr lang="en-US" sz="1800" kern="100" dirty="0">
              <a:effectLst/>
              <a:ea typeface="Aptos" panose="020B0004020202020204" pitchFamily="34" charset="0"/>
            </a:endParaRPr>
          </a:p>
          <a:p>
            <a:endParaRPr lang="en-US" sz="1800" dirty="0"/>
          </a:p>
        </p:txBody>
      </p:sp>
    </p:spTree>
    <p:extLst>
      <p:ext uri="{BB962C8B-B14F-4D97-AF65-F5344CB8AC3E}">
        <p14:creationId xmlns:p14="http://schemas.microsoft.com/office/powerpoint/2010/main" val="367500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turcotte\Pictures\logo and tag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856" y="1371600"/>
            <a:ext cx="6482344" cy="396716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4864100"/>
            <a:ext cx="12192000" cy="630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a:extLst>
              <a:ext uri="{FF2B5EF4-FFF2-40B4-BE49-F238E27FC236}">
                <a16:creationId xmlns:a16="http://schemas.microsoft.com/office/drawing/2014/main" id="{6DB65D42-9C12-E729-80EB-628E81CF7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45" y="5001090"/>
            <a:ext cx="8397510" cy="356258"/>
          </a:xfrm>
          <a:prstGeom prst="rect">
            <a:avLst/>
          </a:prstGeom>
        </p:spPr>
      </p:pic>
      <p:sp>
        <p:nvSpPr>
          <p:cNvPr id="2" name="TextBox 1">
            <a:extLst>
              <a:ext uri="{FF2B5EF4-FFF2-40B4-BE49-F238E27FC236}">
                <a16:creationId xmlns:a16="http://schemas.microsoft.com/office/drawing/2014/main" id="{433804C2-2E48-3D4F-9172-3916A27B785C}"/>
              </a:ext>
            </a:extLst>
          </p:cNvPr>
          <p:cNvSpPr txBox="1"/>
          <p:nvPr/>
        </p:nvSpPr>
        <p:spPr>
          <a:xfrm>
            <a:off x="346229" y="6027938"/>
            <a:ext cx="4148893" cy="338554"/>
          </a:xfrm>
          <a:prstGeom prst="rect">
            <a:avLst/>
          </a:prstGeom>
          <a:noFill/>
        </p:spPr>
        <p:txBody>
          <a:bodyPr wrap="none" rtlCol="0">
            <a:spAutoFit/>
          </a:bodyPr>
          <a:lstStyle/>
          <a:p>
            <a:r>
              <a:rPr lang="en-US" sz="1600" dirty="0">
                <a:latin typeface="Arial" panose="020B0604020202020204" pitchFamily="34" charset="0"/>
              </a:rPr>
              <a:t>clinicaltrials-essaiscliniques@cihr-irsc.gc.ca</a:t>
            </a:r>
          </a:p>
        </p:txBody>
      </p:sp>
    </p:spTree>
    <p:extLst>
      <p:ext uri="{BB962C8B-B14F-4D97-AF65-F5344CB8AC3E}">
        <p14:creationId xmlns:p14="http://schemas.microsoft.com/office/powerpoint/2010/main" val="12696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258F8DE-D53B-C137-628C-F843EC659CC3}"/>
              </a:ext>
            </a:extLst>
          </p:cNvPr>
          <p:cNvGraphicFramePr>
            <a:graphicFrameLocks noGrp="1"/>
          </p:cNvGraphicFramePr>
          <p:nvPr>
            <p:ph idx="1"/>
          </p:nvPr>
        </p:nvGraphicFramePr>
        <p:xfrm>
          <a:off x="609600" y="1885455"/>
          <a:ext cx="5257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328BAA1-75FA-7820-9625-4A15C61E2CA1}"/>
              </a:ext>
            </a:extLst>
          </p:cNvPr>
          <p:cNvSpPr>
            <a:spLocks noGrp="1"/>
          </p:cNvSpPr>
          <p:nvPr>
            <p:ph type="title"/>
          </p:nvPr>
        </p:nvSpPr>
        <p:spPr>
          <a:xfrm>
            <a:off x="609600" y="274638"/>
            <a:ext cx="10972800" cy="461665"/>
          </a:xfrm>
        </p:spPr>
        <p:txBody>
          <a:bodyPr/>
          <a:lstStyle/>
          <a:p>
            <a:r>
              <a:rPr lang="en-US" sz="2400" dirty="0">
                <a:latin typeface="Arial"/>
                <a:cs typeface="Arial"/>
              </a:rPr>
              <a:t>Building CIHR’s clinical trials program</a:t>
            </a:r>
            <a:endParaRPr lang="en-US" sz="2400" dirty="0"/>
          </a:p>
        </p:txBody>
      </p:sp>
      <p:pic>
        <p:nvPicPr>
          <p:cNvPr id="9" name="Content Placeholder 9">
            <a:extLst>
              <a:ext uri="{FF2B5EF4-FFF2-40B4-BE49-F238E27FC236}">
                <a16:creationId xmlns:a16="http://schemas.microsoft.com/office/drawing/2014/main" id="{750ACD6D-924D-5ED4-09D9-2DD079DDDEE6}"/>
              </a:ext>
            </a:extLst>
          </p:cNvPr>
          <p:cNvPicPr>
            <a:picLocks noChangeAspect="1"/>
          </p:cNvPicPr>
          <p:nvPr/>
        </p:nvPicPr>
        <p:blipFill rotWithShape="1">
          <a:blip r:embed="rId8" cstate="screen">
            <a:extLst>
              <a:ext uri="{28A0092B-C50C-407E-A947-70E740481C1C}">
                <a14:useLocalDpi xmlns:a14="http://schemas.microsoft.com/office/drawing/2010/main"/>
              </a:ext>
            </a:extLst>
          </a:blip>
          <a:stretch/>
        </p:blipFill>
        <p:spPr>
          <a:xfrm>
            <a:off x="6641946" y="1885456"/>
            <a:ext cx="4495084" cy="3691824"/>
          </a:xfrm>
          <a:prstGeom prst="rect">
            <a:avLst/>
          </a:prstGeom>
          <a:noFill/>
        </p:spPr>
      </p:pic>
      <p:sp>
        <p:nvSpPr>
          <p:cNvPr id="6" name="TextBox 5">
            <a:extLst>
              <a:ext uri="{FF2B5EF4-FFF2-40B4-BE49-F238E27FC236}">
                <a16:creationId xmlns:a16="http://schemas.microsoft.com/office/drawing/2014/main" id="{9890D0D4-71EB-FC2D-97BB-70EF829D3AB9}"/>
              </a:ext>
            </a:extLst>
          </p:cNvPr>
          <p:cNvSpPr txBox="1"/>
          <p:nvPr/>
        </p:nvSpPr>
        <p:spPr>
          <a:xfrm>
            <a:off x="1054971" y="891468"/>
            <a:ext cx="10527430" cy="1585049"/>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en-US" sz="1400" b="1" i="1" u="none" strike="noStrike" kern="1200" cap="none" spc="0" normalizeH="0" baseline="0" noProof="0" dirty="0">
                <a:ln>
                  <a:noFill/>
                </a:ln>
                <a:solidFill>
                  <a:srgbClr val="6BA426"/>
                </a:solidFill>
                <a:effectLst/>
                <a:uLnTx/>
                <a:uFillTx/>
                <a:latin typeface="Arial" panose="020B0604020202020204" pitchFamily="34" charset="0"/>
                <a:ea typeface="+mn-ea"/>
                <a:cs typeface="Arial" pitchFamily="34" charset="0"/>
              </a:rPr>
              <a:t>Priority E: </a:t>
            </a:r>
            <a:r>
              <a:rPr kumimoji="0" lang="en-CA" altLang="en-US" sz="1400" b="0" i="1" u="none" strike="noStrike" kern="1200" cap="none" spc="0" normalizeH="0" baseline="0" noProof="0" dirty="0">
                <a:ln>
                  <a:noFill/>
                </a:ln>
                <a:solidFill>
                  <a:srgbClr val="6BA426"/>
                </a:solidFill>
                <a:effectLst/>
                <a:uLnTx/>
                <a:uFillTx/>
                <a:latin typeface="Arial" panose="020B0604020202020204" pitchFamily="34" charset="0"/>
                <a:ea typeface="+mn-ea"/>
                <a:cs typeface="Arial" pitchFamily="34" charset="0"/>
              </a:rPr>
              <a:t>Integrate Evidence in Health Decisions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E.3.3 Enhance Canada’s capacity to fund, conduct and use clinical trials by strengthening highly qualified personnel, clinical trials environments and research investments</a:t>
            </a:r>
          </a:p>
          <a:p>
            <a:pPr marR="0" lvl="1" algn="l" defTabSz="457200" rtl="0" eaLnBrk="1" fontAlgn="auto" latinLnBrk="0" hangingPunct="1">
              <a:lnSpc>
                <a:spcPct val="100000"/>
              </a:lnSpc>
              <a:spcBef>
                <a:spcPts val="0"/>
              </a:spcBef>
              <a:spcAft>
                <a:spcPts val="0"/>
              </a:spcAft>
              <a:buClrTx/>
              <a:buSzTx/>
              <a:tabLst/>
              <a:defRPr/>
            </a:pPr>
            <a:endParaRPr kumimoji="0" lang="en-CA"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altLang="en-US" sz="1400" b="1" i="1" u="none" strike="noStrike" kern="1200" cap="none" spc="0" normalizeH="0" baseline="0" noProof="0" dirty="0">
                <a:ln>
                  <a:noFill/>
                </a:ln>
                <a:solidFill>
                  <a:srgbClr val="6BA426"/>
                </a:solidFill>
                <a:effectLst/>
                <a:uLnTx/>
                <a:uFillTx/>
                <a:latin typeface="Arial" panose="020B0604020202020204" pitchFamily="34" charset="0"/>
                <a:ea typeface="+mn-ea"/>
                <a:cs typeface="Arial" pitchFamily="34" charset="0"/>
              </a:rPr>
              <a:t>Priority A: </a:t>
            </a:r>
            <a:r>
              <a:rPr kumimoji="0" lang="en-CA" altLang="en-US" sz="1400" b="0" i="1" u="none" strike="noStrike" kern="1200" cap="none" spc="0" normalizeH="0" baseline="0" noProof="0" dirty="0">
                <a:ln>
                  <a:noFill/>
                </a:ln>
                <a:solidFill>
                  <a:srgbClr val="6BA426"/>
                </a:solidFill>
                <a:effectLst/>
                <a:uLnTx/>
                <a:uFillTx/>
                <a:latin typeface="Arial" panose="020B0604020202020204" pitchFamily="34" charset="0"/>
                <a:ea typeface="+mn-ea"/>
                <a:cs typeface="Arial" pitchFamily="34" charset="0"/>
              </a:rPr>
              <a:t>Advance Research Excellence in All Its Diversity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i="1" dirty="0">
                <a:solidFill>
                  <a:srgbClr val="000000"/>
                </a:solidFill>
                <a:latin typeface="Arial" panose="020B0604020202020204" pitchFamily="34" charset="0"/>
                <a:cs typeface="Arial" pitchFamily="34" charset="0"/>
              </a:rPr>
              <a:t>A</a:t>
            </a:r>
            <a:r>
              <a:rPr kumimoji="0" lang="en-CA"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.3.3 Promote monitor and report on CIHR-funded researcher compliance with the WHO statement of Public Disclosure of Results from Clinical Trials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alt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pic>
        <p:nvPicPr>
          <p:cNvPr id="3" name="Graphic 2" descr="Checkbox Checked with solid fill">
            <a:extLst>
              <a:ext uri="{FF2B5EF4-FFF2-40B4-BE49-F238E27FC236}">
                <a16:creationId xmlns:a16="http://schemas.microsoft.com/office/drawing/2014/main" id="{C1CE10AD-9098-9CC1-05D6-6B2E132F60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720" y="2743200"/>
            <a:ext cx="914400" cy="914400"/>
          </a:xfrm>
          <a:prstGeom prst="rect">
            <a:avLst/>
          </a:prstGeom>
        </p:spPr>
      </p:pic>
      <p:pic>
        <p:nvPicPr>
          <p:cNvPr id="7" name="Graphic 6" descr="Chevron arrows with solid fill">
            <a:extLst>
              <a:ext uri="{FF2B5EF4-FFF2-40B4-BE49-F238E27FC236}">
                <a16:creationId xmlns:a16="http://schemas.microsoft.com/office/drawing/2014/main" id="{35A6BA7F-D3F5-0D16-467C-D160AB7BC7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600" y="4772047"/>
            <a:ext cx="914400" cy="914400"/>
          </a:xfrm>
          <a:prstGeom prst="rect">
            <a:avLst/>
          </a:prstGeom>
        </p:spPr>
      </p:pic>
    </p:spTree>
    <p:extLst>
      <p:ext uri="{BB962C8B-B14F-4D97-AF65-F5344CB8AC3E}">
        <p14:creationId xmlns:p14="http://schemas.microsoft.com/office/powerpoint/2010/main" val="2507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A9AFFB8-C0B1-2924-3274-DA9E628DB05D}"/>
              </a:ext>
            </a:extLst>
          </p:cNvPr>
          <p:cNvSpPr txBox="1">
            <a:spLocks/>
          </p:cNvSpPr>
          <p:nvPr/>
        </p:nvSpPr>
        <p:spPr bwMode="auto">
          <a:xfrm>
            <a:off x="609600" y="274638"/>
            <a:ext cx="10972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2800" b="1" kern="1200">
                <a:solidFill>
                  <a:srgbClr val="3F9C3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rgbClr val="00B0F0"/>
                </a:solidFill>
                <a:latin typeface="Arial" pitchFamily="34" charset="0"/>
                <a:cs typeface="Arial" pitchFamily="34" charset="0"/>
              </a:defRPr>
            </a:lvl2pPr>
            <a:lvl3pPr algn="l" rtl="0" eaLnBrk="0" fontAlgn="base" hangingPunct="0">
              <a:spcBef>
                <a:spcPct val="0"/>
              </a:spcBef>
              <a:spcAft>
                <a:spcPct val="0"/>
              </a:spcAft>
              <a:defRPr sz="2800">
                <a:solidFill>
                  <a:srgbClr val="00B0F0"/>
                </a:solidFill>
                <a:latin typeface="Arial" pitchFamily="34" charset="0"/>
                <a:cs typeface="Arial" pitchFamily="34" charset="0"/>
              </a:defRPr>
            </a:lvl3pPr>
            <a:lvl4pPr algn="l" rtl="0" eaLnBrk="0" fontAlgn="base" hangingPunct="0">
              <a:spcBef>
                <a:spcPct val="0"/>
              </a:spcBef>
              <a:spcAft>
                <a:spcPct val="0"/>
              </a:spcAft>
              <a:defRPr sz="2800">
                <a:solidFill>
                  <a:srgbClr val="00B0F0"/>
                </a:solidFill>
                <a:latin typeface="Arial" pitchFamily="34" charset="0"/>
                <a:cs typeface="Arial" pitchFamily="34" charset="0"/>
              </a:defRPr>
            </a:lvl4pPr>
            <a:lvl5pPr algn="l" rtl="0" eaLnBrk="0" fontAlgn="base" hangingPunct="0">
              <a:spcBef>
                <a:spcPct val="0"/>
              </a:spcBef>
              <a:spcAft>
                <a:spcPct val="0"/>
              </a:spcAft>
              <a:defRPr sz="2800">
                <a:solidFill>
                  <a:srgbClr val="00B0F0"/>
                </a:solidFill>
                <a:latin typeface="Arial" pitchFamily="34" charset="0"/>
                <a:cs typeface="Arial" pitchFamily="34" charset="0"/>
              </a:defRPr>
            </a:lvl5pPr>
            <a:lvl6pPr marL="457200" algn="l" rtl="0" fontAlgn="base">
              <a:spcBef>
                <a:spcPct val="0"/>
              </a:spcBef>
              <a:spcAft>
                <a:spcPct val="0"/>
              </a:spcAft>
              <a:defRPr sz="2800">
                <a:solidFill>
                  <a:srgbClr val="00B0F0"/>
                </a:solidFill>
                <a:latin typeface="Arial" pitchFamily="34" charset="0"/>
                <a:cs typeface="Arial" pitchFamily="34" charset="0"/>
              </a:defRPr>
            </a:lvl6pPr>
            <a:lvl7pPr marL="914400" algn="l" rtl="0" fontAlgn="base">
              <a:spcBef>
                <a:spcPct val="0"/>
              </a:spcBef>
              <a:spcAft>
                <a:spcPct val="0"/>
              </a:spcAft>
              <a:defRPr sz="2800">
                <a:solidFill>
                  <a:srgbClr val="00B0F0"/>
                </a:solidFill>
                <a:latin typeface="Arial" pitchFamily="34" charset="0"/>
                <a:cs typeface="Arial" pitchFamily="34" charset="0"/>
              </a:defRPr>
            </a:lvl7pPr>
            <a:lvl8pPr marL="1371600" algn="l" rtl="0" fontAlgn="base">
              <a:spcBef>
                <a:spcPct val="0"/>
              </a:spcBef>
              <a:spcAft>
                <a:spcPct val="0"/>
              </a:spcAft>
              <a:defRPr sz="2800">
                <a:solidFill>
                  <a:srgbClr val="00B0F0"/>
                </a:solidFill>
                <a:latin typeface="Arial" pitchFamily="34" charset="0"/>
                <a:cs typeface="Arial" pitchFamily="34" charset="0"/>
              </a:defRPr>
            </a:lvl8pPr>
            <a:lvl9pPr marL="1828800" algn="l" rtl="0" fontAlgn="base">
              <a:spcBef>
                <a:spcPct val="0"/>
              </a:spcBef>
              <a:spcAft>
                <a:spcPct val="0"/>
              </a:spcAft>
              <a:defRPr sz="2800">
                <a:solidFill>
                  <a:srgbClr val="00B0F0"/>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F9C35"/>
                </a:solidFill>
                <a:effectLst/>
                <a:uLnTx/>
                <a:uFillTx/>
                <a:latin typeface="Arial"/>
                <a:ea typeface="+mj-ea"/>
                <a:cs typeface="Arial"/>
              </a:rPr>
              <a:t>Clinical Trials Fund: now f</a:t>
            </a:r>
            <a:r>
              <a:rPr lang="en-US" sz="2400" dirty="0" err="1">
                <a:latin typeface="Arial"/>
                <a:cs typeface="Arial"/>
              </a:rPr>
              <a:t>ully</a:t>
            </a:r>
            <a:r>
              <a:rPr lang="en-US" sz="2400" dirty="0">
                <a:latin typeface="Arial"/>
                <a:cs typeface="Arial"/>
              </a:rPr>
              <a:t> allocated</a:t>
            </a:r>
            <a:r>
              <a:rPr kumimoji="0" lang="en-US" sz="2400" b="1" i="0" u="none" strike="noStrike" kern="1200" cap="none" spc="0" normalizeH="0" baseline="0" noProof="0" dirty="0">
                <a:ln>
                  <a:noFill/>
                </a:ln>
                <a:solidFill>
                  <a:srgbClr val="3F9C35"/>
                </a:solidFill>
                <a:effectLst/>
                <a:uLnTx/>
                <a:uFillTx/>
                <a:latin typeface="Arial"/>
                <a:ea typeface="+mj-ea"/>
                <a:cs typeface="Arial"/>
              </a:rPr>
              <a:t>  </a:t>
            </a:r>
            <a:br>
              <a:rPr kumimoji="0" lang="en-US" sz="2400" b="1" i="0" u="none" strike="noStrike" kern="1200" cap="none" spc="0" normalizeH="0" baseline="0" noProof="0" dirty="0">
                <a:ln>
                  <a:noFill/>
                </a:ln>
                <a:solidFill>
                  <a:srgbClr val="3F9C35"/>
                </a:solidFill>
                <a:effectLst/>
                <a:uLnTx/>
                <a:uFillTx/>
                <a:latin typeface="Arial" panose="020B0604020202020204" pitchFamily="34" charset="0"/>
                <a:ea typeface="+mj-ea"/>
                <a:cs typeface="Arial" panose="020B0604020202020204" pitchFamily="34" charset="0"/>
              </a:rPr>
            </a:br>
            <a:r>
              <a:rPr kumimoji="0" lang="en-CA" sz="2400" b="1" i="1" u="none" strike="noStrike" kern="1200" cap="none" spc="0" normalizeH="0" baseline="0" noProof="0" dirty="0">
                <a:ln>
                  <a:noFill/>
                </a:ln>
                <a:solidFill>
                  <a:srgbClr val="3F9C35"/>
                </a:solidFill>
                <a:effectLst/>
                <a:uLnTx/>
                <a:uFillTx/>
                <a:latin typeface="Arial"/>
                <a:ea typeface="Calibri" panose="020F0502020204030204" pitchFamily="34" charset="0"/>
                <a:cs typeface="Arial"/>
              </a:rPr>
              <a:t>  </a:t>
            </a:r>
            <a:endParaRPr kumimoji="0" lang="en-US" sz="2400" b="1" i="0" u="none" strike="noStrike" kern="1200" cap="none" spc="0" normalizeH="0" baseline="0" noProof="0" dirty="0">
              <a:ln>
                <a:noFill/>
              </a:ln>
              <a:solidFill>
                <a:srgbClr val="3F9C35"/>
              </a:solidFill>
              <a:effectLst/>
              <a:uLnTx/>
              <a:uFillTx/>
              <a:latin typeface="Arial" panose="020B0604020202020204" pitchFamily="34" charset="0"/>
              <a:ea typeface="+mj-ea"/>
              <a:cs typeface="Arial" panose="020B0604020202020204" pitchFamily="34" charset="0"/>
            </a:endParaRPr>
          </a:p>
        </p:txBody>
      </p:sp>
      <p:sp>
        <p:nvSpPr>
          <p:cNvPr id="3" name="Rectangle: Rounded Corners 2">
            <a:extLst>
              <a:ext uri="{FF2B5EF4-FFF2-40B4-BE49-F238E27FC236}">
                <a16:creationId xmlns:a16="http://schemas.microsoft.com/office/drawing/2014/main" id="{2D2AE159-E5E9-6BAA-094B-ED841B891DB9}"/>
              </a:ext>
            </a:extLst>
          </p:cNvPr>
          <p:cNvSpPr/>
          <p:nvPr/>
        </p:nvSpPr>
        <p:spPr>
          <a:xfrm>
            <a:off x="1228928" y="1115377"/>
            <a:ext cx="8981872" cy="408623"/>
          </a:xfrm>
          <a:prstGeom prst="roundRect">
            <a:avLst/>
          </a:prstGeom>
          <a:ln>
            <a:solidFill>
              <a:srgbClr val="00569B"/>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1" u="none" strike="noStrike" kern="1200" cap="none" spc="0" normalizeH="0" baseline="0" noProof="0">
                <a:ln>
                  <a:noFill/>
                </a:ln>
                <a:solidFill>
                  <a:srgbClr val="0073CF">
                    <a:lumMod val="75000"/>
                  </a:srgbClr>
                </a:solidFill>
                <a:effectLst/>
                <a:uLnTx/>
                <a:uFillTx/>
                <a:latin typeface="Arial" panose="020B0604020202020204" pitchFamily="34" charset="0"/>
                <a:ea typeface="+mn-ea"/>
                <a:cs typeface="Arial" panose="020B0604020202020204" pitchFamily="34" charset="0"/>
              </a:rPr>
              <a:t>Three inter-related building blocks form the CIHR Clinical Trials Fund</a:t>
            </a:r>
          </a:p>
        </p:txBody>
      </p:sp>
      <p:grpSp>
        <p:nvGrpSpPr>
          <p:cNvPr id="4" name="Group 3">
            <a:extLst>
              <a:ext uri="{FF2B5EF4-FFF2-40B4-BE49-F238E27FC236}">
                <a16:creationId xmlns:a16="http://schemas.microsoft.com/office/drawing/2014/main" id="{F3713CAD-2811-8A23-4D5F-F96295CD9BC1}"/>
              </a:ext>
            </a:extLst>
          </p:cNvPr>
          <p:cNvGrpSpPr/>
          <p:nvPr/>
        </p:nvGrpSpPr>
        <p:grpSpPr>
          <a:xfrm>
            <a:off x="533400" y="1676400"/>
            <a:ext cx="11125200" cy="4815245"/>
            <a:chOff x="995893" y="1483623"/>
            <a:chExt cx="10738908" cy="4815245"/>
          </a:xfrm>
        </p:grpSpPr>
        <p:grpSp>
          <p:nvGrpSpPr>
            <p:cNvPr id="5" name="Group 4">
              <a:extLst>
                <a:ext uri="{FF2B5EF4-FFF2-40B4-BE49-F238E27FC236}">
                  <a16:creationId xmlns:a16="http://schemas.microsoft.com/office/drawing/2014/main" id="{ECCC0C3E-16E8-3926-216A-7D25DC3BD879}"/>
                </a:ext>
              </a:extLst>
            </p:cNvPr>
            <p:cNvGrpSpPr/>
            <p:nvPr/>
          </p:nvGrpSpPr>
          <p:grpSpPr>
            <a:xfrm>
              <a:off x="4127618" y="2202769"/>
              <a:ext cx="3479564" cy="3509348"/>
              <a:chOff x="4233949" y="1267285"/>
              <a:chExt cx="4573188" cy="4612335"/>
            </a:xfrm>
          </p:grpSpPr>
          <p:sp>
            <p:nvSpPr>
              <p:cNvPr id="10" name="Freeform 4">
                <a:extLst>
                  <a:ext uri="{FF2B5EF4-FFF2-40B4-BE49-F238E27FC236}">
                    <a16:creationId xmlns:a16="http://schemas.microsoft.com/office/drawing/2014/main" id="{37F87104-1D54-7C45-6DA9-58C261B706BB}"/>
                  </a:ext>
                </a:extLst>
              </p:cNvPr>
              <p:cNvSpPr>
                <a:spLocks/>
              </p:cNvSpPr>
              <p:nvPr/>
            </p:nvSpPr>
            <p:spPr bwMode="auto">
              <a:xfrm>
                <a:off x="4506309" y="2492923"/>
                <a:ext cx="2289012" cy="2989893"/>
              </a:xfrm>
              <a:custGeom>
                <a:avLst/>
                <a:gdLst>
                  <a:gd name="T0" fmla="*/ 319 w 2875"/>
                  <a:gd name="T1" fmla="*/ 0 h 3753"/>
                  <a:gd name="T2" fmla="*/ 866 w 2875"/>
                  <a:gd name="T3" fmla="*/ 1196 h 3753"/>
                  <a:gd name="T4" fmla="*/ 1820 w 2875"/>
                  <a:gd name="T5" fmla="*/ 1052 h 3753"/>
                  <a:gd name="T6" fmla="*/ 1804 w 2875"/>
                  <a:gd name="T7" fmla="*/ 1137 h 3753"/>
                  <a:gd name="T8" fmla="*/ 1797 w 2875"/>
                  <a:gd name="T9" fmla="*/ 1222 h 3753"/>
                  <a:gd name="T10" fmla="*/ 1797 w 2875"/>
                  <a:gd name="T11" fmla="*/ 1305 h 3753"/>
                  <a:gd name="T12" fmla="*/ 1808 w 2875"/>
                  <a:gd name="T13" fmla="*/ 1388 h 3753"/>
                  <a:gd name="T14" fmla="*/ 1825 w 2875"/>
                  <a:gd name="T15" fmla="*/ 1468 h 3753"/>
                  <a:gd name="T16" fmla="*/ 1850 w 2875"/>
                  <a:gd name="T17" fmla="*/ 1545 h 3753"/>
                  <a:gd name="T18" fmla="*/ 1883 w 2875"/>
                  <a:gd name="T19" fmla="*/ 1621 h 3753"/>
                  <a:gd name="T20" fmla="*/ 1924 w 2875"/>
                  <a:gd name="T21" fmla="*/ 1692 h 3753"/>
                  <a:gd name="T22" fmla="*/ 1972 w 2875"/>
                  <a:gd name="T23" fmla="*/ 1759 h 3753"/>
                  <a:gd name="T24" fmla="*/ 2025 w 2875"/>
                  <a:gd name="T25" fmla="*/ 1821 h 3753"/>
                  <a:gd name="T26" fmla="*/ 2085 w 2875"/>
                  <a:gd name="T27" fmla="*/ 1877 h 3753"/>
                  <a:gd name="T28" fmla="*/ 2150 w 2875"/>
                  <a:gd name="T29" fmla="*/ 1929 h 3753"/>
                  <a:gd name="T30" fmla="*/ 2222 w 2875"/>
                  <a:gd name="T31" fmla="*/ 1973 h 3753"/>
                  <a:gd name="T32" fmla="*/ 2300 w 2875"/>
                  <a:gd name="T33" fmla="*/ 2008 h 3753"/>
                  <a:gd name="T34" fmla="*/ 2381 w 2875"/>
                  <a:gd name="T35" fmla="*/ 2038 h 3753"/>
                  <a:gd name="T36" fmla="*/ 2450 w 2875"/>
                  <a:gd name="T37" fmla="*/ 2056 h 3753"/>
                  <a:gd name="T38" fmla="*/ 2518 w 2875"/>
                  <a:gd name="T39" fmla="*/ 2066 h 3753"/>
                  <a:gd name="T40" fmla="*/ 2875 w 2875"/>
                  <a:gd name="T41" fmla="*/ 2939 h 3753"/>
                  <a:gd name="T42" fmla="*/ 1845 w 2875"/>
                  <a:gd name="T43" fmla="*/ 3753 h 3753"/>
                  <a:gd name="T44" fmla="*/ 1695 w 2875"/>
                  <a:gd name="T45" fmla="*/ 3702 h 3753"/>
                  <a:gd name="T46" fmla="*/ 1550 w 2875"/>
                  <a:gd name="T47" fmla="*/ 3642 h 3753"/>
                  <a:gd name="T48" fmla="*/ 1411 w 2875"/>
                  <a:gd name="T49" fmla="*/ 3575 h 3753"/>
                  <a:gd name="T50" fmla="*/ 1277 w 2875"/>
                  <a:gd name="T51" fmla="*/ 3501 h 3753"/>
                  <a:gd name="T52" fmla="*/ 1148 w 2875"/>
                  <a:gd name="T53" fmla="*/ 3419 h 3753"/>
                  <a:gd name="T54" fmla="*/ 1026 w 2875"/>
                  <a:gd name="T55" fmla="*/ 3331 h 3753"/>
                  <a:gd name="T56" fmla="*/ 910 w 2875"/>
                  <a:gd name="T57" fmla="*/ 3236 h 3753"/>
                  <a:gd name="T58" fmla="*/ 799 w 2875"/>
                  <a:gd name="T59" fmla="*/ 3135 h 3753"/>
                  <a:gd name="T60" fmla="*/ 695 w 2875"/>
                  <a:gd name="T61" fmla="*/ 3027 h 3753"/>
                  <a:gd name="T62" fmla="*/ 598 w 2875"/>
                  <a:gd name="T63" fmla="*/ 2916 h 3753"/>
                  <a:gd name="T64" fmla="*/ 506 w 2875"/>
                  <a:gd name="T65" fmla="*/ 2798 h 3753"/>
                  <a:gd name="T66" fmla="*/ 423 w 2875"/>
                  <a:gd name="T67" fmla="*/ 2676 h 3753"/>
                  <a:gd name="T68" fmla="*/ 346 w 2875"/>
                  <a:gd name="T69" fmla="*/ 2550 h 3753"/>
                  <a:gd name="T70" fmla="*/ 275 w 2875"/>
                  <a:gd name="T71" fmla="*/ 2420 h 3753"/>
                  <a:gd name="T72" fmla="*/ 213 w 2875"/>
                  <a:gd name="T73" fmla="*/ 2285 h 3753"/>
                  <a:gd name="T74" fmla="*/ 159 w 2875"/>
                  <a:gd name="T75" fmla="*/ 2148 h 3753"/>
                  <a:gd name="T76" fmla="*/ 111 w 2875"/>
                  <a:gd name="T77" fmla="*/ 2006 h 3753"/>
                  <a:gd name="T78" fmla="*/ 72 w 2875"/>
                  <a:gd name="T79" fmla="*/ 1861 h 3753"/>
                  <a:gd name="T80" fmla="*/ 42 w 2875"/>
                  <a:gd name="T81" fmla="*/ 1717 h 3753"/>
                  <a:gd name="T82" fmla="*/ 19 w 2875"/>
                  <a:gd name="T83" fmla="*/ 1568 h 3753"/>
                  <a:gd name="T84" fmla="*/ 5 w 2875"/>
                  <a:gd name="T85" fmla="*/ 1418 h 3753"/>
                  <a:gd name="T86" fmla="*/ 0 w 2875"/>
                  <a:gd name="T87" fmla="*/ 1266 h 3753"/>
                  <a:gd name="T88" fmla="*/ 3 w 2875"/>
                  <a:gd name="T89" fmla="*/ 1114 h 3753"/>
                  <a:gd name="T90" fmla="*/ 16 w 2875"/>
                  <a:gd name="T91" fmla="*/ 961 h 3753"/>
                  <a:gd name="T92" fmla="*/ 39 w 2875"/>
                  <a:gd name="T93" fmla="*/ 807 h 3753"/>
                  <a:gd name="T94" fmla="*/ 70 w 2875"/>
                  <a:gd name="T95" fmla="*/ 653 h 3753"/>
                  <a:gd name="T96" fmla="*/ 111 w 2875"/>
                  <a:gd name="T97" fmla="*/ 500 h 3753"/>
                  <a:gd name="T98" fmla="*/ 153 w 2875"/>
                  <a:gd name="T99" fmla="*/ 369 h 3753"/>
                  <a:gd name="T100" fmla="*/ 203 w 2875"/>
                  <a:gd name="T101" fmla="*/ 242 h 3753"/>
                  <a:gd name="T102" fmla="*/ 257 w 2875"/>
                  <a:gd name="T103" fmla="*/ 120 h 3753"/>
                  <a:gd name="T104" fmla="*/ 319 w 2875"/>
                  <a:gd name="T105" fmla="*/ 0 h 3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5" h="3753">
                    <a:moveTo>
                      <a:pt x="319" y="0"/>
                    </a:moveTo>
                    <a:lnTo>
                      <a:pt x="866" y="1196"/>
                    </a:lnTo>
                    <a:lnTo>
                      <a:pt x="1820" y="1052"/>
                    </a:lnTo>
                    <a:lnTo>
                      <a:pt x="1804" y="1137"/>
                    </a:lnTo>
                    <a:lnTo>
                      <a:pt x="1797" y="1222"/>
                    </a:lnTo>
                    <a:lnTo>
                      <a:pt x="1797" y="1305"/>
                    </a:lnTo>
                    <a:lnTo>
                      <a:pt x="1808" y="1388"/>
                    </a:lnTo>
                    <a:lnTo>
                      <a:pt x="1825" y="1468"/>
                    </a:lnTo>
                    <a:lnTo>
                      <a:pt x="1850" y="1545"/>
                    </a:lnTo>
                    <a:lnTo>
                      <a:pt x="1883" y="1621"/>
                    </a:lnTo>
                    <a:lnTo>
                      <a:pt x="1924" y="1692"/>
                    </a:lnTo>
                    <a:lnTo>
                      <a:pt x="1972" y="1759"/>
                    </a:lnTo>
                    <a:lnTo>
                      <a:pt x="2025" y="1821"/>
                    </a:lnTo>
                    <a:lnTo>
                      <a:pt x="2085" y="1877"/>
                    </a:lnTo>
                    <a:lnTo>
                      <a:pt x="2150" y="1929"/>
                    </a:lnTo>
                    <a:lnTo>
                      <a:pt x="2222" y="1973"/>
                    </a:lnTo>
                    <a:lnTo>
                      <a:pt x="2300" y="2008"/>
                    </a:lnTo>
                    <a:lnTo>
                      <a:pt x="2381" y="2038"/>
                    </a:lnTo>
                    <a:lnTo>
                      <a:pt x="2450" y="2056"/>
                    </a:lnTo>
                    <a:lnTo>
                      <a:pt x="2518" y="2066"/>
                    </a:lnTo>
                    <a:lnTo>
                      <a:pt x="2875" y="2939"/>
                    </a:lnTo>
                    <a:lnTo>
                      <a:pt x="1845" y="3753"/>
                    </a:lnTo>
                    <a:lnTo>
                      <a:pt x="1695" y="3702"/>
                    </a:lnTo>
                    <a:lnTo>
                      <a:pt x="1550" y="3642"/>
                    </a:lnTo>
                    <a:lnTo>
                      <a:pt x="1411" y="3575"/>
                    </a:lnTo>
                    <a:lnTo>
                      <a:pt x="1277" y="3501"/>
                    </a:lnTo>
                    <a:lnTo>
                      <a:pt x="1148" y="3419"/>
                    </a:lnTo>
                    <a:lnTo>
                      <a:pt x="1026" y="3331"/>
                    </a:lnTo>
                    <a:lnTo>
                      <a:pt x="910" y="3236"/>
                    </a:lnTo>
                    <a:lnTo>
                      <a:pt x="799" y="3135"/>
                    </a:lnTo>
                    <a:lnTo>
                      <a:pt x="695" y="3027"/>
                    </a:lnTo>
                    <a:lnTo>
                      <a:pt x="598" y="2916"/>
                    </a:lnTo>
                    <a:lnTo>
                      <a:pt x="506" y="2798"/>
                    </a:lnTo>
                    <a:lnTo>
                      <a:pt x="423" y="2676"/>
                    </a:lnTo>
                    <a:lnTo>
                      <a:pt x="346" y="2550"/>
                    </a:lnTo>
                    <a:lnTo>
                      <a:pt x="275" y="2420"/>
                    </a:lnTo>
                    <a:lnTo>
                      <a:pt x="213" y="2285"/>
                    </a:lnTo>
                    <a:lnTo>
                      <a:pt x="159" y="2148"/>
                    </a:lnTo>
                    <a:lnTo>
                      <a:pt x="111" y="2006"/>
                    </a:lnTo>
                    <a:lnTo>
                      <a:pt x="72" y="1861"/>
                    </a:lnTo>
                    <a:lnTo>
                      <a:pt x="42" y="1717"/>
                    </a:lnTo>
                    <a:lnTo>
                      <a:pt x="19" y="1568"/>
                    </a:lnTo>
                    <a:lnTo>
                      <a:pt x="5" y="1418"/>
                    </a:lnTo>
                    <a:lnTo>
                      <a:pt x="0" y="1266"/>
                    </a:lnTo>
                    <a:lnTo>
                      <a:pt x="3" y="1114"/>
                    </a:lnTo>
                    <a:lnTo>
                      <a:pt x="16" y="961"/>
                    </a:lnTo>
                    <a:lnTo>
                      <a:pt x="39" y="807"/>
                    </a:lnTo>
                    <a:lnTo>
                      <a:pt x="70" y="653"/>
                    </a:lnTo>
                    <a:lnTo>
                      <a:pt x="111" y="500"/>
                    </a:lnTo>
                    <a:lnTo>
                      <a:pt x="153" y="369"/>
                    </a:lnTo>
                    <a:lnTo>
                      <a:pt x="203" y="242"/>
                    </a:lnTo>
                    <a:lnTo>
                      <a:pt x="257" y="120"/>
                    </a:lnTo>
                    <a:lnTo>
                      <a:pt x="319" y="0"/>
                    </a:lnTo>
                    <a:close/>
                  </a:path>
                </a:pathLst>
              </a:custGeom>
              <a:solidFill>
                <a:srgbClr val="D6E8F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D6E8F1"/>
                  </a:solidFill>
                  <a:effectLst/>
                  <a:uLnTx/>
                  <a:uFillTx/>
                  <a:latin typeface="Calibri"/>
                  <a:ea typeface="+mn-ea"/>
                  <a:cs typeface="+mn-cs"/>
                </a:endParaRPr>
              </a:p>
            </p:txBody>
          </p:sp>
          <p:sp>
            <p:nvSpPr>
              <p:cNvPr id="11" name="Freeform 5">
                <a:extLst>
                  <a:ext uri="{FF2B5EF4-FFF2-40B4-BE49-F238E27FC236}">
                    <a16:creationId xmlns:a16="http://schemas.microsoft.com/office/drawing/2014/main" id="{6CA3078E-51DE-A566-82A4-FD4D2049A0D4}"/>
                  </a:ext>
                </a:extLst>
              </p:cNvPr>
              <p:cNvSpPr>
                <a:spLocks/>
              </p:cNvSpPr>
              <p:nvPr/>
            </p:nvSpPr>
            <p:spPr bwMode="auto">
              <a:xfrm>
                <a:off x="4799404" y="1403374"/>
                <a:ext cx="3630243" cy="1968837"/>
              </a:xfrm>
              <a:custGeom>
                <a:avLst/>
                <a:gdLst>
                  <a:gd name="T0" fmla="*/ 2198 w 4558"/>
                  <a:gd name="T1" fmla="*/ 0 h 2473"/>
                  <a:gd name="T2" fmla="*/ 2357 w 4558"/>
                  <a:gd name="T3" fmla="*/ 2 h 2473"/>
                  <a:gd name="T4" fmla="*/ 2515 w 4558"/>
                  <a:gd name="T5" fmla="*/ 14 h 2473"/>
                  <a:gd name="T6" fmla="*/ 2676 w 4558"/>
                  <a:gd name="T7" fmla="*/ 35 h 2473"/>
                  <a:gd name="T8" fmla="*/ 2836 w 4558"/>
                  <a:gd name="T9" fmla="*/ 69 h 2473"/>
                  <a:gd name="T10" fmla="*/ 2997 w 4558"/>
                  <a:gd name="T11" fmla="*/ 111 h 2473"/>
                  <a:gd name="T12" fmla="*/ 3145 w 4558"/>
                  <a:gd name="T13" fmla="*/ 159 h 2473"/>
                  <a:gd name="T14" fmla="*/ 3288 w 4558"/>
                  <a:gd name="T15" fmla="*/ 215 h 2473"/>
                  <a:gd name="T16" fmla="*/ 3425 w 4558"/>
                  <a:gd name="T17" fmla="*/ 281 h 2473"/>
                  <a:gd name="T18" fmla="*/ 3558 w 4558"/>
                  <a:gd name="T19" fmla="*/ 351 h 2473"/>
                  <a:gd name="T20" fmla="*/ 3685 w 4558"/>
                  <a:gd name="T21" fmla="*/ 431 h 2473"/>
                  <a:gd name="T22" fmla="*/ 3805 w 4558"/>
                  <a:gd name="T23" fmla="*/ 516 h 2473"/>
                  <a:gd name="T24" fmla="*/ 3921 w 4558"/>
                  <a:gd name="T25" fmla="*/ 606 h 2473"/>
                  <a:gd name="T26" fmla="*/ 4030 w 4558"/>
                  <a:gd name="T27" fmla="*/ 705 h 2473"/>
                  <a:gd name="T28" fmla="*/ 4134 w 4558"/>
                  <a:gd name="T29" fmla="*/ 807 h 2473"/>
                  <a:gd name="T30" fmla="*/ 4233 w 4558"/>
                  <a:gd name="T31" fmla="*/ 915 h 2473"/>
                  <a:gd name="T32" fmla="*/ 4325 w 4558"/>
                  <a:gd name="T33" fmla="*/ 1028 h 2473"/>
                  <a:gd name="T34" fmla="*/ 4410 w 4558"/>
                  <a:gd name="T35" fmla="*/ 1146 h 2473"/>
                  <a:gd name="T36" fmla="*/ 4487 w 4558"/>
                  <a:gd name="T37" fmla="*/ 1268 h 2473"/>
                  <a:gd name="T38" fmla="*/ 4558 w 4558"/>
                  <a:gd name="T39" fmla="*/ 1395 h 2473"/>
                  <a:gd name="T40" fmla="*/ 3261 w 4558"/>
                  <a:gd name="T41" fmla="*/ 1190 h 2473"/>
                  <a:gd name="T42" fmla="*/ 2852 w 4558"/>
                  <a:gd name="T43" fmla="*/ 2065 h 2473"/>
                  <a:gd name="T44" fmla="*/ 2803 w 4558"/>
                  <a:gd name="T45" fmla="*/ 2015 h 2473"/>
                  <a:gd name="T46" fmla="*/ 2746 w 4558"/>
                  <a:gd name="T47" fmla="*/ 1968 h 2473"/>
                  <a:gd name="T48" fmla="*/ 2687 w 4558"/>
                  <a:gd name="T49" fmla="*/ 1925 h 2473"/>
                  <a:gd name="T50" fmla="*/ 2623 w 4558"/>
                  <a:gd name="T51" fmla="*/ 1888 h 2473"/>
                  <a:gd name="T52" fmla="*/ 2554 w 4558"/>
                  <a:gd name="T53" fmla="*/ 1858 h 2473"/>
                  <a:gd name="T54" fmla="*/ 2484 w 4558"/>
                  <a:gd name="T55" fmla="*/ 1832 h 2473"/>
                  <a:gd name="T56" fmla="*/ 2399 w 4558"/>
                  <a:gd name="T57" fmla="*/ 1812 h 2473"/>
                  <a:gd name="T58" fmla="*/ 2316 w 4558"/>
                  <a:gd name="T59" fmla="*/ 1800 h 2473"/>
                  <a:gd name="T60" fmla="*/ 2233 w 4558"/>
                  <a:gd name="T61" fmla="*/ 1798 h 2473"/>
                  <a:gd name="T62" fmla="*/ 2150 w 4558"/>
                  <a:gd name="T63" fmla="*/ 1803 h 2473"/>
                  <a:gd name="T64" fmla="*/ 2071 w 4558"/>
                  <a:gd name="T65" fmla="*/ 1817 h 2473"/>
                  <a:gd name="T66" fmla="*/ 1993 w 4558"/>
                  <a:gd name="T67" fmla="*/ 1839 h 2473"/>
                  <a:gd name="T68" fmla="*/ 1918 w 4558"/>
                  <a:gd name="T69" fmla="*/ 1867 h 2473"/>
                  <a:gd name="T70" fmla="*/ 1845 w 4558"/>
                  <a:gd name="T71" fmla="*/ 1904 h 2473"/>
                  <a:gd name="T72" fmla="*/ 1778 w 4558"/>
                  <a:gd name="T73" fmla="*/ 1946 h 2473"/>
                  <a:gd name="T74" fmla="*/ 1713 w 4558"/>
                  <a:gd name="T75" fmla="*/ 1996 h 2473"/>
                  <a:gd name="T76" fmla="*/ 1655 w 4558"/>
                  <a:gd name="T77" fmla="*/ 2052 h 2473"/>
                  <a:gd name="T78" fmla="*/ 1602 w 4558"/>
                  <a:gd name="T79" fmla="*/ 2114 h 2473"/>
                  <a:gd name="T80" fmla="*/ 1554 w 4558"/>
                  <a:gd name="T81" fmla="*/ 2181 h 2473"/>
                  <a:gd name="T82" fmla="*/ 1514 w 4558"/>
                  <a:gd name="T83" fmla="*/ 2255 h 2473"/>
                  <a:gd name="T84" fmla="*/ 1480 w 4558"/>
                  <a:gd name="T85" fmla="*/ 2333 h 2473"/>
                  <a:gd name="T86" fmla="*/ 549 w 4558"/>
                  <a:gd name="T87" fmla="*/ 2473 h 2473"/>
                  <a:gd name="T88" fmla="*/ 0 w 4558"/>
                  <a:gd name="T89" fmla="*/ 1279 h 2473"/>
                  <a:gd name="T90" fmla="*/ 87 w 4558"/>
                  <a:gd name="T91" fmla="*/ 1144 h 2473"/>
                  <a:gd name="T92" fmla="*/ 179 w 4558"/>
                  <a:gd name="T93" fmla="*/ 1017 h 2473"/>
                  <a:gd name="T94" fmla="*/ 279 w 4558"/>
                  <a:gd name="T95" fmla="*/ 895 h 2473"/>
                  <a:gd name="T96" fmla="*/ 385 w 4558"/>
                  <a:gd name="T97" fmla="*/ 781 h 2473"/>
                  <a:gd name="T98" fmla="*/ 498 w 4558"/>
                  <a:gd name="T99" fmla="*/ 673 h 2473"/>
                  <a:gd name="T100" fmla="*/ 616 w 4558"/>
                  <a:gd name="T101" fmla="*/ 572 h 2473"/>
                  <a:gd name="T102" fmla="*/ 741 w 4558"/>
                  <a:gd name="T103" fmla="*/ 480 h 2473"/>
                  <a:gd name="T104" fmla="*/ 870 w 4558"/>
                  <a:gd name="T105" fmla="*/ 394 h 2473"/>
                  <a:gd name="T106" fmla="*/ 1004 w 4558"/>
                  <a:gd name="T107" fmla="*/ 316 h 2473"/>
                  <a:gd name="T108" fmla="*/ 1142 w 4558"/>
                  <a:gd name="T109" fmla="*/ 247 h 2473"/>
                  <a:gd name="T110" fmla="*/ 1284 w 4558"/>
                  <a:gd name="T111" fmla="*/ 185 h 2473"/>
                  <a:gd name="T112" fmla="*/ 1429 w 4558"/>
                  <a:gd name="T113" fmla="*/ 132 h 2473"/>
                  <a:gd name="T114" fmla="*/ 1579 w 4558"/>
                  <a:gd name="T115" fmla="*/ 88 h 2473"/>
                  <a:gd name="T116" fmla="*/ 1731 w 4558"/>
                  <a:gd name="T117" fmla="*/ 53 h 2473"/>
                  <a:gd name="T118" fmla="*/ 1884 w 4558"/>
                  <a:gd name="T119" fmla="*/ 26 h 2473"/>
                  <a:gd name="T120" fmla="*/ 2039 w 4558"/>
                  <a:gd name="T121" fmla="*/ 9 h 2473"/>
                  <a:gd name="T122" fmla="*/ 2198 w 4558"/>
                  <a:gd name="T123" fmla="*/ 0 h 2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58" h="2473">
                    <a:moveTo>
                      <a:pt x="2198" y="0"/>
                    </a:moveTo>
                    <a:lnTo>
                      <a:pt x="2357" y="2"/>
                    </a:lnTo>
                    <a:lnTo>
                      <a:pt x="2515" y="14"/>
                    </a:lnTo>
                    <a:lnTo>
                      <a:pt x="2676" y="35"/>
                    </a:lnTo>
                    <a:lnTo>
                      <a:pt x="2836" y="69"/>
                    </a:lnTo>
                    <a:lnTo>
                      <a:pt x="2997" y="111"/>
                    </a:lnTo>
                    <a:lnTo>
                      <a:pt x="3145" y="159"/>
                    </a:lnTo>
                    <a:lnTo>
                      <a:pt x="3288" y="215"/>
                    </a:lnTo>
                    <a:lnTo>
                      <a:pt x="3425" y="281"/>
                    </a:lnTo>
                    <a:lnTo>
                      <a:pt x="3558" y="351"/>
                    </a:lnTo>
                    <a:lnTo>
                      <a:pt x="3685" y="431"/>
                    </a:lnTo>
                    <a:lnTo>
                      <a:pt x="3805" y="516"/>
                    </a:lnTo>
                    <a:lnTo>
                      <a:pt x="3921" y="606"/>
                    </a:lnTo>
                    <a:lnTo>
                      <a:pt x="4030" y="705"/>
                    </a:lnTo>
                    <a:lnTo>
                      <a:pt x="4134" y="807"/>
                    </a:lnTo>
                    <a:lnTo>
                      <a:pt x="4233" y="915"/>
                    </a:lnTo>
                    <a:lnTo>
                      <a:pt x="4325" y="1028"/>
                    </a:lnTo>
                    <a:lnTo>
                      <a:pt x="4410" y="1146"/>
                    </a:lnTo>
                    <a:lnTo>
                      <a:pt x="4487" y="1268"/>
                    </a:lnTo>
                    <a:lnTo>
                      <a:pt x="4558" y="1395"/>
                    </a:lnTo>
                    <a:lnTo>
                      <a:pt x="3261" y="1190"/>
                    </a:lnTo>
                    <a:lnTo>
                      <a:pt x="2852" y="2065"/>
                    </a:lnTo>
                    <a:lnTo>
                      <a:pt x="2803" y="2015"/>
                    </a:lnTo>
                    <a:lnTo>
                      <a:pt x="2746" y="1968"/>
                    </a:lnTo>
                    <a:lnTo>
                      <a:pt x="2687" y="1925"/>
                    </a:lnTo>
                    <a:lnTo>
                      <a:pt x="2623" y="1888"/>
                    </a:lnTo>
                    <a:lnTo>
                      <a:pt x="2554" y="1858"/>
                    </a:lnTo>
                    <a:lnTo>
                      <a:pt x="2484" y="1832"/>
                    </a:lnTo>
                    <a:lnTo>
                      <a:pt x="2399" y="1812"/>
                    </a:lnTo>
                    <a:lnTo>
                      <a:pt x="2316" y="1800"/>
                    </a:lnTo>
                    <a:lnTo>
                      <a:pt x="2233" y="1798"/>
                    </a:lnTo>
                    <a:lnTo>
                      <a:pt x="2150" y="1803"/>
                    </a:lnTo>
                    <a:lnTo>
                      <a:pt x="2071" y="1817"/>
                    </a:lnTo>
                    <a:lnTo>
                      <a:pt x="1993" y="1839"/>
                    </a:lnTo>
                    <a:lnTo>
                      <a:pt x="1918" y="1867"/>
                    </a:lnTo>
                    <a:lnTo>
                      <a:pt x="1845" y="1904"/>
                    </a:lnTo>
                    <a:lnTo>
                      <a:pt x="1778" y="1946"/>
                    </a:lnTo>
                    <a:lnTo>
                      <a:pt x="1713" y="1996"/>
                    </a:lnTo>
                    <a:lnTo>
                      <a:pt x="1655" y="2052"/>
                    </a:lnTo>
                    <a:lnTo>
                      <a:pt x="1602" y="2114"/>
                    </a:lnTo>
                    <a:lnTo>
                      <a:pt x="1554" y="2181"/>
                    </a:lnTo>
                    <a:lnTo>
                      <a:pt x="1514" y="2255"/>
                    </a:lnTo>
                    <a:lnTo>
                      <a:pt x="1480" y="2333"/>
                    </a:lnTo>
                    <a:lnTo>
                      <a:pt x="549" y="2473"/>
                    </a:lnTo>
                    <a:lnTo>
                      <a:pt x="0" y="1279"/>
                    </a:lnTo>
                    <a:lnTo>
                      <a:pt x="87" y="1144"/>
                    </a:lnTo>
                    <a:lnTo>
                      <a:pt x="179" y="1017"/>
                    </a:lnTo>
                    <a:lnTo>
                      <a:pt x="279" y="895"/>
                    </a:lnTo>
                    <a:lnTo>
                      <a:pt x="385" y="781"/>
                    </a:lnTo>
                    <a:lnTo>
                      <a:pt x="498" y="673"/>
                    </a:lnTo>
                    <a:lnTo>
                      <a:pt x="616" y="572"/>
                    </a:lnTo>
                    <a:lnTo>
                      <a:pt x="741" y="480"/>
                    </a:lnTo>
                    <a:lnTo>
                      <a:pt x="870" y="394"/>
                    </a:lnTo>
                    <a:lnTo>
                      <a:pt x="1004" y="316"/>
                    </a:lnTo>
                    <a:lnTo>
                      <a:pt x="1142" y="247"/>
                    </a:lnTo>
                    <a:lnTo>
                      <a:pt x="1284" y="185"/>
                    </a:lnTo>
                    <a:lnTo>
                      <a:pt x="1429" y="132"/>
                    </a:lnTo>
                    <a:lnTo>
                      <a:pt x="1579" y="88"/>
                    </a:lnTo>
                    <a:lnTo>
                      <a:pt x="1731" y="53"/>
                    </a:lnTo>
                    <a:lnTo>
                      <a:pt x="1884" y="26"/>
                    </a:lnTo>
                    <a:lnTo>
                      <a:pt x="2039" y="9"/>
                    </a:lnTo>
                    <a:lnTo>
                      <a:pt x="2198" y="0"/>
                    </a:lnTo>
                    <a:close/>
                  </a:path>
                </a:pathLst>
              </a:custGeom>
              <a:solidFill>
                <a:srgbClr val="D6E8F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D6E8F1"/>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EF8EAE4F-83CC-2764-A2FB-F9A69F505C42}"/>
                  </a:ext>
                </a:extLst>
              </p:cNvPr>
              <p:cNvSpPr>
                <a:spLocks/>
              </p:cNvSpPr>
              <p:nvPr/>
            </p:nvSpPr>
            <p:spPr bwMode="auto">
              <a:xfrm>
                <a:off x="6054618" y="2424429"/>
                <a:ext cx="2617152" cy="3150777"/>
              </a:xfrm>
              <a:custGeom>
                <a:avLst/>
                <a:gdLst>
                  <a:gd name="T0" fmla="*/ 3030 w 3288"/>
                  <a:gd name="T1" fmla="*/ 205 h 3957"/>
                  <a:gd name="T2" fmla="*/ 3149 w 3288"/>
                  <a:gd name="T3" fmla="*/ 497 h 3957"/>
                  <a:gd name="T4" fmla="*/ 3233 w 3288"/>
                  <a:gd name="T5" fmla="*/ 800 h 3957"/>
                  <a:gd name="T6" fmla="*/ 3279 w 3288"/>
                  <a:gd name="T7" fmla="*/ 1115 h 3957"/>
                  <a:gd name="T8" fmla="*/ 3286 w 3288"/>
                  <a:gd name="T9" fmla="*/ 1436 h 3957"/>
                  <a:gd name="T10" fmla="*/ 3254 w 3288"/>
                  <a:gd name="T11" fmla="*/ 1761 h 3957"/>
                  <a:gd name="T12" fmla="*/ 3178 w 3288"/>
                  <a:gd name="T13" fmla="*/ 2088 h 3957"/>
                  <a:gd name="T14" fmla="*/ 3067 w 3288"/>
                  <a:gd name="T15" fmla="*/ 2392 h 3957"/>
                  <a:gd name="T16" fmla="*/ 2923 w 3288"/>
                  <a:gd name="T17" fmla="*/ 2673 h 3957"/>
                  <a:gd name="T18" fmla="*/ 2750 w 3288"/>
                  <a:gd name="T19" fmla="*/ 2930 h 3957"/>
                  <a:gd name="T20" fmla="*/ 2549 w 3288"/>
                  <a:gd name="T21" fmla="*/ 3164 h 3957"/>
                  <a:gd name="T22" fmla="*/ 2323 w 3288"/>
                  <a:gd name="T23" fmla="*/ 3368 h 3957"/>
                  <a:gd name="T24" fmla="*/ 2078 w 3288"/>
                  <a:gd name="T25" fmla="*/ 3547 h 3957"/>
                  <a:gd name="T26" fmla="*/ 1813 w 3288"/>
                  <a:gd name="T27" fmla="*/ 3693 h 3957"/>
                  <a:gd name="T28" fmla="*/ 1533 w 3288"/>
                  <a:gd name="T29" fmla="*/ 3810 h 3957"/>
                  <a:gd name="T30" fmla="*/ 1240 w 3288"/>
                  <a:gd name="T31" fmla="*/ 3893 h 3957"/>
                  <a:gd name="T32" fmla="*/ 939 w 3288"/>
                  <a:gd name="T33" fmla="*/ 3943 h 3957"/>
                  <a:gd name="T34" fmla="*/ 628 w 3288"/>
                  <a:gd name="T35" fmla="*/ 3957 h 3957"/>
                  <a:gd name="T36" fmla="*/ 316 w 3288"/>
                  <a:gd name="T37" fmla="*/ 3932 h 3957"/>
                  <a:gd name="T38" fmla="*/ 0 w 3288"/>
                  <a:gd name="T39" fmla="*/ 3868 h 3957"/>
                  <a:gd name="T40" fmla="*/ 669 w 3288"/>
                  <a:gd name="T41" fmla="*/ 2159 h 3957"/>
                  <a:gd name="T42" fmla="*/ 829 w 3288"/>
                  <a:gd name="T43" fmla="*/ 2144 h 3957"/>
                  <a:gd name="T44" fmla="*/ 983 w 3288"/>
                  <a:gd name="T45" fmla="*/ 2099 h 3957"/>
                  <a:gd name="T46" fmla="*/ 1124 w 3288"/>
                  <a:gd name="T47" fmla="*/ 2024 h 3957"/>
                  <a:gd name="T48" fmla="*/ 1249 w 3288"/>
                  <a:gd name="T49" fmla="*/ 1924 h 3957"/>
                  <a:gd name="T50" fmla="*/ 1351 w 3288"/>
                  <a:gd name="T51" fmla="*/ 1800 h 3957"/>
                  <a:gd name="T52" fmla="*/ 1431 w 3288"/>
                  <a:gd name="T53" fmla="*/ 1653 h 3957"/>
                  <a:gd name="T54" fmla="*/ 1480 w 3288"/>
                  <a:gd name="T55" fmla="*/ 1487 h 3957"/>
                  <a:gd name="T56" fmla="*/ 1494 w 3288"/>
                  <a:gd name="T57" fmla="*/ 1318 h 3957"/>
                  <a:gd name="T58" fmla="*/ 1473 w 3288"/>
                  <a:gd name="T59" fmla="*/ 1154 h 3957"/>
                  <a:gd name="T60" fmla="*/ 1418 w 3288"/>
                  <a:gd name="T61" fmla="*/ 998 h 3957"/>
                  <a:gd name="T62" fmla="*/ 1337 w 3288"/>
                  <a:gd name="T63" fmla="*/ 855 h 3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88" h="3957">
                    <a:moveTo>
                      <a:pt x="1734" y="0"/>
                    </a:moveTo>
                    <a:lnTo>
                      <a:pt x="3030" y="205"/>
                    </a:lnTo>
                    <a:lnTo>
                      <a:pt x="3094" y="348"/>
                    </a:lnTo>
                    <a:lnTo>
                      <a:pt x="3149" y="497"/>
                    </a:lnTo>
                    <a:lnTo>
                      <a:pt x="3196" y="647"/>
                    </a:lnTo>
                    <a:lnTo>
                      <a:pt x="3233" y="800"/>
                    </a:lnTo>
                    <a:lnTo>
                      <a:pt x="3261" y="956"/>
                    </a:lnTo>
                    <a:lnTo>
                      <a:pt x="3279" y="1115"/>
                    </a:lnTo>
                    <a:lnTo>
                      <a:pt x="3288" y="1275"/>
                    </a:lnTo>
                    <a:lnTo>
                      <a:pt x="3286" y="1436"/>
                    </a:lnTo>
                    <a:lnTo>
                      <a:pt x="3275" y="1599"/>
                    </a:lnTo>
                    <a:lnTo>
                      <a:pt x="3254" y="1761"/>
                    </a:lnTo>
                    <a:lnTo>
                      <a:pt x="3221" y="1925"/>
                    </a:lnTo>
                    <a:lnTo>
                      <a:pt x="3178" y="2088"/>
                    </a:lnTo>
                    <a:lnTo>
                      <a:pt x="3127" y="2242"/>
                    </a:lnTo>
                    <a:lnTo>
                      <a:pt x="3067" y="2392"/>
                    </a:lnTo>
                    <a:lnTo>
                      <a:pt x="2999" y="2535"/>
                    </a:lnTo>
                    <a:lnTo>
                      <a:pt x="2923" y="2673"/>
                    </a:lnTo>
                    <a:lnTo>
                      <a:pt x="2840" y="2805"/>
                    </a:lnTo>
                    <a:lnTo>
                      <a:pt x="2750" y="2930"/>
                    </a:lnTo>
                    <a:lnTo>
                      <a:pt x="2653" y="3051"/>
                    </a:lnTo>
                    <a:lnTo>
                      <a:pt x="2549" y="3164"/>
                    </a:lnTo>
                    <a:lnTo>
                      <a:pt x="2440" y="3270"/>
                    </a:lnTo>
                    <a:lnTo>
                      <a:pt x="2323" y="3368"/>
                    </a:lnTo>
                    <a:lnTo>
                      <a:pt x="2203" y="3460"/>
                    </a:lnTo>
                    <a:lnTo>
                      <a:pt x="2078" y="3547"/>
                    </a:lnTo>
                    <a:lnTo>
                      <a:pt x="1947" y="3625"/>
                    </a:lnTo>
                    <a:lnTo>
                      <a:pt x="1813" y="3693"/>
                    </a:lnTo>
                    <a:lnTo>
                      <a:pt x="1674" y="3757"/>
                    </a:lnTo>
                    <a:lnTo>
                      <a:pt x="1533" y="3810"/>
                    </a:lnTo>
                    <a:lnTo>
                      <a:pt x="1388" y="3856"/>
                    </a:lnTo>
                    <a:lnTo>
                      <a:pt x="1240" y="3893"/>
                    </a:lnTo>
                    <a:lnTo>
                      <a:pt x="1090" y="3923"/>
                    </a:lnTo>
                    <a:lnTo>
                      <a:pt x="939" y="3943"/>
                    </a:lnTo>
                    <a:lnTo>
                      <a:pt x="783" y="3955"/>
                    </a:lnTo>
                    <a:lnTo>
                      <a:pt x="628" y="3957"/>
                    </a:lnTo>
                    <a:lnTo>
                      <a:pt x="473" y="3948"/>
                    </a:lnTo>
                    <a:lnTo>
                      <a:pt x="316" y="3932"/>
                    </a:lnTo>
                    <a:lnTo>
                      <a:pt x="159" y="3905"/>
                    </a:lnTo>
                    <a:lnTo>
                      <a:pt x="0" y="3868"/>
                    </a:lnTo>
                    <a:lnTo>
                      <a:pt x="1032" y="3052"/>
                    </a:lnTo>
                    <a:lnTo>
                      <a:pt x="669" y="2159"/>
                    </a:lnTo>
                    <a:lnTo>
                      <a:pt x="750" y="2155"/>
                    </a:lnTo>
                    <a:lnTo>
                      <a:pt x="829" y="2144"/>
                    </a:lnTo>
                    <a:lnTo>
                      <a:pt x="907" y="2125"/>
                    </a:lnTo>
                    <a:lnTo>
                      <a:pt x="983" y="2099"/>
                    </a:lnTo>
                    <a:lnTo>
                      <a:pt x="1055" y="2065"/>
                    </a:lnTo>
                    <a:lnTo>
                      <a:pt x="1124" y="2024"/>
                    </a:lnTo>
                    <a:lnTo>
                      <a:pt x="1189" y="1977"/>
                    </a:lnTo>
                    <a:lnTo>
                      <a:pt x="1249" y="1924"/>
                    </a:lnTo>
                    <a:lnTo>
                      <a:pt x="1304" y="1864"/>
                    </a:lnTo>
                    <a:lnTo>
                      <a:pt x="1351" y="1800"/>
                    </a:lnTo>
                    <a:lnTo>
                      <a:pt x="1395" y="1729"/>
                    </a:lnTo>
                    <a:lnTo>
                      <a:pt x="1431" y="1653"/>
                    </a:lnTo>
                    <a:lnTo>
                      <a:pt x="1459" y="1574"/>
                    </a:lnTo>
                    <a:lnTo>
                      <a:pt x="1480" y="1487"/>
                    </a:lnTo>
                    <a:lnTo>
                      <a:pt x="1491" y="1403"/>
                    </a:lnTo>
                    <a:lnTo>
                      <a:pt x="1494" y="1318"/>
                    </a:lnTo>
                    <a:lnTo>
                      <a:pt x="1487" y="1235"/>
                    </a:lnTo>
                    <a:lnTo>
                      <a:pt x="1473" y="1154"/>
                    </a:lnTo>
                    <a:lnTo>
                      <a:pt x="1450" y="1074"/>
                    </a:lnTo>
                    <a:lnTo>
                      <a:pt x="1418" y="998"/>
                    </a:lnTo>
                    <a:lnTo>
                      <a:pt x="1381" y="924"/>
                    </a:lnTo>
                    <a:lnTo>
                      <a:pt x="1337" y="855"/>
                    </a:lnTo>
                    <a:lnTo>
                      <a:pt x="1734" y="0"/>
                    </a:lnTo>
                    <a:close/>
                  </a:path>
                </a:pathLst>
              </a:custGeom>
              <a:solidFill>
                <a:srgbClr val="D6E8F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D6E8F1"/>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77C4A9E3-841D-848C-C12A-21BEE8D7C2EA}"/>
                  </a:ext>
                </a:extLst>
              </p:cNvPr>
              <p:cNvGrpSpPr/>
              <p:nvPr/>
            </p:nvGrpSpPr>
            <p:grpSpPr>
              <a:xfrm>
                <a:off x="4233949" y="1267285"/>
                <a:ext cx="4573188" cy="4444010"/>
                <a:chOff x="4399005" y="2516534"/>
                <a:chExt cx="3153288" cy="3064218"/>
              </a:xfrm>
            </p:grpSpPr>
            <p:sp>
              <p:nvSpPr>
                <p:cNvPr id="20" name="Freeform 14">
                  <a:extLst>
                    <a:ext uri="{FF2B5EF4-FFF2-40B4-BE49-F238E27FC236}">
                      <a16:creationId xmlns:a16="http://schemas.microsoft.com/office/drawing/2014/main" id="{558F6769-8D90-58CB-2B40-4B1CDBDBF16B}"/>
                    </a:ext>
                  </a:extLst>
                </p:cNvPr>
                <p:cNvSpPr>
                  <a:spLocks/>
                </p:cNvSpPr>
                <p:nvPr/>
              </p:nvSpPr>
              <p:spPr bwMode="auto">
                <a:xfrm>
                  <a:off x="4492420" y="2516534"/>
                  <a:ext cx="3059873" cy="3064218"/>
                </a:xfrm>
                <a:custGeom>
                  <a:avLst/>
                  <a:gdLst>
                    <a:gd name="T0" fmla="*/ 3169 w 5633"/>
                    <a:gd name="T1" fmla="*/ 23 h 5641"/>
                    <a:gd name="T2" fmla="*/ 3673 w 5633"/>
                    <a:gd name="T3" fmla="*/ 134 h 5641"/>
                    <a:gd name="T4" fmla="*/ 4139 w 5633"/>
                    <a:gd name="T5" fmla="*/ 332 h 5641"/>
                    <a:gd name="T6" fmla="*/ 4559 w 5633"/>
                    <a:gd name="T7" fmla="*/ 605 h 5641"/>
                    <a:gd name="T8" fmla="*/ 4922 w 5633"/>
                    <a:gd name="T9" fmla="*/ 948 h 5641"/>
                    <a:gd name="T10" fmla="*/ 5220 w 5633"/>
                    <a:gd name="T11" fmla="*/ 1351 h 5641"/>
                    <a:gd name="T12" fmla="*/ 5444 w 5633"/>
                    <a:gd name="T13" fmla="*/ 1803 h 5641"/>
                    <a:gd name="T14" fmla="*/ 5585 w 5633"/>
                    <a:gd name="T15" fmla="*/ 2296 h 5641"/>
                    <a:gd name="T16" fmla="*/ 5633 w 5633"/>
                    <a:gd name="T17" fmla="*/ 2820 h 5641"/>
                    <a:gd name="T18" fmla="*/ 5585 w 5633"/>
                    <a:gd name="T19" fmla="*/ 3347 h 5641"/>
                    <a:gd name="T20" fmla="*/ 5444 w 5633"/>
                    <a:gd name="T21" fmla="*/ 3839 h 5641"/>
                    <a:gd name="T22" fmla="*/ 5220 w 5633"/>
                    <a:gd name="T23" fmla="*/ 4292 h 5641"/>
                    <a:gd name="T24" fmla="*/ 4922 w 5633"/>
                    <a:gd name="T25" fmla="*/ 4693 h 5641"/>
                    <a:gd name="T26" fmla="*/ 4559 w 5633"/>
                    <a:gd name="T27" fmla="*/ 5035 h 5641"/>
                    <a:gd name="T28" fmla="*/ 4139 w 5633"/>
                    <a:gd name="T29" fmla="*/ 5311 h 5641"/>
                    <a:gd name="T30" fmla="*/ 3673 w 5633"/>
                    <a:gd name="T31" fmla="*/ 5509 h 5641"/>
                    <a:gd name="T32" fmla="*/ 3169 w 5633"/>
                    <a:gd name="T33" fmla="*/ 5620 h 5641"/>
                    <a:gd name="T34" fmla="*/ 2808 w 5633"/>
                    <a:gd name="T35" fmla="*/ 5641 h 5641"/>
                    <a:gd name="T36" fmla="*/ 2806 w 5633"/>
                    <a:gd name="T37" fmla="*/ 5433 h 5641"/>
                    <a:gd name="T38" fmla="*/ 3157 w 5633"/>
                    <a:gd name="T39" fmla="*/ 5410 h 5641"/>
                    <a:gd name="T40" fmla="*/ 3640 w 5633"/>
                    <a:gd name="T41" fmla="*/ 5298 h 5641"/>
                    <a:gd name="T42" fmla="*/ 4086 w 5633"/>
                    <a:gd name="T43" fmla="*/ 5102 h 5641"/>
                    <a:gd name="T44" fmla="*/ 4483 w 5633"/>
                    <a:gd name="T45" fmla="*/ 4829 h 5641"/>
                    <a:gd name="T46" fmla="*/ 4822 w 5633"/>
                    <a:gd name="T47" fmla="*/ 4489 h 5641"/>
                    <a:gd name="T48" fmla="*/ 5095 w 5633"/>
                    <a:gd name="T49" fmla="*/ 4090 h 5641"/>
                    <a:gd name="T50" fmla="*/ 5291 w 5633"/>
                    <a:gd name="T51" fmla="*/ 3645 h 5641"/>
                    <a:gd name="T52" fmla="*/ 5404 w 5633"/>
                    <a:gd name="T53" fmla="*/ 3161 h 5641"/>
                    <a:gd name="T54" fmla="*/ 5419 w 5633"/>
                    <a:gd name="T55" fmla="*/ 2649 h 5641"/>
                    <a:gd name="T56" fmla="*/ 5338 w 5633"/>
                    <a:gd name="T57" fmla="*/ 2154 h 5641"/>
                    <a:gd name="T58" fmla="*/ 5169 w 5633"/>
                    <a:gd name="T59" fmla="*/ 1693 h 5641"/>
                    <a:gd name="T60" fmla="*/ 4920 w 5633"/>
                    <a:gd name="T61" fmla="*/ 1280 h 5641"/>
                    <a:gd name="T62" fmla="*/ 4603 w 5633"/>
                    <a:gd name="T63" fmla="*/ 920 h 5641"/>
                    <a:gd name="T64" fmla="*/ 4224 w 5633"/>
                    <a:gd name="T65" fmla="*/ 623 h 5641"/>
                    <a:gd name="T66" fmla="*/ 3793 w 5633"/>
                    <a:gd name="T67" fmla="*/ 399 h 5641"/>
                    <a:gd name="T68" fmla="*/ 3321 w 5633"/>
                    <a:gd name="T69" fmla="*/ 257 h 5641"/>
                    <a:gd name="T70" fmla="*/ 2816 w 5633"/>
                    <a:gd name="T71" fmla="*/ 210 h 5641"/>
                    <a:gd name="T72" fmla="*/ 2312 w 5633"/>
                    <a:gd name="T73" fmla="*/ 257 h 5641"/>
                    <a:gd name="T74" fmla="*/ 1841 w 5633"/>
                    <a:gd name="T75" fmla="*/ 399 h 5641"/>
                    <a:gd name="T76" fmla="*/ 1411 w 5633"/>
                    <a:gd name="T77" fmla="*/ 623 h 5641"/>
                    <a:gd name="T78" fmla="*/ 1032 w 5633"/>
                    <a:gd name="T79" fmla="*/ 920 h 5641"/>
                    <a:gd name="T80" fmla="*/ 712 w 5633"/>
                    <a:gd name="T81" fmla="*/ 1280 h 5641"/>
                    <a:gd name="T82" fmla="*/ 465 w 5633"/>
                    <a:gd name="T83" fmla="*/ 1693 h 5641"/>
                    <a:gd name="T84" fmla="*/ 296 w 5633"/>
                    <a:gd name="T85" fmla="*/ 2154 h 5641"/>
                    <a:gd name="T86" fmla="*/ 215 w 5633"/>
                    <a:gd name="T87" fmla="*/ 2649 h 5641"/>
                    <a:gd name="T88" fmla="*/ 227 w 5633"/>
                    <a:gd name="T89" fmla="*/ 3135 h 5641"/>
                    <a:gd name="T90" fmla="*/ 323 w 5633"/>
                    <a:gd name="T91" fmla="*/ 3583 h 5641"/>
                    <a:gd name="T92" fmla="*/ 84 w 5633"/>
                    <a:gd name="T93" fmla="*/ 3504 h 5641"/>
                    <a:gd name="T94" fmla="*/ 7 w 5633"/>
                    <a:gd name="T95" fmla="*/ 2995 h 5641"/>
                    <a:gd name="T96" fmla="*/ 23 w 5633"/>
                    <a:gd name="T97" fmla="*/ 2467 h 5641"/>
                    <a:gd name="T98" fmla="*/ 134 w 5633"/>
                    <a:gd name="T99" fmla="*/ 1962 h 5641"/>
                    <a:gd name="T100" fmla="*/ 331 w 5633"/>
                    <a:gd name="T101" fmla="*/ 1496 h 5641"/>
                    <a:gd name="T102" fmla="*/ 605 w 5633"/>
                    <a:gd name="T103" fmla="*/ 1077 h 5641"/>
                    <a:gd name="T104" fmla="*/ 947 w 5633"/>
                    <a:gd name="T105" fmla="*/ 713 h 5641"/>
                    <a:gd name="T106" fmla="*/ 1349 w 5633"/>
                    <a:gd name="T107" fmla="*/ 415 h 5641"/>
                    <a:gd name="T108" fmla="*/ 1801 w 5633"/>
                    <a:gd name="T109" fmla="*/ 190 h 5641"/>
                    <a:gd name="T110" fmla="*/ 2293 w 5633"/>
                    <a:gd name="T111" fmla="*/ 49 h 5641"/>
                    <a:gd name="T112" fmla="*/ 2816 w 5633"/>
                    <a:gd name="T113" fmla="*/ 0 h 5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33" h="5641">
                      <a:moveTo>
                        <a:pt x="2816" y="0"/>
                      </a:moveTo>
                      <a:lnTo>
                        <a:pt x="2994" y="5"/>
                      </a:lnTo>
                      <a:lnTo>
                        <a:pt x="3169" y="23"/>
                      </a:lnTo>
                      <a:lnTo>
                        <a:pt x="3342" y="49"/>
                      </a:lnTo>
                      <a:lnTo>
                        <a:pt x="3509" y="86"/>
                      </a:lnTo>
                      <a:lnTo>
                        <a:pt x="3673" y="134"/>
                      </a:lnTo>
                      <a:lnTo>
                        <a:pt x="3834" y="190"/>
                      </a:lnTo>
                      <a:lnTo>
                        <a:pt x="3989" y="256"/>
                      </a:lnTo>
                      <a:lnTo>
                        <a:pt x="4139" y="332"/>
                      </a:lnTo>
                      <a:lnTo>
                        <a:pt x="4285" y="415"/>
                      </a:lnTo>
                      <a:lnTo>
                        <a:pt x="4425" y="507"/>
                      </a:lnTo>
                      <a:lnTo>
                        <a:pt x="4559" y="605"/>
                      </a:lnTo>
                      <a:lnTo>
                        <a:pt x="4686" y="713"/>
                      </a:lnTo>
                      <a:lnTo>
                        <a:pt x="4808" y="828"/>
                      </a:lnTo>
                      <a:lnTo>
                        <a:pt x="4922" y="948"/>
                      </a:lnTo>
                      <a:lnTo>
                        <a:pt x="5028" y="1077"/>
                      </a:lnTo>
                      <a:lnTo>
                        <a:pt x="5128" y="1209"/>
                      </a:lnTo>
                      <a:lnTo>
                        <a:pt x="5220" y="1351"/>
                      </a:lnTo>
                      <a:lnTo>
                        <a:pt x="5303" y="1496"/>
                      </a:lnTo>
                      <a:lnTo>
                        <a:pt x="5377" y="1646"/>
                      </a:lnTo>
                      <a:lnTo>
                        <a:pt x="5444" y="1803"/>
                      </a:lnTo>
                      <a:lnTo>
                        <a:pt x="5501" y="1962"/>
                      </a:lnTo>
                      <a:lnTo>
                        <a:pt x="5546" y="2126"/>
                      </a:lnTo>
                      <a:lnTo>
                        <a:pt x="5585" y="2296"/>
                      </a:lnTo>
                      <a:lnTo>
                        <a:pt x="5612" y="2467"/>
                      </a:lnTo>
                      <a:lnTo>
                        <a:pt x="5628" y="2642"/>
                      </a:lnTo>
                      <a:lnTo>
                        <a:pt x="5633" y="2820"/>
                      </a:lnTo>
                      <a:lnTo>
                        <a:pt x="5628" y="2999"/>
                      </a:lnTo>
                      <a:lnTo>
                        <a:pt x="5612" y="3174"/>
                      </a:lnTo>
                      <a:lnTo>
                        <a:pt x="5585" y="3347"/>
                      </a:lnTo>
                      <a:lnTo>
                        <a:pt x="5546" y="3514"/>
                      </a:lnTo>
                      <a:lnTo>
                        <a:pt x="5501" y="3679"/>
                      </a:lnTo>
                      <a:lnTo>
                        <a:pt x="5444" y="3839"/>
                      </a:lnTo>
                      <a:lnTo>
                        <a:pt x="5377" y="3995"/>
                      </a:lnTo>
                      <a:lnTo>
                        <a:pt x="5303" y="4145"/>
                      </a:lnTo>
                      <a:lnTo>
                        <a:pt x="5220" y="4292"/>
                      </a:lnTo>
                      <a:lnTo>
                        <a:pt x="5128" y="4431"/>
                      </a:lnTo>
                      <a:lnTo>
                        <a:pt x="5028" y="4565"/>
                      </a:lnTo>
                      <a:lnTo>
                        <a:pt x="4922" y="4693"/>
                      </a:lnTo>
                      <a:lnTo>
                        <a:pt x="4808" y="4814"/>
                      </a:lnTo>
                      <a:lnTo>
                        <a:pt x="4686" y="4929"/>
                      </a:lnTo>
                      <a:lnTo>
                        <a:pt x="4559" y="5035"/>
                      </a:lnTo>
                      <a:lnTo>
                        <a:pt x="4425" y="5136"/>
                      </a:lnTo>
                      <a:lnTo>
                        <a:pt x="4285" y="5228"/>
                      </a:lnTo>
                      <a:lnTo>
                        <a:pt x="4139" y="5311"/>
                      </a:lnTo>
                      <a:lnTo>
                        <a:pt x="3989" y="5385"/>
                      </a:lnTo>
                      <a:lnTo>
                        <a:pt x="3834" y="5450"/>
                      </a:lnTo>
                      <a:lnTo>
                        <a:pt x="3673" y="5509"/>
                      </a:lnTo>
                      <a:lnTo>
                        <a:pt x="3509" y="5554"/>
                      </a:lnTo>
                      <a:lnTo>
                        <a:pt x="3342" y="5592"/>
                      </a:lnTo>
                      <a:lnTo>
                        <a:pt x="3169" y="5620"/>
                      </a:lnTo>
                      <a:lnTo>
                        <a:pt x="2994" y="5636"/>
                      </a:lnTo>
                      <a:lnTo>
                        <a:pt x="2816" y="5641"/>
                      </a:lnTo>
                      <a:lnTo>
                        <a:pt x="2808" y="5641"/>
                      </a:lnTo>
                      <a:lnTo>
                        <a:pt x="2811" y="5546"/>
                      </a:lnTo>
                      <a:lnTo>
                        <a:pt x="2809" y="5489"/>
                      </a:lnTo>
                      <a:lnTo>
                        <a:pt x="2806" y="5433"/>
                      </a:lnTo>
                      <a:lnTo>
                        <a:pt x="2816" y="5433"/>
                      </a:lnTo>
                      <a:lnTo>
                        <a:pt x="2987" y="5427"/>
                      </a:lnTo>
                      <a:lnTo>
                        <a:pt x="3157" y="5410"/>
                      </a:lnTo>
                      <a:lnTo>
                        <a:pt x="3321" y="5383"/>
                      </a:lnTo>
                      <a:lnTo>
                        <a:pt x="3483" y="5346"/>
                      </a:lnTo>
                      <a:lnTo>
                        <a:pt x="3640" y="5298"/>
                      </a:lnTo>
                      <a:lnTo>
                        <a:pt x="3793" y="5242"/>
                      </a:lnTo>
                      <a:lnTo>
                        <a:pt x="3942" y="5176"/>
                      </a:lnTo>
                      <a:lnTo>
                        <a:pt x="4086" y="5102"/>
                      </a:lnTo>
                      <a:lnTo>
                        <a:pt x="4224" y="5019"/>
                      </a:lnTo>
                      <a:lnTo>
                        <a:pt x="4356" y="4927"/>
                      </a:lnTo>
                      <a:lnTo>
                        <a:pt x="4483" y="4829"/>
                      </a:lnTo>
                      <a:lnTo>
                        <a:pt x="4603" y="4723"/>
                      </a:lnTo>
                      <a:lnTo>
                        <a:pt x="4716" y="4610"/>
                      </a:lnTo>
                      <a:lnTo>
                        <a:pt x="4822" y="4489"/>
                      </a:lnTo>
                      <a:lnTo>
                        <a:pt x="4920" y="4362"/>
                      </a:lnTo>
                      <a:lnTo>
                        <a:pt x="5012" y="4230"/>
                      </a:lnTo>
                      <a:lnTo>
                        <a:pt x="5095" y="4090"/>
                      </a:lnTo>
                      <a:lnTo>
                        <a:pt x="5169" y="3947"/>
                      </a:lnTo>
                      <a:lnTo>
                        <a:pt x="5234" y="3799"/>
                      </a:lnTo>
                      <a:lnTo>
                        <a:pt x="5291" y="3645"/>
                      </a:lnTo>
                      <a:lnTo>
                        <a:pt x="5338" y="3488"/>
                      </a:lnTo>
                      <a:lnTo>
                        <a:pt x="5375" y="3325"/>
                      </a:lnTo>
                      <a:lnTo>
                        <a:pt x="5404" y="3161"/>
                      </a:lnTo>
                      <a:lnTo>
                        <a:pt x="5419" y="2992"/>
                      </a:lnTo>
                      <a:lnTo>
                        <a:pt x="5425" y="2820"/>
                      </a:lnTo>
                      <a:lnTo>
                        <a:pt x="5419" y="2649"/>
                      </a:lnTo>
                      <a:lnTo>
                        <a:pt x="5404" y="2481"/>
                      </a:lnTo>
                      <a:lnTo>
                        <a:pt x="5375" y="2315"/>
                      </a:lnTo>
                      <a:lnTo>
                        <a:pt x="5338" y="2154"/>
                      </a:lnTo>
                      <a:lnTo>
                        <a:pt x="5291" y="1995"/>
                      </a:lnTo>
                      <a:lnTo>
                        <a:pt x="5234" y="1844"/>
                      </a:lnTo>
                      <a:lnTo>
                        <a:pt x="5169" y="1693"/>
                      </a:lnTo>
                      <a:lnTo>
                        <a:pt x="5095" y="1550"/>
                      </a:lnTo>
                      <a:lnTo>
                        <a:pt x="5012" y="1413"/>
                      </a:lnTo>
                      <a:lnTo>
                        <a:pt x="4920" y="1280"/>
                      </a:lnTo>
                      <a:lnTo>
                        <a:pt x="4822" y="1153"/>
                      </a:lnTo>
                      <a:lnTo>
                        <a:pt x="4716" y="1033"/>
                      </a:lnTo>
                      <a:lnTo>
                        <a:pt x="4603" y="920"/>
                      </a:lnTo>
                      <a:lnTo>
                        <a:pt x="4483" y="812"/>
                      </a:lnTo>
                      <a:lnTo>
                        <a:pt x="4356" y="713"/>
                      </a:lnTo>
                      <a:lnTo>
                        <a:pt x="4224" y="623"/>
                      </a:lnTo>
                      <a:lnTo>
                        <a:pt x="4086" y="540"/>
                      </a:lnTo>
                      <a:lnTo>
                        <a:pt x="3942" y="464"/>
                      </a:lnTo>
                      <a:lnTo>
                        <a:pt x="3793" y="399"/>
                      </a:lnTo>
                      <a:lnTo>
                        <a:pt x="3640" y="342"/>
                      </a:lnTo>
                      <a:lnTo>
                        <a:pt x="3483" y="295"/>
                      </a:lnTo>
                      <a:lnTo>
                        <a:pt x="3321" y="257"/>
                      </a:lnTo>
                      <a:lnTo>
                        <a:pt x="3157" y="231"/>
                      </a:lnTo>
                      <a:lnTo>
                        <a:pt x="2987" y="215"/>
                      </a:lnTo>
                      <a:lnTo>
                        <a:pt x="2816" y="210"/>
                      </a:lnTo>
                      <a:lnTo>
                        <a:pt x="2645" y="215"/>
                      </a:lnTo>
                      <a:lnTo>
                        <a:pt x="2478" y="231"/>
                      </a:lnTo>
                      <a:lnTo>
                        <a:pt x="2312" y="257"/>
                      </a:lnTo>
                      <a:lnTo>
                        <a:pt x="2151" y="295"/>
                      </a:lnTo>
                      <a:lnTo>
                        <a:pt x="1995" y="342"/>
                      </a:lnTo>
                      <a:lnTo>
                        <a:pt x="1841" y="399"/>
                      </a:lnTo>
                      <a:lnTo>
                        <a:pt x="1691" y="464"/>
                      </a:lnTo>
                      <a:lnTo>
                        <a:pt x="1548" y="540"/>
                      </a:lnTo>
                      <a:lnTo>
                        <a:pt x="1411" y="623"/>
                      </a:lnTo>
                      <a:lnTo>
                        <a:pt x="1278" y="713"/>
                      </a:lnTo>
                      <a:lnTo>
                        <a:pt x="1151" y="812"/>
                      </a:lnTo>
                      <a:lnTo>
                        <a:pt x="1032" y="920"/>
                      </a:lnTo>
                      <a:lnTo>
                        <a:pt x="919" y="1033"/>
                      </a:lnTo>
                      <a:lnTo>
                        <a:pt x="811" y="1153"/>
                      </a:lnTo>
                      <a:lnTo>
                        <a:pt x="712" y="1280"/>
                      </a:lnTo>
                      <a:lnTo>
                        <a:pt x="622" y="1413"/>
                      </a:lnTo>
                      <a:lnTo>
                        <a:pt x="540" y="1550"/>
                      </a:lnTo>
                      <a:lnTo>
                        <a:pt x="465" y="1693"/>
                      </a:lnTo>
                      <a:lnTo>
                        <a:pt x="398" y="1844"/>
                      </a:lnTo>
                      <a:lnTo>
                        <a:pt x="342" y="1995"/>
                      </a:lnTo>
                      <a:lnTo>
                        <a:pt x="296" y="2154"/>
                      </a:lnTo>
                      <a:lnTo>
                        <a:pt x="259" y="2315"/>
                      </a:lnTo>
                      <a:lnTo>
                        <a:pt x="231" y="2481"/>
                      </a:lnTo>
                      <a:lnTo>
                        <a:pt x="215" y="2649"/>
                      </a:lnTo>
                      <a:lnTo>
                        <a:pt x="210" y="2820"/>
                      </a:lnTo>
                      <a:lnTo>
                        <a:pt x="213" y="2979"/>
                      </a:lnTo>
                      <a:lnTo>
                        <a:pt x="227" y="3135"/>
                      </a:lnTo>
                      <a:lnTo>
                        <a:pt x="250" y="3287"/>
                      </a:lnTo>
                      <a:lnTo>
                        <a:pt x="284" y="3437"/>
                      </a:lnTo>
                      <a:lnTo>
                        <a:pt x="323" y="3583"/>
                      </a:lnTo>
                      <a:lnTo>
                        <a:pt x="224" y="3620"/>
                      </a:lnTo>
                      <a:lnTo>
                        <a:pt x="130" y="3666"/>
                      </a:lnTo>
                      <a:lnTo>
                        <a:pt x="84" y="3504"/>
                      </a:lnTo>
                      <a:lnTo>
                        <a:pt x="47" y="3338"/>
                      </a:lnTo>
                      <a:lnTo>
                        <a:pt x="23" y="3168"/>
                      </a:lnTo>
                      <a:lnTo>
                        <a:pt x="7" y="2995"/>
                      </a:lnTo>
                      <a:lnTo>
                        <a:pt x="0" y="2820"/>
                      </a:lnTo>
                      <a:lnTo>
                        <a:pt x="7" y="2642"/>
                      </a:lnTo>
                      <a:lnTo>
                        <a:pt x="23" y="2467"/>
                      </a:lnTo>
                      <a:lnTo>
                        <a:pt x="49" y="2296"/>
                      </a:lnTo>
                      <a:lnTo>
                        <a:pt x="86" y="2126"/>
                      </a:lnTo>
                      <a:lnTo>
                        <a:pt x="134" y="1962"/>
                      </a:lnTo>
                      <a:lnTo>
                        <a:pt x="190" y="1803"/>
                      </a:lnTo>
                      <a:lnTo>
                        <a:pt x="256" y="1646"/>
                      </a:lnTo>
                      <a:lnTo>
                        <a:pt x="331" y="1496"/>
                      </a:lnTo>
                      <a:lnTo>
                        <a:pt x="414" y="1351"/>
                      </a:lnTo>
                      <a:lnTo>
                        <a:pt x="506" y="1209"/>
                      </a:lnTo>
                      <a:lnTo>
                        <a:pt x="605" y="1077"/>
                      </a:lnTo>
                      <a:lnTo>
                        <a:pt x="712" y="948"/>
                      </a:lnTo>
                      <a:lnTo>
                        <a:pt x="827" y="828"/>
                      </a:lnTo>
                      <a:lnTo>
                        <a:pt x="947" y="713"/>
                      </a:lnTo>
                      <a:lnTo>
                        <a:pt x="1076" y="605"/>
                      </a:lnTo>
                      <a:lnTo>
                        <a:pt x="1210" y="507"/>
                      </a:lnTo>
                      <a:lnTo>
                        <a:pt x="1349" y="415"/>
                      </a:lnTo>
                      <a:lnTo>
                        <a:pt x="1494" y="332"/>
                      </a:lnTo>
                      <a:lnTo>
                        <a:pt x="1645" y="256"/>
                      </a:lnTo>
                      <a:lnTo>
                        <a:pt x="1801" y="190"/>
                      </a:lnTo>
                      <a:lnTo>
                        <a:pt x="1961" y="134"/>
                      </a:lnTo>
                      <a:lnTo>
                        <a:pt x="2125" y="86"/>
                      </a:lnTo>
                      <a:lnTo>
                        <a:pt x="2293" y="49"/>
                      </a:lnTo>
                      <a:lnTo>
                        <a:pt x="2464" y="23"/>
                      </a:lnTo>
                      <a:lnTo>
                        <a:pt x="2640" y="5"/>
                      </a:lnTo>
                      <a:lnTo>
                        <a:pt x="2816"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15">
                  <a:extLst>
                    <a:ext uri="{FF2B5EF4-FFF2-40B4-BE49-F238E27FC236}">
                      <a16:creationId xmlns:a16="http://schemas.microsoft.com/office/drawing/2014/main" id="{15E75B3F-2C37-5CB4-7197-EA66AAAB3C41}"/>
                    </a:ext>
                  </a:extLst>
                </p:cNvPr>
                <p:cNvSpPr>
                  <a:spLocks/>
                </p:cNvSpPr>
                <p:nvPr/>
              </p:nvSpPr>
              <p:spPr bwMode="auto">
                <a:xfrm>
                  <a:off x="4399005" y="4373965"/>
                  <a:ext cx="407332" cy="368228"/>
                </a:xfrm>
                <a:custGeom>
                  <a:avLst/>
                  <a:gdLst>
                    <a:gd name="T0" fmla="*/ 750 w 750"/>
                    <a:gd name="T1" fmla="*/ 0 h 678"/>
                    <a:gd name="T2" fmla="*/ 531 w 750"/>
                    <a:gd name="T3" fmla="*/ 678 h 678"/>
                    <a:gd name="T4" fmla="*/ 0 w 750"/>
                    <a:gd name="T5" fmla="*/ 178 h 678"/>
                    <a:gd name="T6" fmla="*/ 750 w 750"/>
                    <a:gd name="T7" fmla="*/ 0 h 678"/>
                  </a:gdLst>
                  <a:ahLst/>
                  <a:cxnLst>
                    <a:cxn ang="0">
                      <a:pos x="T0" y="T1"/>
                    </a:cxn>
                    <a:cxn ang="0">
                      <a:pos x="T2" y="T3"/>
                    </a:cxn>
                    <a:cxn ang="0">
                      <a:pos x="T4" y="T5"/>
                    </a:cxn>
                    <a:cxn ang="0">
                      <a:pos x="T6" y="T7"/>
                    </a:cxn>
                  </a:cxnLst>
                  <a:rect l="0" t="0" r="r" b="b"/>
                  <a:pathLst>
                    <a:path w="750" h="678">
                      <a:moveTo>
                        <a:pt x="750" y="0"/>
                      </a:moveTo>
                      <a:lnTo>
                        <a:pt x="531" y="678"/>
                      </a:lnTo>
                      <a:lnTo>
                        <a:pt x="0" y="178"/>
                      </a:lnTo>
                      <a:lnTo>
                        <a:pt x="750" y="0"/>
                      </a:lnTo>
                      <a:close/>
                    </a:path>
                  </a:pathLst>
                </a:custGeom>
                <a:solidFill>
                  <a:srgbClr val="0C668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 name="Oval 13">
                <a:extLst>
                  <a:ext uri="{FF2B5EF4-FFF2-40B4-BE49-F238E27FC236}">
                    <a16:creationId xmlns:a16="http://schemas.microsoft.com/office/drawing/2014/main" id="{A166EAF6-0A24-035D-0188-C7271A0BF86C}"/>
                  </a:ext>
                </a:extLst>
              </p:cNvPr>
              <p:cNvSpPr/>
              <p:nvPr/>
            </p:nvSpPr>
            <p:spPr>
              <a:xfrm>
                <a:off x="5729859" y="2628758"/>
                <a:ext cx="1795845" cy="1795840"/>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FD1D70A7-5E50-A045-195C-FEAEB24EDCD7}"/>
                  </a:ext>
                </a:extLst>
              </p:cNvPr>
              <p:cNvSpPr/>
              <p:nvPr/>
            </p:nvSpPr>
            <p:spPr>
              <a:xfrm>
                <a:off x="5089754" y="1952541"/>
                <a:ext cx="2277603" cy="444961"/>
              </a:xfrm>
              <a:prstGeom prst="rect">
                <a:avLst/>
              </a:prstGeom>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srgbClr val="0C6689"/>
                    </a:solidFill>
                    <a:effectLst/>
                    <a:uLnTx/>
                    <a:uFillTx/>
                    <a:latin typeface="Arial" panose="020B0604020202020204" pitchFamily="34" charset="0"/>
                    <a:ea typeface="+mn-ea"/>
                    <a:cs typeface="Arial" panose="020B0604020202020204" pitchFamily="34" charset="0"/>
                  </a:rPr>
                  <a:t>Platform</a:t>
                </a:r>
              </a:p>
            </p:txBody>
          </p:sp>
          <p:sp>
            <p:nvSpPr>
              <p:cNvPr id="16" name="TextBox 24">
                <a:extLst>
                  <a:ext uri="{FF2B5EF4-FFF2-40B4-BE49-F238E27FC236}">
                    <a16:creationId xmlns:a16="http://schemas.microsoft.com/office/drawing/2014/main" id="{A6D2591E-29F0-B3AE-1142-35B532FA40DA}"/>
                  </a:ext>
                </a:extLst>
              </p:cNvPr>
              <p:cNvSpPr txBox="1"/>
              <p:nvPr/>
            </p:nvSpPr>
            <p:spPr>
              <a:xfrm>
                <a:off x="5661559" y="3135768"/>
                <a:ext cx="1906982" cy="1092179"/>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15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ROBUST TRIAL ECOSYSTEM</a:t>
                </a:r>
              </a:p>
            </p:txBody>
          </p:sp>
          <p:sp>
            <p:nvSpPr>
              <p:cNvPr id="17" name="Rectangle 16">
                <a:extLst>
                  <a:ext uri="{FF2B5EF4-FFF2-40B4-BE49-F238E27FC236}">
                    <a16:creationId xmlns:a16="http://schemas.microsoft.com/office/drawing/2014/main" id="{DF3FF21C-60BF-9EF1-81AF-4BAA68770D21}"/>
                  </a:ext>
                </a:extLst>
              </p:cNvPr>
              <p:cNvSpPr/>
              <p:nvPr/>
            </p:nvSpPr>
            <p:spPr>
              <a:xfrm>
                <a:off x="7347630" y="3902682"/>
                <a:ext cx="1138802" cy="444961"/>
              </a:xfrm>
              <a:prstGeom prst="rect">
                <a:avLst/>
              </a:prstGeom>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srgbClr val="0C6689"/>
                    </a:solidFill>
                    <a:effectLst/>
                    <a:uLnTx/>
                    <a:uFillTx/>
                    <a:latin typeface="Arial" panose="020B0604020202020204" pitchFamily="34" charset="0"/>
                    <a:ea typeface="+mn-ea"/>
                    <a:cs typeface="Arial" panose="020B0604020202020204" pitchFamily="34" charset="0"/>
                  </a:rPr>
                  <a:t>People</a:t>
                </a:r>
              </a:p>
            </p:txBody>
          </p:sp>
          <p:sp>
            <p:nvSpPr>
              <p:cNvPr id="18" name="Rectangle 17">
                <a:extLst>
                  <a:ext uri="{FF2B5EF4-FFF2-40B4-BE49-F238E27FC236}">
                    <a16:creationId xmlns:a16="http://schemas.microsoft.com/office/drawing/2014/main" id="{D9AE936C-7EF0-62DE-162F-93BC15AACE17}"/>
                  </a:ext>
                </a:extLst>
              </p:cNvPr>
              <p:cNvSpPr/>
              <p:nvPr/>
            </p:nvSpPr>
            <p:spPr>
              <a:xfrm>
                <a:off x="4369428" y="4272861"/>
                <a:ext cx="2211689" cy="444961"/>
              </a:xfrm>
              <a:prstGeom prst="rect">
                <a:avLst/>
              </a:prstGeom>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srgbClr val="0C6689"/>
                    </a:solidFill>
                    <a:effectLst/>
                    <a:uLnTx/>
                    <a:uFillTx/>
                    <a:latin typeface="Arial" panose="020B0604020202020204" pitchFamily="34" charset="0"/>
                    <a:ea typeface="+mn-ea"/>
                    <a:cs typeface="Arial" panose="020B0604020202020204" pitchFamily="34" charset="0"/>
                  </a:rPr>
                  <a:t>Projects</a:t>
                </a:r>
              </a:p>
            </p:txBody>
          </p:sp>
          <p:sp>
            <p:nvSpPr>
              <p:cNvPr id="19" name="Right Arrow 13">
                <a:extLst>
                  <a:ext uri="{FF2B5EF4-FFF2-40B4-BE49-F238E27FC236}">
                    <a16:creationId xmlns:a16="http://schemas.microsoft.com/office/drawing/2014/main" id="{C6FE451E-025D-4D97-B1A7-CAD72E6D1A49}"/>
                  </a:ext>
                </a:extLst>
              </p:cNvPr>
              <p:cNvSpPr/>
              <p:nvPr/>
            </p:nvSpPr>
            <p:spPr>
              <a:xfrm>
                <a:off x="4386350" y="5368624"/>
                <a:ext cx="4268387" cy="510996"/>
              </a:xfrm>
              <a:prstGeom prst="rightArrow">
                <a:avLst>
                  <a:gd name="adj1" fmla="val 34152"/>
                  <a:gd name="adj2" fmla="val 9109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Rectangle 5">
              <a:extLst>
                <a:ext uri="{FF2B5EF4-FFF2-40B4-BE49-F238E27FC236}">
                  <a16:creationId xmlns:a16="http://schemas.microsoft.com/office/drawing/2014/main" id="{923FD463-933A-7302-6A76-F97E1E0869D0}"/>
                </a:ext>
              </a:extLst>
            </p:cNvPr>
            <p:cNvSpPr/>
            <p:nvPr/>
          </p:nvSpPr>
          <p:spPr>
            <a:xfrm>
              <a:off x="7695370" y="3541023"/>
              <a:ext cx="4039431"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Training grants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to develop highly qualified personnel in CT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rPr>
                <a:t>$25.5 million awarded to 5 training platforms, plus contributions from the Strategy for Patient Oriented Research to support 2 additional training platforms, funded until August 2025</a:t>
              </a:r>
            </a:p>
          </p:txBody>
        </p:sp>
        <p:sp>
          <p:nvSpPr>
            <p:cNvPr id="7" name="Rectangle 6">
              <a:extLst>
                <a:ext uri="{FF2B5EF4-FFF2-40B4-BE49-F238E27FC236}">
                  <a16:creationId xmlns:a16="http://schemas.microsoft.com/office/drawing/2014/main" id="{5ECA24BF-4AF5-C8CE-BB6D-C94EADFD4BF0}"/>
                </a:ext>
              </a:extLst>
            </p:cNvPr>
            <p:cNvSpPr/>
            <p:nvPr/>
          </p:nvSpPr>
          <p:spPr>
            <a:xfrm>
              <a:off x="995893" y="3664314"/>
              <a:ext cx="3082650" cy="2246769"/>
            </a:xfrm>
            <a:prstGeom prst="rect">
              <a:avLst/>
            </a:prstGeom>
          </p:spPr>
          <p:txBody>
            <a:bodyPr wrap="square">
              <a:spAutoFit/>
            </a:bodyPr>
            <a:lstStyle/>
            <a:p>
              <a:pPr marL="154305" marR="0" lvl="1" indent="0" algn="l"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Operating grants </a:t>
              </a:r>
              <a:r>
                <a:rPr kumimoji="0" lang="en-C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to fund CTs in priority areas </a:t>
              </a:r>
            </a:p>
            <a:p>
              <a:pPr marL="154305" marR="0" lvl="1" indent="0" algn="l" defTabSz="4572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endParaRPr>
            </a:p>
            <a:p>
              <a:pPr marL="154305" marR="0" lvl="1"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rPr>
                <a:t>~$60M awarded to 22 projects aligned with BLSS priorities, funded until August 2025</a:t>
              </a:r>
            </a:p>
            <a:p>
              <a:pPr marL="154305" marR="0" lvl="1" indent="0" algn="l" defTabSz="4572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endParaRPr>
            </a:p>
            <a:p>
              <a:pPr marL="154305" marR="0" lvl="1" indent="0" algn="l" defTabSz="4572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rPr>
                <a:t>~$41M awarded to 14 projects aligned with BLSS priorities, funded until March 2027</a:t>
              </a:r>
            </a:p>
          </p:txBody>
        </p:sp>
        <p:sp>
          <p:nvSpPr>
            <p:cNvPr id="8" name="Rectangle 7">
              <a:extLst>
                <a:ext uri="{FF2B5EF4-FFF2-40B4-BE49-F238E27FC236}">
                  <a16:creationId xmlns:a16="http://schemas.microsoft.com/office/drawing/2014/main" id="{767B0D31-272B-8C5F-9DF9-4FACAE3DF5DC}"/>
                </a:ext>
              </a:extLst>
            </p:cNvPr>
            <p:cNvSpPr/>
            <p:nvPr/>
          </p:nvSpPr>
          <p:spPr>
            <a:xfrm>
              <a:off x="1905001" y="1483623"/>
              <a:ext cx="7896037"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A clinical trial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platform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to coordinate, increase efficiency, and catalyze sustainable infrastructure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rPr>
                <a:t>~$39 million awarded to the Accelerating Clinical Trials Consortium, funded </a:t>
              </a:r>
              <a:r>
                <a:rPr kumimoji="0" lang="en-US" sz="1400" b="0" i="0" u="none" strike="noStrike" kern="1200" cap="none" spc="0" normalizeH="0" baseline="0" noProof="0">
                  <a:ln>
                    <a:noFill/>
                  </a:ln>
                  <a:solidFill>
                    <a:srgbClr val="0070C0"/>
                  </a:solidFill>
                  <a:effectLst/>
                  <a:uLnTx/>
                  <a:uFillTx/>
                  <a:latin typeface="Arial" panose="020B0604020202020204" pitchFamily="34" charset="0"/>
                  <a:ea typeface="+mn-ea"/>
                  <a:cs typeface="Arial" pitchFamily="34" charset="0"/>
                </a:rPr>
                <a:t>until August </a:t>
              </a: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rPr>
                <a:t>2025</a:t>
              </a:r>
              <a:endParaRPr kumimoji="0" lang="en-CA"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itchFamily="34" charset="0"/>
              </a:endParaRPr>
            </a:p>
          </p:txBody>
        </p:sp>
        <p:sp>
          <p:nvSpPr>
            <p:cNvPr id="9" name="Rectangle 8">
              <a:extLst>
                <a:ext uri="{FF2B5EF4-FFF2-40B4-BE49-F238E27FC236}">
                  <a16:creationId xmlns:a16="http://schemas.microsoft.com/office/drawing/2014/main" id="{2A21AC41-C6C3-B959-F6CA-7F3846EFFC8D}"/>
                </a:ext>
              </a:extLst>
            </p:cNvPr>
            <p:cNvSpPr/>
            <p:nvPr/>
          </p:nvSpPr>
          <p:spPr>
            <a:xfrm>
              <a:off x="2286000" y="5837203"/>
              <a:ext cx="685800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srgbClr val="0073CF">
                      <a:lumMod val="75000"/>
                    </a:srgbClr>
                  </a:solidFill>
                  <a:effectLst/>
                  <a:uLnTx/>
                  <a:uFillTx/>
                  <a:latin typeface="Arial" panose="020B0604020202020204" pitchFamily="34" charset="0"/>
                  <a:ea typeface="+mn-ea"/>
                  <a:cs typeface="Arial" panose="020B0604020202020204" pitchFamily="34" charset="0"/>
                </a:rPr>
                <a:t>Dedicated support for indirect costs of 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200" b="1" i="1" u="none" strike="noStrike" kern="1200" cap="none" spc="0" normalizeH="0" baseline="0" noProof="0" dirty="0">
                  <a:ln>
                    <a:noFill/>
                  </a:ln>
                  <a:solidFill>
                    <a:srgbClr val="0073CF">
                      <a:lumMod val="75000"/>
                    </a:srgbClr>
                  </a:solidFill>
                  <a:effectLst/>
                  <a:uLnTx/>
                  <a:uFillTx/>
                  <a:latin typeface="Arial" panose="020B0604020202020204" pitchFamily="34" charset="0"/>
                  <a:ea typeface="+mn-ea"/>
                  <a:cs typeface="Arial" panose="020B0604020202020204" pitchFamily="34" charset="0"/>
                </a:rPr>
                <a:t>Internal CIHR resources</a:t>
              </a:r>
            </a:p>
          </p:txBody>
        </p:sp>
      </p:grpSp>
    </p:spTree>
    <p:extLst>
      <p:ext uri="{BB962C8B-B14F-4D97-AF65-F5344CB8AC3E}">
        <p14:creationId xmlns:p14="http://schemas.microsoft.com/office/powerpoint/2010/main" val="416853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139416-3570-2676-7597-0F56898A0381}"/>
              </a:ext>
            </a:extLst>
          </p:cNvPr>
          <p:cNvSpPr>
            <a:spLocks noGrp="1"/>
          </p:cNvSpPr>
          <p:nvPr>
            <p:ph sz="half" idx="2"/>
          </p:nvPr>
        </p:nvSpPr>
        <p:spPr>
          <a:xfrm>
            <a:off x="640034" y="1008669"/>
            <a:ext cx="6995677" cy="5080258"/>
          </a:xfrm>
        </p:spPr>
        <p:txBody>
          <a:bodyPr wrap="square" anchor="t">
            <a:noAutofit/>
          </a:bodyPr>
          <a:lstStyle/>
          <a:p>
            <a:pPr marL="0" indent="0">
              <a:lnSpc>
                <a:spcPct val="90000"/>
              </a:lnSpc>
              <a:buNone/>
            </a:pPr>
            <a:r>
              <a:rPr lang="en-US" sz="1600" dirty="0"/>
              <a:t>Applying CIHR’s research excellence framework to clinical trials, we have published </a:t>
            </a:r>
            <a:r>
              <a:rPr lang="en-US" sz="1600" dirty="0">
                <a:hlinkClick r:id="rId3"/>
              </a:rPr>
              <a:t>best practices recommendations</a:t>
            </a:r>
            <a:r>
              <a:rPr lang="en-US" sz="1600" dirty="0"/>
              <a:t>, including:</a:t>
            </a:r>
          </a:p>
          <a:p>
            <a:pPr marL="0" indent="0">
              <a:lnSpc>
                <a:spcPct val="90000"/>
              </a:lnSpc>
              <a:buNone/>
            </a:pPr>
            <a:endParaRPr lang="en-US" sz="1600" dirty="0"/>
          </a:p>
          <a:p>
            <a:pPr>
              <a:lnSpc>
                <a:spcPct val="90000"/>
              </a:lnSpc>
            </a:pPr>
            <a:r>
              <a:rPr lang="en-US" sz="1600" dirty="0"/>
              <a:t>Inclusion of populations and justifications of any exclusions</a:t>
            </a:r>
          </a:p>
          <a:p>
            <a:pPr>
              <a:lnSpc>
                <a:spcPct val="90000"/>
              </a:lnSpc>
            </a:pPr>
            <a:r>
              <a:rPr lang="en-US" sz="1600" dirty="0"/>
              <a:t>Equity, diversity, inclusion and accessibility considerations in trial planning</a:t>
            </a:r>
          </a:p>
          <a:p>
            <a:pPr>
              <a:lnSpc>
                <a:spcPct val="90000"/>
              </a:lnSpc>
            </a:pPr>
            <a:r>
              <a:rPr lang="en-US" sz="1600" dirty="0"/>
              <a:t>Diversity in data – describing the trial populations in results and providing disaggregated results where valid to do so</a:t>
            </a:r>
          </a:p>
          <a:p>
            <a:pPr>
              <a:lnSpc>
                <a:spcPct val="90000"/>
              </a:lnSpc>
            </a:pPr>
            <a:r>
              <a:rPr lang="en-US" sz="1600" dirty="0"/>
              <a:t>Patient-oriented research approaches in all stages of trial design and implementation</a:t>
            </a:r>
          </a:p>
          <a:p>
            <a:pPr>
              <a:lnSpc>
                <a:spcPct val="90000"/>
              </a:lnSpc>
            </a:pPr>
            <a:r>
              <a:rPr lang="en-US" sz="1600" dirty="0"/>
              <a:t>Knowledge mobilization planning</a:t>
            </a:r>
          </a:p>
          <a:p>
            <a:pPr>
              <a:lnSpc>
                <a:spcPct val="90000"/>
              </a:lnSpc>
            </a:pPr>
            <a:r>
              <a:rPr lang="en-US" sz="1600" dirty="0"/>
              <a:t>Open science – enabling secondary use of data, disclosure of protocols</a:t>
            </a:r>
          </a:p>
          <a:p>
            <a:pPr>
              <a:lnSpc>
                <a:spcPct val="90000"/>
              </a:lnSpc>
            </a:pPr>
            <a:r>
              <a:rPr lang="en-US" sz="1600" dirty="0"/>
              <a:t>Use of standardized approaches such as core outcome sets to improve comparability</a:t>
            </a:r>
          </a:p>
          <a:p>
            <a:pPr>
              <a:lnSpc>
                <a:spcPct val="90000"/>
              </a:lnSpc>
            </a:pPr>
            <a:r>
              <a:rPr lang="en-US" sz="1600" dirty="0"/>
              <a:t>Developing and supporting diverse research teams</a:t>
            </a:r>
          </a:p>
          <a:p>
            <a:pPr>
              <a:lnSpc>
                <a:spcPct val="90000"/>
              </a:lnSpc>
            </a:pPr>
            <a:r>
              <a:rPr lang="en-US" sz="1600" dirty="0"/>
              <a:t>Using available processes to improve clinical trial efficiency, including streamlined REB and contracting processes</a:t>
            </a:r>
          </a:p>
          <a:p>
            <a:pPr marL="457200" lvl="1" indent="0">
              <a:lnSpc>
                <a:spcPct val="90000"/>
              </a:lnSpc>
              <a:buNone/>
            </a:pPr>
            <a:endParaRPr lang="en-US" sz="1600" dirty="0"/>
          </a:p>
          <a:p>
            <a:pPr marL="57150" indent="0">
              <a:lnSpc>
                <a:spcPct val="90000"/>
              </a:lnSpc>
              <a:buNone/>
            </a:pPr>
            <a:r>
              <a:rPr lang="en-US" sz="1600" dirty="0"/>
              <a:t>Implementation of these elements as mandatory application requirements would require the development of additional guidance for applicants and reviewers, as well as ongoing resources to monitor and evaluate. </a:t>
            </a:r>
          </a:p>
        </p:txBody>
      </p:sp>
      <p:pic>
        <p:nvPicPr>
          <p:cNvPr id="1027" name="Picture 1">
            <a:extLst>
              <a:ext uri="{FF2B5EF4-FFF2-40B4-BE49-F238E27FC236}">
                <a16:creationId xmlns:a16="http://schemas.microsoft.com/office/drawing/2014/main" id="{E024CBB0-1957-3E44-A8DA-859E0456504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39836" y="1743957"/>
            <a:ext cx="3821457" cy="39498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A8425317-881F-B198-7D2A-2CFA0C309C4A}"/>
              </a:ext>
            </a:extLst>
          </p:cNvPr>
          <p:cNvSpPr>
            <a:spLocks noGrp="1"/>
          </p:cNvSpPr>
          <p:nvPr>
            <p:ph type="title"/>
          </p:nvPr>
        </p:nvSpPr>
        <p:spPr>
          <a:xfrm>
            <a:off x="609600" y="274638"/>
            <a:ext cx="10972800" cy="523220"/>
          </a:xfrm>
        </p:spPr>
        <p:txBody>
          <a:bodyPr wrap="square" anchor="t">
            <a:normAutofit/>
          </a:bodyPr>
          <a:lstStyle/>
          <a:p>
            <a:r>
              <a:rPr lang="en-US" sz="2400" dirty="0"/>
              <a:t>Policy development – building better clinical trials</a:t>
            </a:r>
          </a:p>
        </p:txBody>
      </p:sp>
    </p:spTree>
    <p:extLst>
      <p:ext uri="{BB962C8B-B14F-4D97-AF65-F5344CB8AC3E}">
        <p14:creationId xmlns:p14="http://schemas.microsoft.com/office/powerpoint/2010/main" val="368631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B1C927E-DEEC-D2EE-B7D5-62633856774C}"/>
              </a:ext>
            </a:extLst>
          </p:cNvPr>
          <p:cNvSpPr>
            <a:spLocks noGrp="1"/>
          </p:cNvSpPr>
          <p:nvPr>
            <p:ph idx="1"/>
          </p:nvPr>
        </p:nvSpPr>
        <p:spPr>
          <a:xfrm>
            <a:off x="609600" y="1046375"/>
            <a:ext cx="10972800" cy="5278225"/>
          </a:xfrm>
        </p:spPr>
        <p:txBody>
          <a:bodyPr/>
          <a:lstStyle/>
          <a:p>
            <a:pPr marL="0" indent="0">
              <a:buNone/>
            </a:pPr>
            <a:r>
              <a:rPr lang="en-US" sz="1600" dirty="0">
                <a:solidFill>
                  <a:schemeClr val="tx1"/>
                </a:solidFill>
              </a:rPr>
              <a:t>In October 2020, CIHR signed onto the WHO Joint Statement on Public Disclosure of Results fro</a:t>
            </a:r>
            <a:r>
              <a:rPr lang="en-US" sz="1600" dirty="0"/>
              <a:t>m Clinical Trials, with the following requirements applicable </a:t>
            </a:r>
            <a:r>
              <a:rPr lang="en-US" sz="1600" dirty="0">
                <a:solidFill>
                  <a:schemeClr val="tx1"/>
                </a:solidFill>
              </a:rPr>
              <a:t>to all clinical trial grants funded </a:t>
            </a:r>
            <a:r>
              <a:rPr lang="en-US" sz="1600" b="1" dirty="0">
                <a:solidFill>
                  <a:schemeClr val="tx1"/>
                </a:solidFill>
              </a:rPr>
              <a:t>on or after January 1, 2022</a:t>
            </a:r>
            <a:r>
              <a:rPr lang="en-US" sz="1600" dirty="0">
                <a:solidFill>
                  <a:schemeClr val="tx1"/>
                </a:solidFill>
              </a:rPr>
              <a:t>:</a:t>
            </a:r>
          </a:p>
          <a:p>
            <a:pPr marL="0" indent="0">
              <a:buNone/>
            </a:pPr>
            <a:endParaRPr lang="en-US" sz="1600" dirty="0"/>
          </a:p>
          <a:p>
            <a:r>
              <a:rPr lang="en-US" sz="1600" b="1" dirty="0">
                <a:solidFill>
                  <a:schemeClr val="tx1"/>
                </a:solidFill>
              </a:rPr>
              <a:t>clinical trials must be registered </a:t>
            </a:r>
            <a:r>
              <a:rPr lang="en-US" sz="1600" dirty="0">
                <a:solidFill>
                  <a:schemeClr val="tx1"/>
                </a:solidFill>
              </a:rPr>
              <a:t>in a publicly available, free to access, searchable clinical trial registry complying with </a:t>
            </a:r>
            <a:r>
              <a:rPr lang="en-US" sz="1600" u="sng" dirty="0">
                <a:solidFill>
                  <a:srgbClr val="0000FF"/>
                </a:solidFill>
                <a:hlinkClick r:id="rId3">
                  <a:extLst>
                    <a:ext uri="{A12FA001-AC4F-418D-AE19-62706E023703}">
                      <ahyp:hlinkClr xmlns:ahyp="http://schemas.microsoft.com/office/drawing/2018/hyperlinkcolor" val="tx"/>
                    </a:ext>
                  </a:extLst>
                </a:hlinkClick>
              </a:rPr>
              <a:t>WHO’s international agreed standards</a:t>
            </a:r>
            <a:r>
              <a:rPr lang="en-US" sz="1600" dirty="0">
                <a:solidFill>
                  <a:srgbClr val="0000FF"/>
                </a:solidFill>
              </a:rPr>
              <a:t> </a:t>
            </a:r>
            <a:r>
              <a:rPr lang="en-US" sz="1600" dirty="0">
                <a:solidFill>
                  <a:schemeClr val="tx1"/>
                </a:solidFill>
              </a:rPr>
              <a:t>before the first visit of the first participant*</a:t>
            </a:r>
          </a:p>
          <a:p>
            <a:endParaRPr lang="en-US" sz="1600" i="1" dirty="0"/>
          </a:p>
          <a:p>
            <a:r>
              <a:rPr lang="en-US" sz="1600" dirty="0">
                <a:solidFill>
                  <a:schemeClr val="tx1"/>
                </a:solidFill>
              </a:rPr>
              <a:t>publications describing clinical trial </a:t>
            </a:r>
            <a:r>
              <a:rPr lang="en-US" sz="1600" b="1" dirty="0">
                <a:solidFill>
                  <a:schemeClr val="tx1"/>
                </a:solidFill>
              </a:rPr>
              <a:t>results</a:t>
            </a:r>
            <a:r>
              <a:rPr lang="en-US" sz="1600" dirty="0">
                <a:solidFill>
                  <a:schemeClr val="tx1"/>
                </a:solidFill>
              </a:rPr>
              <a:t> </a:t>
            </a:r>
            <a:r>
              <a:rPr lang="en-US" sz="1600" b="1" dirty="0">
                <a:solidFill>
                  <a:schemeClr val="tx1"/>
                </a:solidFill>
              </a:rPr>
              <a:t>must be open access </a:t>
            </a:r>
            <a:r>
              <a:rPr lang="en-US" sz="1600" dirty="0">
                <a:solidFill>
                  <a:schemeClr val="tx1"/>
                </a:solidFill>
              </a:rPr>
              <a:t>from the date of publication;</a:t>
            </a:r>
            <a:r>
              <a:rPr lang="en-US" sz="1600" b="1" dirty="0">
                <a:solidFill>
                  <a:schemeClr val="tx1"/>
                </a:solidFill>
              </a:rPr>
              <a:t> </a:t>
            </a:r>
          </a:p>
          <a:p>
            <a:endParaRPr lang="en-US" sz="1600" b="1" dirty="0">
              <a:solidFill>
                <a:schemeClr val="tx1"/>
              </a:solidFill>
            </a:endParaRPr>
          </a:p>
          <a:p>
            <a:r>
              <a:rPr lang="en-US" sz="1600" dirty="0">
                <a:solidFill>
                  <a:schemeClr val="tx1"/>
                </a:solidFill>
              </a:rPr>
              <a:t>public disclosure of results must be done within a mandated time frame: </a:t>
            </a:r>
            <a:r>
              <a:rPr lang="en-US" sz="1600" b="1" dirty="0">
                <a:solidFill>
                  <a:schemeClr val="tx1"/>
                </a:solidFill>
              </a:rPr>
              <a:t>summary results must be publicly available within 12 months</a:t>
            </a:r>
            <a:r>
              <a:rPr lang="en-US" sz="1600" dirty="0">
                <a:solidFill>
                  <a:schemeClr val="tx1"/>
                </a:solidFill>
              </a:rPr>
              <a:t> from the last visit of the last participant (for collection of data on the primary outcome); and,</a:t>
            </a:r>
          </a:p>
          <a:p>
            <a:endParaRPr lang="en-US" sz="1600" dirty="0">
              <a:solidFill>
                <a:schemeClr val="tx1"/>
              </a:solidFill>
            </a:endParaRPr>
          </a:p>
          <a:p>
            <a:r>
              <a:rPr lang="en-US" sz="1600" dirty="0">
                <a:solidFill>
                  <a:schemeClr val="tx1"/>
                </a:solidFill>
              </a:rPr>
              <a:t>all </a:t>
            </a:r>
            <a:r>
              <a:rPr lang="en-US" sz="1600" b="1" dirty="0">
                <a:solidFill>
                  <a:schemeClr val="tx1"/>
                </a:solidFill>
              </a:rPr>
              <a:t>study publications must include the registration number/Trial ID </a:t>
            </a:r>
            <a:r>
              <a:rPr lang="en-US" sz="1600" dirty="0">
                <a:solidFill>
                  <a:schemeClr val="tx1"/>
                </a:solidFill>
              </a:rPr>
              <a:t>(to be specified in the article summary/abstract). N.B. These publications must include an acknowledgement of CIHR contributions and the Funding Reference Number (FRN) or Application ID, as per the </a:t>
            </a:r>
            <a:r>
              <a:rPr lang="en-US" sz="1600" u="sng" dirty="0">
                <a:solidFill>
                  <a:srgbClr val="0000FF"/>
                </a:solidFill>
                <a:hlinkClick r:id="rId4">
                  <a:extLst>
                    <a:ext uri="{A12FA001-AC4F-418D-AE19-62706E023703}">
                      <ahyp:hlinkClr xmlns:ahyp="http://schemas.microsoft.com/office/drawing/2018/hyperlinkcolor" val="tx"/>
                    </a:ext>
                  </a:extLst>
                </a:hlinkClick>
              </a:rPr>
              <a:t>Tri-Agency Open Access Policy on Publications</a:t>
            </a:r>
            <a:endParaRPr lang="en-US" sz="1600" dirty="0">
              <a:solidFill>
                <a:srgbClr val="0000FF"/>
              </a:solidFill>
            </a:endParaRPr>
          </a:p>
          <a:p>
            <a:pPr marL="0" indent="0">
              <a:buNone/>
            </a:pPr>
            <a:endParaRPr lang="en-US" sz="1600" dirty="0"/>
          </a:p>
          <a:p>
            <a:pPr marL="0" indent="0">
              <a:buNone/>
            </a:pPr>
            <a:r>
              <a:rPr lang="en-US" sz="1600" dirty="0"/>
              <a:t>In addition to the new requirements, CIHR committed to monitoring and reporting on compliance annually.</a:t>
            </a:r>
          </a:p>
          <a:p>
            <a:pPr marL="0" indent="0">
              <a:buNone/>
            </a:pPr>
            <a:endParaRPr lang="en-US" sz="1600" dirty="0"/>
          </a:p>
          <a:p>
            <a:pPr marL="0" indent="0">
              <a:buNone/>
            </a:pPr>
            <a:r>
              <a:rPr lang="en-US" sz="1400" i="1" dirty="0"/>
              <a:t>	* Requirement had previously been in place but was not actively monitored</a:t>
            </a:r>
          </a:p>
        </p:txBody>
      </p:sp>
      <p:sp>
        <p:nvSpPr>
          <p:cNvPr id="27" name="Title 26">
            <a:extLst>
              <a:ext uri="{FF2B5EF4-FFF2-40B4-BE49-F238E27FC236}">
                <a16:creationId xmlns:a16="http://schemas.microsoft.com/office/drawing/2014/main" id="{3C764BEE-1DD3-894D-126A-F5A4729B6C76}"/>
              </a:ext>
            </a:extLst>
          </p:cNvPr>
          <p:cNvSpPr>
            <a:spLocks noGrp="1"/>
          </p:cNvSpPr>
          <p:nvPr>
            <p:ph type="title"/>
          </p:nvPr>
        </p:nvSpPr>
        <p:spPr>
          <a:xfrm>
            <a:off x="609600" y="274638"/>
            <a:ext cx="10972800" cy="461665"/>
          </a:xfrm>
        </p:spPr>
        <p:txBody>
          <a:bodyPr/>
          <a:lstStyle/>
          <a:p>
            <a:r>
              <a:rPr lang="en-US" sz="2400" dirty="0"/>
              <a:t>Supporting transparency - clinical trials registration and disclosure policy</a:t>
            </a:r>
          </a:p>
        </p:txBody>
      </p:sp>
      <p:grpSp>
        <p:nvGrpSpPr>
          <p:cNvPr id="15" name="Group 14">
            <a:extLst>
              <a:ext uri="{FF2B5EF4-FFF2-40B4-BE49-F238E27FC236}">
                <a16:creationId xmlns:a16="http://schemas.microsoft.com/office/drawing/2014/main" id="{FA25AB5E-D48A-C9F2-FE90-259EAE85E96F}"/>
              </a:ext>
            </a:extLst>
          </p:cNvPr>
          <p:cNvGrpSpPr/>
          <p:nvPr/>
        </p:nvGrpSpPr>
        <p:grpSpPr>
          <a:xfrm>
            <a:off x="466724" y="6567665"/>
            <a:ext cx="8889759" cy="261610"/>
            <a:chOff x="466724" y="6567665"/>
            <a:chExt cx="8889759" cy="261610"/>
          </a:xfrm>
        </p:grpSpPr>
        <p:sp>
          <p:nvSpPr>
            <p:cNvPr id="9" name="TextBox 8">
              <a:extLst>
                <a:ext uri="{FF2B5EF4-FFF2-40B4-BE49-F238E27FC236}">
                  <a16:creationId xmlns:a16="http://schemas.microsoft.com/office/drawing/2014/main" id="{FEF8669E-B56F-60CA-7F82-FAC245D37875}"/>
                </a:ext>
              </a:extLst>
            </p:cNvPr>
            <p:cNvSpPr txBox="1"/>
            <p:nvPr/>
          </p:nvSpPr>
          <p:spPr>
            <a:xfrm>
              <a:off x="466724" y="6567665"/>
              <a:ext cx="1143000" cy="261610"/>
            </a:xfrm>
            <a:prstGeom prst="rect">
              <a:avLst/>
            </a:prstGeom>
            <a:noFill/>
          </p:spPr>
          <p:txBody>
            <a:bodyPr wrap="square" rtlCol="0">
              <a:spAutoFit/>
            </a:bodyPr>
            <a:lstStyle/>
            <a:p>
              <a:r>
                <a:rPr lang="en-US" sz="1100">
                  <a:latin typeface="Arial" panose="020B0604020202020204" pitchFamily="34" charset="0"/>
                </a:rPr>
                <a:t>Source:</a:t>
              </a:r>
            </a:p>
          </p:txBody>
        </p:sp>
        <p:sp>
          <p:nvSpPr>
            <p:cNvPr id="10" name="TextBox 9">
              <a:extLst>
                <a:ext uri="{FF2B5EF4-FFF2-40B4-BE49-F238E27FC236}">
                  <a16:creationId xmlns:a16="http://schemas.microsoft.com/office/drawing/2014/main" id="{6A4CA3F4-928D-528D-8B3B-D1457C0B1ABA}"/>
                </a:ext>
              </a:extLst>
            </p:cNvPr>
            <p:cNvSpPr txBox="1"/>
            <p:nvPr/>
          </p:nvSpPr>
          <p:spPr>
            <a:xfrm>
              <a:off x="1038224" y="6567665"/>
              <a:ext cx="8318259" cy="261610"/>
            </a:xfrm>
            <a:prstGeom prst="rect">
              <a:avLst/>
            </a:prstGeom>
            <a:noFill/>
          </p:spPr>
          <p:txBody>
            <a:bodyPr wrap="square">
              <a:spAutoFit/>
            </a:bodyPr>
            <a:lstStyle/>
            <a:p>
              <a:r>
                <a:rPr lang="en-US" sz="1100">
                  <a:latin typeface="Arial" panose="020B0604020202020204" pitchFamily="34" charset="0"/>
                  <a:hlinkClick r:id="rId5"/>
                </a:rPr>
                <a:t>CIHR Policy Guide – Requirements for Registration and Disclosure of Results from Clinical Trials - CIHR (cihr-irsc.gc.ca)</a:t>
              </a:r>
              <a:endParaRPr lang="en-US" sz="1100">
                <a:latin typeface="Arial" panose="020B0604020202020204" pitchFamily="34" charset="0"/>
              </a:endParaRPr>
            </a:p>
          </p:txBody>
        </p:sp>
      </p:grpSp>
    </p:spTree>
    <p:extLst>
      <p:ext uri="{BB962C8B-B14F-4D97-AF65-F5344CB8AC3E}">
        <p14:creationId xmlns:p14="http://schemas.microsoft.com/office/powerpoint/2010/main" val="22869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528D-ED51-313E-E739-4A326754CAA8}"/>
              </a:ext>
            </a:extLst>
          </p:cNvPr>
          <p:cNvSpPr>
            <a:spLocks noGrp="1"/>
          </p:cNvSpPr>
          <p:nvPr>
            <p:ph type="title"/>
          </p:nvPr>
        </p:nvSpPr>
        <p:spPr>
          <a:xfrm>
            <a:off x="609600" y="274638"/>
            <a:ext cx="10972800" cy="461665"/>
          </a:xfrm>
        </p:spPr>
        <p:txBody>
          <a:bodyPr/>
          <a:lstStyle/>
          <a:p>
            <a:r>
              <a:rPr lang="en-US" sz="2400" dirty="0"/>
              <a:t>Gradual system and culture change</a:t>
            </a:r>
          </a:p>
        </p:txBody>
      </p:sp>
      <p:pic>
        <p:nvPicPr>
          <p:cNvPr id="3" name="Picture 2">
            <a:extLst>
              <a:ext uri="{FF2B5EF4-FFF2-40B4-BE49-F238E27FC236}">
                <a16:creationId xmlns:a16="http://schemas.microsoft.com/office/drawing/2014/main" id="{A5A74D6C-5A8B-B43F-DC51-611A86E47A80}"/>
              </a:ext>
            </a:extLst>
          </p:cNvPr>
          <p:cNvPicPr>
            <a:picLocks noChangeAspect="1"/>
          </p:cNvPicPr>
          <p:nvPr/>
        </p:nvPicPr>
        <p:blipFill rotWithShape="1">
          <a:blip r:embed="rId2"/>
          <a:srcRect b="20745"/>
          <a:stretch/>
        </p:blipFill>
        <p:spPr>
          <a:xfrm>
            <a:off x="4086475" y="1491599"/>
            <a:ext cx="7048703" cy="1654459"/>
          </a:xfrm>
          <a:prstGeom prst="rect">
            <a:avLst/>
          </a:prstGeom>
        </p:spPr>
      </p:pic>
      <p:pic>
        <p:nvPicPr>
          <p:cNvPr id="1026" name="Picture 2">
            <a:extLst>
              <a:ext uri="{FF2B5EF4-FFF2-40B4-BE49-F238E27FC236}">
                <a16:creationId xmlns:a16="http://schemas.microsoft.com/office/drawing/2014/main" id="{67AB625A-A4F8-D1AA-93F1-C19D9ACCD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475" y="3676456"/>
            <a:ext cx="7048703" cy="1730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E07E6C-FFF8-7777-3C82-ECAE351CF6A8}"/>
              </a:ext>
            </a:extLst>
          </p:cNvPr>
          <p:cNvSpPr txBox="1"/>
          <p:nvPr/>
        </p:nvSpPr>
        <p:spPr>
          <a:xfrm>
            <a:off x="505903" y="2102177"/>
            <a:ext cx="2416046" cy="646331"/>
          </a:xfrm>
          <a:prstGeom prst="rect">
            <a:avLst/>
          </a:prstGeom>
          <a:noFill/>
        </p:spPr>
        <p:txBody>
          <a:bodyPr wrap="none" rtlCol="0">
            <a:spAutoFit/>
          </a:bodyPr>
          <a:lstStyle/>
          <a:p>
            <a:r>
              <a:rPr lang="en-US" dirty="0">
                <a:solidFill>
                  <a:schemeClr val="tx2"/>
                </a:solidFill>
                <a:latin typeface="Arial" panose="020B0604020202020204" pitchFamily="34" charset="0"/>
                <a:cs typeface="Arial" panose="020B0604020202020204" pitchFamily="34" charset="0"/>
                <a:hlinkClick r:id="rId4"/>
              </a:rPr>
              <a:t>First monitoring cycle</a:t>
            </a:r>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(trials funded in 2022)</a:t>
            </a:r>
          </a:p>
        </p:txBody>
      </p:sp>
      <p:sp>
        <p:nvSpPr>
          <p:cNvPr id="5" name="TextBox 4">
            <a:extLst>
              <a:ext uri="{FF2B5EF4-FFF2-40B4-BE49-F238E27FC236}">
                <a16:creationId xmlns:a16="http://schemas.microsoft.com/office/drawing/2014/main" id="{A2BE55B7-7DA8-E085-A638-9D23B21BC5B1}"/>
              </a:ext>
            </a:extLst>
          </p:cNvPr>
          <p:cNvSpPr txBox="1"/>
          <p:nvPr/>
        </p:nvSpPr>
        <p:spPr>
          <a:xfrm>
            <a:off x="535754" y="4253060"/>
            <a:ext cx="3441968" cy="646331"/>
          </a:xfrm>
          <a:prstGeom prst="rect">
            <a:avLst/>
          </a:prstGeom>
          <a:noFill/>
        </p:spPr>
        <p:txBody>
          <a:bodyPr wrap="none" rtlCol="0">
            <a:spAutoFit/>
          </a:bodyPr>
          <a:lstStyle/>
          <a:p>
            <a:r>
              <a:rPr lang="en-US" dirty="0">
                <a:solidFill>
                  <a:schemeClr val="tx2"/>
                </a:solidFill>
                <a:latin typeface="Arial" panose="020B0604020202020204" pitchFamily="34" charset="0"/>
                <a:cs typeface="Arial" panose="020B0604020202020204" pitchFamily="34" charset="0"/>
                <a:hlinkClick r:id="rId5"/>
              </a:rPr>
              <a:t>Second monitoring cycle</a:t>
            </a:r>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(trials funded in 2022 and 2023)</a:t>
            </a:r>
          </a:p>
        </p:txBody>
      </p:sp>
      <p:sp>
        <p:nvSpPr>
          <p:cNvPr id="6" name="TextBox 5">
            <a:extLst>
              <a:ext uri="{FF2B5EF4-FFF2-40B4-BE49-F238E27FC236}">
                <a16:creationId xmlns:a16="http://schemas.microsoft.com/office/drawing/2014/main" id="{2E6DB01D-DD96-8AE7-B97C-2AFB581BEC99}"/>
              </a:ext>
            </a:extLst>
          </p:cNvPr>
          <p:cNvSpPr txBox="1"/>
          <p:nvPr/>
        </p:nvSpPr>
        <p:spPr>
          <a:xfrm>
            <a:off x="1074658" y="5797482"/>
            <a:ext cx="100206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Next steps – continued process improvement, including addressing instances of non-compliance</a:t>
            </a:r>
          </a:p>
        </p:txBody>
      </p:sp>
    </p:spTree>
    <p:extLst>
      <p:ext uri="{BB962C8B-B14F-4D97-AF65-F5344CB8AC3E}">
        <p14:creationId xmlns:p14="http://schemas.microsoft.com/office/powerpoint/2010/main" val="20392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BBBC0-4E79-865E-E242-3F963851EEC1}"/>
              </a:ext>
            </a:extLst>
          </p:cNvPr>
          <p:cNvSpPr>
            <a:spLocks noGrp="1"/>
          </p:cNvSpPr>
          <p:nvPr>
            <p:ph idx="1"/>
          </p:nvPr>
        </p:nvSpPr>
        <p:spPr>
          <a:xfrm>
            <a:off x="609600" y="1008664"/>
            <a:ext cx="10972800" cy="5287652"/>
          </a:xfrm>
        </p:spPr>
        <p:txBody>
          <a:bodyPr/>
          <a:lstStyle/>
          <a:p>
            <a:endParaRPr lang="en-US" sz="2000" dirty="0"/>
          </a:p>
          <a:p>
            <a:r>
              <a:rPr lang="en-US" sz="2000" dirty="0"/>
              <a:t>Continued monitoring of CTF grants – progress and impact</a:t>
            </a:r>
          </a:p>
          <a:p>
            <a:pPr marL="0" indent="0">
              <a:buNone/>
            </a:pPr>
            <a:endParaRPr lang="en-US" sz="2000" dirty="0"/>
          </a:p>
          <a:p>
            <a:r>
              <a:rPr lang="en-US" sz="2000" dirty="0"/>
              <a:t>Continued implementation of registration and disclosure monitoring processes</a:t>
            </a:r>
          </a:p>
          <a:p>
            <a:pPr lvl="1"/>
            <a:r>
              <a:rPr lang="en-US" sz="1800" dirty="0"/>
              <a:t>Assuming ~150 new trials funded each year, and 4-5 years to complete all policy requirements, could anticipate steady state of ~750-1000 trials to be monitored each year on an ongoing basis</a:t>
            </a:r>
          </a:p>
          <a:p>
            <a:pPr lvl="1"/>
            <a:r>
              <a:rPr lang="en-US" sz="1800" dirty="0"/>
              <a:t>Greater automation to be incorporated with ongoing evolution of the tri-agency grant management system</a:t>
            </a:r>
          </a:p>
          <a:p>
            <a:pPr marL="0" indent="0">
              <a:buNone/>
            </a:pPr>
            <a:endParaRPr lang="en-US" sz="2000" dirty="0"/>
          </a:p>
          <a:p>
            <a:r>
              <a:rPr lang="en-US" sz="2000" dirty="0"/>
              <a:t>Determination of which best practices policy elements could be made mandatory with current resources, including consideration of whether some (e.g., reporting disaggregated data, and publishing protocols) could be build into an expanded registration and disclosure policy </a:t>
            </a:r>
          </a:p>
          <a:p>
            <a:endParaRPr lang="en-US" sz="2000" dirty="0"/>
          </a:p>
        </p:txBody>
      </p:sp>
      <p:sp>
        <p:nvSpPr>
          <p:cNvPr id="4" name="Title 3">
            <a:extLst>
              <a:ext uri="{FF2B5EF4-FFF2-40B4-BE49-F238E27FC236}">
                <a16:creationId xmlns:a16="http://schemas.microsoft.com/office/drawing/2014/main" id="{6F70C582-9359-8C5B-1D7E-13E7AB74D4AC}"/>
              </a:ext>
            </a:extLst>
          </p:cNvPr>
          <p:cNvSpPr>
            <a:spLocks noGrp="1"/>
          </p:cNvSpPr>
          <p:nvPr>
            <p:ph type="title"/>
          </p:nvPr>
        </p:nvSpPr>
        <p:spPr>
          <a:xfrm>
            <a:off x="609600" y="274638"/>
            <a:ext cx="10972800" cy="461665"/>
          </a:xfrm>
        </p:spPr>
        <p:txBody>
          <a:bodyPr/>
          <a:lstStyle/>
          <a:p>
            <a:r>
              <a:rPr lang="en-US" sz="2400" dirty="0"/>
              <a:t>What’s next?</a:t>
            </a:r>
          </a:p>
        </p:txBody>
      </p:sp>
    </p:spTree>
    <p:extLst>
      <p:ext uri="{BB962C8B-B14F-4D97-AF65-F5344CB8AC3E}">
        <p14:creationId xmlns:p14="http://schemas.microsoft.com/office/powerpoint/2010/main" val="374432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bottom right image displays SPOR acronym logo in both official languages as mirror images of one another. At the top of the logo it says Strategy for Patient-oriented Research and at the bottom, putting patients first.">
            <a:extLst>
              <a:ext uri="{FF2B5EF4-FFF2-40B4-BE49-F238E27FC236}">
                <a16:creationId xmlns:a16="http://schemas.microsoft.com/office/drawing/2014/main" id="{916941A3-3132-740F-A159-1081D5845E3E}"/>
              </a:ext>
            </a:extLst>
          </p:cNvPr>
          <p:cNvPicPr>
            <a:picLocks noChangeAspect="1"/>
          </p:cNvPicPr>
          <p:nvPr/>
        </p:nvPicPr>
        <p:blipFill>
          <a:blip r:embed="rId3"/>
          <a:stretch>
            <a:fillRect/>
          </a:stretch>
        </p:blipFill>
        <p:spPr>
          <a:xfrm>
            <a:off x="9244114" y="6192549"/>
            <a:ext cx="2947886" cy="665451"/>
          </a:xfrm>
          <a:prstGeom prst="rect">
            <a:avLst/>
          </a:prstGeom>
        </p:spPr>
      </p:pic>
      <p:sp>
        <p:nvSpPr>
          <p:cNvPr id="4" name="TextBox 3">
            <a:extLst>
              <a:ext uri="{FF2B5EF4-FFF2-40B4-BE49-F238E27FC236}">
                <a16:creationId xmlns:a16="http://schemas.microsoft.com/office/drawing/2014/main" id="{96F86BB6-34FE-D957-D878-B0052BDDAD53}"/>
              </a:ext>
            </a:extLst>
          </p:cNvPr>
          <p:cNvSpPr txBox="1"/>
          <p:nvPr/>
        </p:nvSpPr>
        <p:spPr bwMode="auto">
          <a:xfrm>
            <a:off x="629920" y="2410903"/>
            <a:ext cx="4375614" cy="3257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marR="0" eaLnBrk="0" hangingPunct="0">
              <a:lnSpc>
                <a:spcPct val="90000"/>
              </a:lnSpc>
              <a:spcBef>
                <a:spcPct val="20000"/>
              </a:spcBef>
              <a:buFont typeface="Arial" panose="020B0604020202020204" pitchFamily="34" charset="0"/>
            </a:pPr>
            <a:r>
              <a:rPr lang="en-US" sz="2600" i="1" dirty="0">
                <a:solidFill>
                  <a:srgbClr val="36363A"/>
                </a:solidFill>
                <a:effectLst/>
                <a:latin typeface="Helvetica"/>
                <a:cs typeface="Helvetica"/>
              </a:rPr>
              <a:t>“By 2025, Canada will have demonstrably improved health outcomes and enhanced the health care experience for patients through the integration of evidence at all levels of the health care system.”</a:t>
            </a:r>
          </a:p>
          <a:p>
            <a:pPr eaLnBrk="0" hangingPunct="0">
              <a:lnSpc>
                <a:spcPct val="90000"/>
              </a:lnSpc>
              <a:spcBef>
                <a:spcPct val="20000"/>
              </a:spcBef>
              <a:buFont typeface="Arial" panose="020B0604020202020204" pitchFamily="34" charset="0"/>
            </a:pPr>
            <a:endParaRPr lang="en-US" sz="1600" dirty="0">
              <a:solidFill>
                <a:srgbClr val="36363A"/>
              </a:solidFill>
              <a:effectLst/>
              <a:latin typeface="Helvetica"/>
              <a:cs typeface="Helvetica"/>
            </a:endParaRPr>
          </a:p>
        </p:txBody>
      </p:sp>
      <p:sp>
        <p:nvSpPr>
          <p:cNvPr id="2" name="Title 1">
            <a:extLst>
              <a:ext uri="{FF2B5EF4-FFF2-40B4-BE49-F238E27FC236}">
                <a16:creationId xmlns:a16="http://schemas.microsoft.com/office/drawing/2014/main" id="{B80099BB-9CFE-096A-14A6-7E97BA388ACD}"/>
              </a:ext>
            </a:extLst>
          </p:cNvPr>
          <p:cNvSpPr>
            <a:spLocks noGrp="1"/>
          </p:cNvSpPr>
          <p:nvPr>
            <p:ph type="title" idx="4294967295"/>
          </p:nvPr>
        </p:nvSpPr>
        <p:spPr>
          <a:xfrm>
            <a:off x="819150" y="244475"/>
            <a:ext cx="11372850" cy="1265238"/>
          </a:xfrm>
          <a:prstGeom prst="rect">
            <a:avLst/>
          </a:prstGeom>
        </p:spPr>
        <p:txBody>
          <a:bodyPr vert="horz" wrap="square" lIns="91440" tIns="45720" rIns="91440" bIns="45720" numCol="1" anchor="t" anchorCtr="0" compatLnSpc="1">
            <a:prstTxWarp prst="textNoShape">
              <a:avLst/>
            </a:prstTxWarp>
            <a:noAutofit/>
          </a:bodyPr>
          <a:lstStyle/>
          <a:p>
            <a:pPr algn="ctr"/>
            <a:r>
              <a:rPr lang="en-US" altLang="en-US" sz="2400" b="1" dirty="0">
                <a:solidFill>
                  <a:srgbClr val="36363A"/>
                </a:solidFill>
                <a:latin typeface="Helvetica" panose="020B0604020202020204" pitchFamily="34" charset="0"/>
                <a:cs typeface="Helvetica" panose="020B0604020202020204" pitchFamily="34" charset="0"/>
              </a:rPr>
              <a:t>Canada’s Strategy for Patient-Oriented Research (SPOR)</a:t>
            </a:r>
          </a:p>
        </p:txBody>
      </p:sp>
      <p:graphicFrame>
        <p:nvGraphicFramePr>
          <p:cNvPr id="7" name="Content Placeholder 1">
            <a:extLst>
              <a:ext uri="{FF2B5EF4-FFF2-40B4-BE49-F238E27FC236}">
                <a16:creationId xmlns:a16="http://schemas.microsoft.com/office/drawing/2014/main" id="{0687B7A0-AEE8-95D9-0133-FA9E7922C959}"/>
              </a:ext>
            </a:extLst>
          </p:cNvPr>
          <p:cNvGraphicFramePr>
            <a:graphicFrameLocks/>
          </p:cNvGraphicFramePr>
          <p:nvPr/>
        </p:nvGraphicFramePr>
        <p:xfrm>
          <a:off x="6947414" y="2525203"/>
          <a:ext cx="4810760" cy="3995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reeform 6">
            <a:extLst>
              <a:ext uri="{FF2B5EF4-FFF2-40B4-BE49-F238E27FC236}">
                <a16:creationId xmlns:a16="http://schemas.microsoft.com/office/drawing/2014/main" id="{988F191E-633C-A9BA-65C2-720BC4FC4E9E}"/>
              </a:ext>
            </a:extLst>
          </p:cNvPr>
          <p:cNvSpPr>
            <a:spLocks noChangeAspect="1" noEditPoints="1"/>
          </p:cNvSpPr>
          <p:nvPr/>
        </p:nvSpPr>
        <p:spPr bwMode="auto">
          <a:xfrm>
            <a:off x="6234649" y="2620970"/>
            <a:ext cx="555732" cy="475161"/>
          </a:xfrm>
          <a:custGeom>
            <a:avLst/>
            <a:gdLst>
              <a:gd name="T0" fmla="*/ 1911 w 3413"/>
              <a:gd name="T1" fmla="*/ 2191 h 3117"/>
              <a:gd name="T2" fmla="*/ 2081 w 3413"/>
              <a:gd name="T3" fmla="*/ 2989 h 3117"/>
              <a:gd name="T4" fmla="*/ 1903 w 3413"/>
              <a:gd name="T5" fmla="*/ 3058 h 3117"/>
              <a:gd name="T6" fmla="*/ 1372 w 3413"/>
              <a:gd name="T7" fmla="*/ 3116 h 3117"/>
              <a:gd name="T8" fmla="*/ 709 w 3413"/>
              <a:gd name="T9" fmla="*/ 2996 h 3117"/>
              <a:gd name="T10" fmla="*/ 840 w 3413"/>
              <a:gd name="T11" fmla="*/ 2228 h 3117"/>
              <a:gd name="T12" fmla="*/ 1892 w 3413"/>
              <a:gd name="T13" fmla="*/ 1643 h 3117"/>
              <a:gd name="T14" fmla="*/ 2616 w 3413"/>
              <a:gd name="T15" fmla="*/ 1813 h 3117"/>
              <a:gd name="T16" fmla="*/ 2745 w 3413"/>
              <a:gd name="T17" fmla="*/ 2575 h 3117"/>
              <a:gd name="T18" fmla="*/ 2528 w 3413"/>
              <a:gd name="T19" fmla="*/ 2654 h 3117"/>
              <a:gd name="T20" fmla="*/ 2165 w 3413"/>
              <a:gd name="T21" fmla="*/ 2449 h 3117"/>
              <a:gd name="T22" fmla="*/ 1851 w 3413"/>
              <a:gd name="T23" fmla="*/ 2034 h 3117"/>
              <a:gd name="T24" fmla="*/ 1889 w 3413"/>
              <a:gd name="T25" fmla="*/ 1693 h 3117"/>
              <a:gd name="T26" fmla="*/ 940 w 3413"/>
              <a:gd name="T27" fmla="*/ 1835 h 3117"/>
              <a:gd name="T28" fmla="*/ 794 w 3413"/>
              <a:gd name="T29" fmla="*/ 2138 h 3117"/>
              <a:gd name="T30" fmla="*/ 611 w 3413"/>
              <a:gd name="T31" fmla="*/ 2699 h 3117"/>
              <a:gd name="T32" fmla="*/ 0 w 3413"/>
              <a:gd name="T33" fmla="*/ 2575 h 3117"/>
              <a:gd name="T34" fmla="*/ 170 w 3413"/>
              <a:gd name="T35" fmla="*/ 1776 h 3117"/>
              <a:gd name="T36" fmla="*/ 2897 w 3413"/>
              <a:gd name="T37" fmla="*/ 1240 h 3117"/>
              <a:gd name="T38" fmla="*/ 3313 w 3413"/>
              <a:gd name="T39" fmla="*/ 1450 h 3117"/>
              <a:gd name="T40" fmla="*/ 3383 w 3413"/>
              <a:gd name="T41" fmla="*/ 2184 h 3117"/>
              <a:gd name="T42" fmla="*/ 3145 w 3413"/>
              <a:gd name="T43" fmla="*/ 2260 h 3117"/>
              <a:gd name="T44" fmla="*/ 2814 w 3413"/>
              <a:gd name="T45" fmla="*/ 1986 h 3117"/>
              <a:gd name="T46" fmla="*/ 2461 w 3413"/>
              <a:gd name="T47" fmla="*/ 1604 h 3117"/>
              <a:gd name="T48" fmla="*/ 2558 w 3413"/>
              <a:gd name="T49" fmla="*/ 1240 h 3117"/>
              <a:gd name="T50" fmla="*/ 1726 w 3413"/>
              <a:gd name="T51" fmla="*/ 1400 h 3117"/>
              <a:gd name="T52" fmla="*/ 1750 w 3413"/>
              <a:gd name="T53" fmla="*/ 1818 h 3117"/>
              <a:gd name="T54" fmla="*/ 1395 w 3413"/>
              <a:gd name="T55" fmla="*/ 2031 h 3117"/>
              <a:gd name="T56" fmla="*/ 1038 w 3413"/>
              <a:gd name="T57" fmla="*/ 1818 h 3117"/>
              <a:gd name="T58" fmla="*/ 1063 w 3413"/>
              <a:gd name="T59" fmla="*/ 1400 h 3117"/>
              <a:gd name="T60" fmla="*/ 1189 w 3413"/>
              <a:gd name="T61" fmla="*/ 902 h 3117"/>
              <a:gd name="T62" fmla="*/ 1585 w 3413"/>
              <a:gd name="T63" fmla="*/ 1169 h 3117"/>
              <a:gd name="T64" fmla="*/ 1165 w 3413"/>
              <a:gd name="T65" fmla="*/ 1189 h 3117"/>
              <a:gd name="T66" fmla="*/ 2061 w 3413"/>
              <a:gd name="T67" fmla="*/ 813 h 3117"/>
              <a:gd name="T68" fmla="*/ 2417 w 3413"/>
              <a:gd name="T69" fmla="*/ 1026 h 3117"/>
              <a:gd name="T70" fmla="*/ 2392 w 3413"/>
              <a:gd name="T71" fmla="*/ 1444 h 3117"/>
              <a:gd name="T72" fmla="*/ 2016 w 3413"/>
              <a:gd name="T73" fmla="*/ 1614 h 3117"/>
              <a:gd name="T74" fmla="*/ 1772 w 3413"/>
              <a:gd name="T75" fmla="*/ 1305 h 3117"/>
              <a:gd name="T76" fmla="*/ 1762 w 3413"/>
              <a:gd name="T77" fmla="*/ 945 h 3117"/>
              <a:gd name="T78" fmla="*/ 738 w 3413"/>
              <a:gd name="T79" fmla="*/ 816 h 3117"/>
              <a:gd name="T80" fmla="*/ 1063 w 3413"/>
              <a:gd name="T81" fmla="*/ 1069 h 3117"/>
              <a:gd name="T82" fmla="*/ 931 w 3413"/>
              <a:gd name="T83" fmla="*/ 1448 h 3117"/>
              <a:gd name="T84" fmla="*/ 588 w 3413"/>
              <a:gd name="T85" fmla="*/ 1604 h 3117"/>
              <a:gd name="T86" fmla="*/ 296 w 3413"/>
              <a:gd name="T87" fmla="*/ 1313 h 3117"/>
              <a:gd name="T88" fmla="*/ 420 w 3413"/>
              <a:gd name="T89" fmla="*/ 914 h 3117"/>
              <a:gd name="T90" fmla="*/ 2825 w 3413"/>
              <a:gd name="T91" fmla="*/ 420 h 3117"/>
              <a:gd name="T92" fmla="*/ 3116 w 3413"/>
              <a:gd name="T93" fmla="*/ 711 h 3117"/>
              <a:gd name="T94" fmla="*/ 2994 w 3413"/>
              <a:gd name="T95" fmla="*/ 1110 h 3117"/>
              <a:gd name="T96" fmla="*/ 2595 w 3413"/>
              <a:gd name="T97" fmla="*/ 1190 h 3117"/>
              <a:gd name="T98" fmla="*/ 2364 w 3413"/>
              <a:gd name="T99" fmla="*/ 833 h 3117"/>
              <a:gd name="T100" fmla="*/ 2498 w 3413"/>
              <a:gd name="T101" fmla="*/ 479 h 3117"/>
              <a:gd name="T102" fmla="*/ 1521 w 3413"/>
              <a:gd name="T103" fmla="*/ 25 h 3117"/>
              <a:gd name="T104" fmla="*/ 1800 w 3413"/>
              <a:gd name="T105" fmla="*/ 336 h 3117"/>
              <a:gd name="T106" fmla="*/ 1684 w 3413"/>
              <a:gd name="T107" fmla="*/ 744 h 3117"/>
              <a:gd name="T108" fmla="*/ 1274 w 3413"/>
              <a:gd name="T109" fmla="*/ 860 h 3117"/>
              <a:gd name="T110" fmla="*/ 962 w 3413"/>
              <a:gd name="T111" fmla="*/ 583 h 3117"/>
              <a:gd name="T112" fmla="*/ 1033 w 3413"/>
              <a:gd name="T113" fmla="*/ 163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3" h="3117">
                <a:moveTo>
                  <a:pt x="1223" y="2058"/>
                </a:moveTo>
                <a:lnTo>
                  <a:pt x="1566" y="2058"/>
                </a:lnTo>
                <a:lnTo>
                  <a:pt x="1622" y="2061"/>
                </a:lnTo>
                <a:lnTo>
                  <a:pt x="1676" y="2070"/>
                </a:lnTo>
                <a:lnTo>
                  <a:pt x="1729" y="2085"/>
                </a:lnTo>
                <a:lnTo>
                  <a:pt x="1778" y="2104"/>
                </a:lnTo>
                <a:lnTo>
                  <a:pt x="1826" y="2129"/>
                </a:lnTo>
                <a:lnTo>
                  <a:pt x="1870" y="2158"/>
                </a:lnTo>
                <a:lnTo>
                  <a:pt x="1911" y="2191"/>
                </a:lnTo>
                <a:lnTo>
                  <a:pt x="1948" y="2228"/>
                </a:lnTo>
                <a:lnTo>
                  <a:pt x="1982" y="2269"/>
                </a:lnTo>
                <a:lnTo>
                  <a:pt x="2011" y="2313"/>
                </a:lnTo>
                <a:lnTo>
                  <a:pt x="2035" y="2360"/>
                </a:lnTo>
                <a:lnTo>
                  <a:pt x="2055" y="2410"/>
                </a:lnTo>
                <a:lnTo>
                  <a:pt x="2070" y="2463"/>
                </a:lnTo>
                <a:lnTo>
                  <a:pt x="2078" y="2516"/>
                </a:lnTo>
                <a:lnTo>
                  <a:pt x="2081" y="2572"/>
                </a:lnTo>
                <a:lnTo>
                  <a:pt x="2081" y="2989"/>
                </a:lnTo>
                <a:lnTo>
                  <a:pt x="2079" y="2989"/>
                </a:lnTo>
                <a:lnTo>
                  <a:pt x="2052" y="3003"/>
                </a:lnTo>
                <a:lnTo>
                  <a:pt x="2046" y="3006"/>
                </a:lnTo>
                <a:lnTo>
                  <a:pt x="2035" y="3011"/>
                </a:lnTo>
                <a:lnTo>
                  <a:pt x="2019" y="3017"/>
                </a:lnTo>
                <a:lnTo>
                  <a:pt x="1998" y="3027"/>
                </a:lnTo>
                <a:lnTo>
                  <a:pt x="1971" y="3036"/>
                </a:lnTo>
                <a:lnTo>
                  <a:pt x="1939" y="3046"/>
                </a:lnTo>
                <a:lnTo>
                  <a:pt x="1903" y="3058"/>
                </a:lnTo>
                <a:lnTo>
                  <a:pt x="1861" y="3069"/>
                </a:lnTo>
                <a:lnTo>
                  <a:pt x="1815" y="3079"/>
                </a:lnTo>
                <a:lnTo>
                  <a:pt x="1763" y="3090"/>
                </a:lnTo>
                <a:lnTo>
                  <a:pt x="1708" y="3099"/>
                </a:lnTo>
                <a:lnTo>
                  <a:pt x="1647" y="3106"/>
                </a:lnTo>
                <a:lnTo>
                  <a:pt x="1581" y="3112"/>
                </a:lnTo>
                <a:lnTo>
                  <a:pt x="1513" y="3116"/>
                </a:lnTo>
                <a:lnTo>
                  <a:pt x="1438" y="3117"/>
                </a:lnTo>
                <a:lnTo>
                  <a:pt x="1372" y="3116"/>
                </a:lnTo>
                <a:lnTo>
                  <a:pt x="1304" y="3113"/>
                </a:lnTo>
                <a:lnTo>
                  <a:pt x="1231" y="3107"/>
                </a:lnTo>
                <a:lnTo>
                  <a:pt x="1156" y="3099"/>
                </a:lnTo>
                <a:lnTo>
                  <a:pt x="1078" y="3086"/>
                </a:lnTo>
                <a:lnTo>
                  <a:pt x="997" y="3072"/>
                </a:lnTo>
                <a:lnTo>
                  <a:pt x="913" y="3053"/>
                </a:lnTo>
                <a:lnTo>
                  <a:pt x="826" y="3031"/>
                </a:lnTo>
                <a:lnTo>
                  <a:pt x="737" y="3005"/>
                </a:lnTo>
                <a:lnTo>
                  <a:pt x="709" y="2996"/>
                </a:lnTo>
                <a:lnTo>
                  <a:pt x="707" y="2989"/>
                </a:lnTo>
                <a:lnTo>
                  <a:pt x="707" y="2572"/>
                </a:lnTo>
                <a:lnTo>
                  <a:pt x="710" y="2516"/>
                </a:lnTo>
                <a:lnTo>
                  <a:pt x="719" y="2463"/>
                </a:lnTo>
                <a:lnTo>
                  <a:pt x="734" y="2410"/>
                </a:lnTo>
                <a:lnTo>
                  <a:pt x="753" y="2360"/>
                </a:lnTo>
                <a:lnTo>
                  <a:pt x="778" y="2313"/>
                </a:lnTo>
                <a:lnTo>
                  <a:pt x="807" y="2269"/>
                </a:lnTo>
                <a:lnTo>
                  <a:pt x="840" y="2228"/>
                </a:lnTo>
                <a:lnTo>
                  <a:pt x="878" y="2191"/>
                </a:lnTo>
                <a:lnTo>
                  <a:pt x="919" y="2158"/>
                </a:lnTo>
                <a:lnTo>
                  <a:pt x="963" y="2129"/>
                </a:lnTo>
                <a:lnTo>
                  <a:pt x="1010" y="2104"/>
                </a:lnTo>
                <a:lnTo>
                  <a:pt x="1060" y="2085"/>
                </a:lnTo>
                <a:lnTo>
                  <a:pt x="1113" y="2070"/>
                </a:lnTo>
                <a:lnTo>
                  <a:pt x="1167" y="2061"/>
                </a:lnTo>
                <a:lnTo>
                  <a:pt x="1223" y="2058"/>
                </a:lnTo>
                <a:close/>
                <a:moveTo>
                  <a:pt x="1892" y="1643"/>
                </a:moveTo>
                <a:lnTo>
                  <a:pt x="2232" y="1643"/>
                </a:lnTo>
                <a:lnTo>
                  <a:pt x="2288" y="1647"/>
                </a:lnTo>
                <a:lnTo>
                  <a:pt x="2343" y="1655"/>
                </a:lnTo>
                <a:lnTo>
                  <a:pt x="2395" y="1669"/>
                </a:lnTo>
                <a:lnTo>
                  <a:pt x="2446" y="1689"/>
                </a:lnTo>
                <a:lnTo>
                  <a:pt x="2492" y="1714"/>
                </a:lnTo>
                <a:lnTo>
                  <a:pt x="2537" y="1743"/>
                </a:lnTo>
                <a:lnTo>
                  <a:pt x="2578" y="1776"/>
                </a:lnTo>
                <a:lnTo>
                  <a:pt x="2616" y="1813"/>
                </a:lnTo>
                <a:lnTo>
                  <a:pt x="2649" y="1854"/>
                </a:lnTo>
                <a:lnTo>
                  <a:pt x="2678" y="1899"/>
                </a:lnTo>
                <a:lnTo>
                  <a:pt x="2703" y="1945"/>
                </a:lnTo>
                <a:lnTo>
                  <a:pt x="2723" y="1996"/>
                </a:lnTo>
                <a:lnTo>
                  <a:pt x="2737" y="2047"/>
                </a:lnTo>
                <a:lnTo>
                  <a:pt x="2745" y="2102"/>
                </a:lnTo>
                <a:lnTo>
                  <a:pt x="2748" y="2158"/>
                </a:lnTo>
                <a:lnTo>
                  <a:pt x="2748" y="2575"/>
                </a:lnTo>
                <a:lnTo>
                  <a:pt x="2745" y="2575"/>
                </a:lnTo>
                <a:lnTo>
                  <a:pt x="2718" y="2589"/>
                </a:lnTo>
                <a:lnTo>
                  <a:pt x="2713" y="2591"/>
                </a:lnTo>
                <a:lnTo>
                  <a:pt x="2702" y="2596"/>
                </a:lnTo>
                <a:lnTo>
                  <a:pt x="2686" y="2603"/>
                </a:lnTo>
                <a:lnTo>
                  <a:pt x="2664" y="2611"/>
                </a:lnTo>
                <a:lnTo>
                  <a:pt x="2638" y="2622"/>
                </a:lnTo>
                <a:lnTo>
                  <a:pt x="2605" y="2632"/>
                </a:lnTo>
                <a:lnTo>
                  <a:pt x="2569" y="2643"/>
                </a:lnTo>
                <a:lnTo>
                  <a:pt x="2528" y="2654"/>
                </a:lnTo>
                <a:lnTo>
                  <a:pt x="2481" y="2665"/>
                </a:lnTo>
                <a:lnTo>
                  <a:pt x="2429" y="2675"/>
                </a:lnTo>
                <a:lnTo>
                  <a:pt x="2373" y="2684"/>
                </a:lnTo>
                <a:lnTo>
                  <a:pt x="2312" y="2692"/>
                </a:lnTo>
                <a:lnTo>
                  <a:pt x="2247" y="2698"/>
                </a:lnTo>
                <a:lnTo>
                  <a:pt x="2177" y="2701"/>
                </a:lnTo>
                <a:lnTo>
                  <a:pt x="2177" y="2573"/>
                </a:lnTo>
                <a:lnTo>
                  <a:pt x="2174" y="2510"/>
                </a:lnTo>
                <a:lnTo>
                  <a:pt x="2165" y="2449"/>
                </a:lnTo>
                <a:lnTo>
                  <a:pt x="2149" y="2390"/>
                </a:lnTo>
                <a:lnTo>
                  <a:pt x="2129" y="2333"/>
                </a:lnTo>
                <a:lnTo>
                  <a:pt x="2102" y="2280"/>
                </a:lnTo>
                <a:lnTo>
                  <a:pt x="2071" y="2229"/>
                </a:lnTo>
                <a:lnTo>
                  <a:pt x="2035" y="2183"/>
                </a:lnTo>
                <a:lnTo>
                  <a:pt x="1995" y="2138"/>
                </a:lnTo>
                <a:lnTo>
                  <a:pt x="1950" y="2099"/>
                </a:lnTo>
                <a:lnTo>
                  <a:pt x="1903" y="2064"/>
                </a:lnTo>
                <a:lnTo>
                  <a:pt x="1851" y="2034"/>
                </a:lnTo>
                <a:lnTo>
                  <a:pt x="1797" y="2008"/>
                </a:lnTo>
                <a:lnTo>
                  <a:pt x="1740" y="1988"/>
                </a:lnTo>
                <a:lnTo>
                  <a:pt x="1772" y="1954"/>
                </a:lnTo>
                <a:lnTo>
                  <a:pt x="1802" y="1916"/>
                </a:lnTo>
                <a:lnTo>
                  <a:pt x="1827" y="1877"/>
                </a:lnTo>
                <a:lnTo>
                  <a:pt x="1849" y="1834"/>
                </a:lnTo>
                <a:lnTo>
                  <a:pt x="1868" y="1789"/>
                </a:lnTo>
                <a:lnTo>
                  <a:pt x="1880" y="1743"/>
                </a:lnTo>
                <a:lnTo>
                  <a:pt x="1889" y="1693"/>
                </a:lnTo>
                <a:lnTo>
                  <a:pt x="1892" y="1643"/>
                </a:lnTo>
                <a:close/>
                <a:moveTo>
                  <a:pt x="516" y="1643"/>
                </a:moveTo>
                <a:lnTo>
                  <a:pt x="858" y="1643"/>
                </a:lnTo>
                <a:lnTo>
                  <a:pt x="877" y="1644"/>
                </a:lnTo>
                <a:lnTo>
                  <a:pt x="896" y="1646"/>
                </a:lnTo>
                <a:lnTo>
                  <a:pt x="900" y="1695"/>
                </a:lnTo>
                <a:lnTo>
                  <a:pt x="909" y="1744"/>
                </a:lnTo>
                <a:lnTo>
                  <a:pt x="922" y="1790"/>
                </a:lnTo>
                <a:lnTo>
                  <a:pt x="940" y="1835"/>
                </a:lnTo>
                <a:lnTo>
                  <a:pt x="962" y="1877"/>
                </a:lnTo>
                <a:lnTo>
                  <a:pt x="988" y="1917"/>
                </a:lnTo>
                <a:lnTo>
                  <a:pt x="1017" y="1954"/>
                </a:lnTo>
                <a:lnTo>
                  <a:pt x="1049" y="1988"/>
                </a:lnTo>
                <a:lnTo>
                  <a:pt x="992" y="2008"/>
                </a:lnTo>
                <a:lnTo>
                  <a:pt x="938" y="2034"/>
                </a:lnTo>
                <a:lnTo>
                  <a:pt x="886" y="2064"/>
                </a:lnTo>
                <a:lnTo>
                  <a:pt x="838" y="2099"/>
                </a:lnTo>
                <a:lnTo>
                  <a:pt x="794" y="2138"/>
                </a:lnTo>
                <a:lnTo>
                  <a:pt x="753" y="2182"/>
                </a:lnTo>
                <a:lnTo>
                  <a:pt x="718" y="2229"/>
                </a:lnTo>
                <a:lnTo>
                  <a:pt x="686" y="2280"/>
                </a:lnTo>
                <a:lnTo>
                  <a:pt x="660" y="2333"/>
                </a:lnTo>
                <a:lnTo>
                  <a:pt x="639" y="2390"/>
                </a:lnTo>
                <a:lnTo>
                  <a:pt x="624" y="2449"/>
                </a:lnTo>
                <a:lnTo>
                  <a:pt x="615" y="2510"/>
                </a:lnTo>
                <a:lnTo>
                  <a:pt x="611" y="2573"/>
                </a:lnTo>
                <a:lnTo>
                  <a:pt x="611" y="2699"/>
                </a:lnTo>
                <a:lnTo>
                  <a:pt x="537" y="2694"/>
                </a:lnTo>
                <a:lnTo>
                  <a:pt x="460" y="2685"/>
                </a:lnTo>
                <a:lnTo>
                  <a:pt x="380" y="2673"/>
                </a:lnTo>
                <a:lnTo>
                  <a:pt x="296" y="2659"/>
                </a:lnTo>
                <a:lnTo>
                  <a:pt x="210" y="2640"/>
                </a:lnTo>
                <a:lnTo>
                  <a:pt x="122" y="2618"/>
                </a:lnTo>
                <a:lnTo>
                  <a:pt x="30" y="2591"/>
                </a:lnTo>
                <a:lnTo>
                  <a:pt x="1" y="2581"/>
                </a:lnTo>
                <a:lnTo>
                  <a:pt x="0" y="2575"/>
                </a:lnTo>
                <a:lnTo>
                  <a:pt x="0" y="2158"/>
                </a:lnTo>
                <a:lnTo>
                  <a:pt x="3" y="2102"/>
                </a:lnTo>
                <a:lnTo>
                  <a:pt x="12" y="2047"/>
                </a:lnTo>
                <a:lnTo>
                  <a:pt x="26" y="1996"/>
                </a:lnTo>
                <a:lnTo>
                  <a:pt x="46" y="1945"/>
                </a:lnTo>
                <a:lnTo>
                  <a:pt x="70" y="1899"/>
                </a:lnTo>
                <a:lnTo>
                  <a:pt x="99" y="1854"/>
                </a:lnTo>
                <a:lnTo>
                  <a:pt x="133" y="1813"/>
                </a:lnTo>
                <a:lnTo>
                  <a:pt x="170" y="1776"/>
                </a:lnTo>
                <a:lnTo>
                  <a:pt x="211" y="1743"/>
                </a:lnTo>
                <a:lnTo>
                  <a:pt x="256" y="1714"/>
                </a:lnTo>
                <a:lnTo>
                  <a:pt x="303" y="1689"/>
                </a:lnTo>
                <a:lnTo>
                  <a:pt x="353" y="1669"/>
                </a:lnTo>
                <a:lnTo>
                  <a:pt x="405" y="1655"/>
                </a:lnTo>
                <a:lnTo>
                  <a:pt x="460" y="1647"/>
                </a:lnTo>
                <a:lnTo>
                  <a:pt x="516" y="1643"/>
                </a:lnTo>
                <a:close/>
                <a:moveTo>
                  <a:pt x="2558" y="1240"/>
                </a:moveTo>
                <a:lnTo>
                  <a:pt x="2897" y="1240"/>
                </a:lnTo>
                <a:lnTo>
                  <a:pt x="2953" y="1242"/>
                </a:lnTo>
                <a:lnTo>
                  <a:pt x="3008" y="1251"/>
                </a:lnTo>
                <a:lnTo>
                  <a:pt x="3059" y="1265"/>
                </a:lnTo>
                <a:lnTo>
                  <a:pt x="3110" y="1285"/>
                </a:lnTo>
                <a:lnTo>
                  <a:pt x="3157" y="1310"/>
                </a:lnTo>
                <a:lnTo>
                  <a:pt x="3201" y="1339"/>
                </a:lnTo>
                <a:lnTo>
                  <a:pt x="3243" y="1372"/>
                </a:lnTo>
                <a:lnTo>
                  <a:pt x="3280" y="1409"/>
                </a:lnTo>
                <a:lnTo>
                  <a:pt x="3313" y="1450"/>
                </a:lnTo>
                <a:lnTo>
                  <a:pt x="3342" y="1494"/>
                </a:lnTo>
                <a:lnTo>
                  <a:pt x="3367" y="1541"/>
                </a:lnTo>
                <a:lnTo>
                  <a:pt x="3387" y="1591"/>
                </a:lnTo>
                <a:lnTo>
                  <a:pt x="3401" y="1643"/>
                </a:lnTo>
                <a:lnTo>
                  <a:pt x="3410" y="1697"/>
                </a:lnTo>
                <a:lnTo>
                  <a:pt x="3413" y="1754"/>
                </a:lnTo>
                <a:lnTo>
                  <a:pt x="3413" y="2170"/>
                </a:lnTo>
                <a:lnTo>
                  <a:pt x="3410" y="2170"/>
                </a:lnTo>
                <a:lnTo>
                  <a:pt x="3383" y="2184"/>
                </a:lnTo>
                <a:lnTo>
                  <a:pt x="3378" y="2187"/>
                </a:lnTo>
                <a:lnTo>
                  <a:pt x="3367" y="2192"/>
                </a:lnTo>
                <a:lnTo>
                  <a:pt x="3351" y="2199"/>
                </a:lnTo>
                <a:lnTo>
                  <a:pt x="3329" y="2207"/>
                </a:lnTo>
                <a:lnTo>
                  <a:pt x="3302" y="2217"/>
                </a:lnTo>
                <a:lnTo>
                  <a:pt x="3271" y="2227"/>
                </a:lnTo>
                <a:lnTo>
                  <a:pt x="3233" y="2238"/>
                </a:lnTo>
                <a:lnTo>
                  <a:pt x="3192" y="2250"/>
                </a:lnTo>
                <a:lnTo>
                  <a:pt x="3145" y="2260"/>
                </a:lnTo>
                <a:lnTo>
                  <a:pt x="3094" y="2270"/>
                </a:lnTo>
                <a:lnTo>
                  <a:pt x="3038" y="2280"/>
                </a:lnTo>
                <a:lnTo>
                  <a:pt x="2977" y="2288"/>
                </a:lnTo>
                <a:lnTo>
                  <a:pt x="2912" y="2293"/>
                </a:lnTo>
                <a:lnTo>
                  <a:pt x="2842" y="2297"/>
                </a:lnTo>
                <a:lnTo>
                  <a:pt x="2842" y="2169"/>
                </a:lnTo>
                <a:lnTo>
                  <a:pt x="2839" y="2106"/>
                </a:lnTo>
                <a:lnTo>
                  <a:pt x="2829" y="2045"/>
                </a:lnTo>
                <a:lnTo>
                  <a:pt x="2814" y="1986"/>
                </a:lnTo>
                <a:lnTo>
                  <a:pt x="2793" y="1930"/>
                </a:lnTo>
                <a:lnTo>
                  <a:pt x="2767" y="1876"/>
                </a:lnTo>
                <a:lnTo>
                  <a:pt x="2735" y="1825"/>
                </a:lnTo>
                <a:lnTo>
                  <a:pt x="2700" y="1778"/>
                </a:lnTo>
                <a:lnTo>
                  <a:pt x="2659" y="1734"/>
                </a:lnTo>
                <a:lnTo>
                  <a:pt x="2615" y="1695"/>
                </a:lnTo>
                <a:lnTo>
                  <a:pt x="2567" y="1660"/>
                </a:lnTo>
                <a:lnTo>
                  <a:pt x="2516" y="1629"/>
                </a:lnTo>
                <a:lnTo>
                  <a:pt x="2461" y="1604"/>
                </a:lnTo>
                <a:lnTo>
                  <a:pt x="2404" y="1584"/>
                </a:lnTo>
                <a:lnTo>
                  <a:pt x="2438" y="1549"/>
                </a:lnTo>
                <a:lnTo>
                  <a:pt x="2467" y="1512"/>
                </a:lnTo>
                <a:lnTo>
                  <a:pt x="2492" y="1472"/>
                </a:lnTo>
                <a:lnTo>
                  <a:pt x="2514" y="1430"/>
                </a:lnTo>
                <a:lnTo>
                  <a:pt x="2532" y="1384"/>
                </a:lnTo>
                <a:lnTo>
                  <a:pt x="2545" y="1338"/>
                </a:lnTo>
                <a:lnTo>
                  <a:pt x="2554" y="1289"/>
                </a:lnTo>
                <a:lnTo>
                  <a:pt x="2558" y="1240"/>
                </a:lnTo>
                <a:close/>
                <a:moveTo>
                  <a:pt x="1395" y="1227"/>
                </a:moveTo>
                <a:lnTo>
                  <a:pt x="1445" y="1230"/>
                </a:lnTo>
                <a:lnTo>
                  <a:pt x="1493" y="1240"/>
                </a:lnTo>
                <a:lnTo>
                  <a:pt x="1540" y="1254"/>
                </a:lnTo>
                <a:lnTo>
                  <a:pt x="1584" y="1275"/>
                </a:lnTo>
                <a:lnTo>
                  <a:pt x="1625" y="1299"/>
                </a:lnTo>
                <a:lnTo>
                  <a:pt x="1662" y="1328"/>
                </a:lnTo>
                <a:lnTo>
                  <a:pt x="1695" y="1363"/>
                </a:lnTo>
                <a:lnTo>
                  <a:pt x="1726" y="1400"/>
                </a:lnTo>
                <a:lnTo>
                  <a:pt x="1750" y="1440"/>
                </a:lnTo>
                <a:lnTo>
                  <a:pt x="1770" y="1483"/>
                </a:lnTo>
                <a:lnTo>
                  <a:pt x="1786" y="1530"/>
                </a:lnTo>
                <a:lnTo>
                  <a:pt x="1794" y="1578"/>
                </a:lnTo>
                <a:lnTo>
                  <a:pt x="1797" y="1629"/>
                </a:lnTo>
                <a:lnTo>
                  <a:pt x="1794" y="1680"/>
                </a:lnTo>
                <a:lnTo>
                  <a:pt x="1786" y="1728"/>
                </a:lnTo>
                <a:lnTo>
                  <a:pt x="1770" y="1775"/>
                </a:lnTo>
                <a:lnTo>
                  <a:pt x="1750" y="1818"/>
                </a:lnTo>
                <a:lnTo>
                  <a:pt x="1726" y="1858"/>
                </a:lnTo>
                <a:lnTo>
                  <a:pt x="1695" y="1895"/>
                </a:lnTo>
                <a:lnTo>
                  <a:pt x="1662" y="1930"/>
                </a:lnTo>
                <a:lnTo>
                  <a:pt x="1625" y="1959"/>
                </a:lnTo>
                <a:lnTo>
                  <a:pt x="1584" y="1983"/>
                </a:lnTo>
                <a:lnTo>
                  <a:pt x="1540" y="2004"/>
                </a:lnTo>
                <a:lnTo>
                  <a:pt x="1493" y="2018"/>
                </a:lnTo>
                <a:lnTo>
                  <a:pt x="1445" y="2028"/>
                </a:lnTo>
                <a:lnTo>
                  <a:pt x="1395" y="2031"/>
                </a:lnTo>
                <a:lnTo>
                  <a:pt x="1344" y="2028"/>
                </a:lnTo>
                <a:lnTo>
                  <a:pt x="1295" y="2018"/>
                </a:lnTo>
                <a:lnTo>
                  <a:pt x="1249" y="2004"/>
                </a:lnTo>
                <a:lnTo>
                  <a:pt x="1205" y="1983"/>
                </a:lnTo>
                <a:lnTo>
                  <a:pt x="1164" y="1959"/>
                </a:lnTo>
                <a:lnTo>
                  <a:pt x="1127" y="1930"/>
                </a:lnTo>
                <a:lnTo>
                  <a:pt x="1093" y="1895"/>
                </a:lnTo>
                <a:lnTo>
                  <a:pt x="1063" y="1858"/>
                </a:lnTo>
                <a:lnTo>
                  <a:pt x="1038" y="1818"/>
                </a:lnTo>
                <a:lnTo>
                  <a:pt x="1019" y="1775"/>
                </a:lnTo>
                <a:lnTo>
                  <a:pt x="1003" y="1728"/>
                </a:lnTo>
                <a:lnTo>
                  <a:pt x="994" y="1680"/>
                </a:lnTo>
                <a:lnTo>
                  <a:pt x="991" y="1629"/>
                </a:lnTo>
                <a:lnTo>
                  <a:pt x="994" y="1578"/>
                </a:lnTo>
                <a:lnTo>
                  <a:pt x="1003" y="1530"/>
                </a:lnTo>
                <a:lnTo>
                  <a:pt x="1019" y="1483"/>
                </a:lnTo>
                <a:lnTo>
                  <a:pt x="1038" y="1440"/>
                </a:lnTo>
                <a:lnTo>
                  <a:pt x="1063" y="1400"/>
                </a:lnTo>
                <a:lnTo>
                  <a:pt x="1093" y="1363"/>
                </a:lnTo>
                <a:lnTo>
                  <a:pt x="1127" y="1328"/>
                </a:lnTo>
                <a:lnTo>
                  <a:pt x="1164" y="1299"/>
                </a:lnTo>
                <a:lnTo>
                  <a:pt x="1205" y="1275"/>
                </a:lnTo>
                <a:lnTo>
                  <a:pt x="1249" y="1254"/>
                </a:lnTo>
                <a:lnTo>
                  <a:pt x="1295" y="1240"/>
                </a:lnTo>
                <a:lnTo>
                  <a:pt x="1344" y="1230"/>
                </a:lnTo>
                <a:lnTo>
                  <a:pt x="1395" y="1227"/>
                </a:lnTo>
                <a:close/>
                <a:moveTo>
                  <a:pt x="1189" y="902"/>
                </a:moveTo>
                <a:lnTo>
                  <a:pt x="1560" y="902"/>
                </a:lnTo>
                <a:lnTo>
                  <a:pt x="1618" y="905"/>
                </a:lnTo>
                <a:lnTo>
                  <a:pt x="1675" y="913"/>
                </a:lnTo>
                <a:lnTo>
                  <a:pt x="1650" y="951"/>
                </a:lnTo>
                <a:lnTo>
                  <a:pt x="1629" y="991"/>
                </a:lnTo>
                <a:lnTo>
                  <a:pt x="1612" y="1033"/>
                </a:lnTo>
                <a:lnTo>
                  <a:pt x="1598" y="1076"/>
                </a:lnTo>
                <a:lnTo>
                  <a:pt x="1589" y="1122"/>
                </a:lnTo>
                <a:lnTo>
                  <a:pt x="1585" y="1169"/>
                </a:lnTo>
                <a:lnTo>
                  <a:pt x="1540" y="1152"/>
                </a:lnTo>
                <a:lnTo>
                  <a:pt x="1493" y="1140"/>
                </a:lnTo>
                <a:lnTo>
                  <a:pt x="1445" y="1132"/>
                </a:lnTo>
                <a:lnTo>
                  <a:pt x="1395" y="1130"/>
                </a:lnTo>
                <a:lnTo>
                  <a:pt x="1345" y="1132"/>
                </a:lnTo>
                <a:lnTo>
                  <a:pt x="1298" y="1139"/>
                </a:lnTo>
                <a:lnTo>
                  <a:pt x="1251" y="1152"/>
                </a:lnTo>
                <a:lnTo>
                  <a:pt x="1207" y="1168"/>
                </a:lnTo>
                <a:lnTo>
                  <a:pt x="1165" y="1189"/>
                </a:lnTo>
                <a:lnTo>
                  <a:pt x="1162" y="1138"/>
                </a:lnTo>
                <a:lnTo>
                  <a:pt x="1153" y="1089"/>
                </a:lnTo>
                <a:lnTo>
                  <a:pt x="1140" y="1041"/>
                </a:lnTo>
                <a:lnTo>
                  <a:pt x="1122" y="997"/>
                </a:lnTo>
                <a:lnTo>
                  <a:pt x="1101" y="953"/>
                </a:lnTo>
                <a:lnTo>
                  <a:pt x="1075" y="913"/>
                </a:lnTo>
                <a:lnTo>
                  <a:pt x="1131" y="905"/>
                </a:lnTo>
                <a:lnTo>
                  <a:pt x="1189" y="902"/>
                </a:lnTo>
                <a:close/>
                <a:moveTo>
                  <a:pt x="2061" y="813"/>
                </a:moveTo>
                <a:lnTo>
                  <a:pt x="2112" y="816"/>
                </a:lnTo>
                <a:lnTo>
                  <a:pt x="2161" y="824"/>
                </a:lnTo>
                <a:lnTo>
                  <a:pt x="2207" y="840"/>
                </a:lnTo>
                <a:lnTo>
                  <a:pt x="2251" y="859"/>
                </a:lnTo>
                <a:lnTo>
                  <a:pt x="2291" y="884"/>
                </a:lnTo>
                <a:lnTo>
                  <a:pt x="2329" y="914"/>
                </a:lnTo>
                <a:lnTo>
                  <a:pt x="2363" y="947"/>
                </a:lnTo>
                <a:lnTo>
                  <a:pt x="2392" y="984"/>
                </a:lnTo>
                <a:lnTo>
                  <a:pt x="2417" y="1026"/>
                </a:lnTo>
                <a:lnTo>
                  <a:pt x="2438" y="1069"/>
                </a:lnTo>
                <a:lnTo>
                  <a:pt x="2452" y="1116"/>
                </a:lnTo>
                <a:lnTo>
                  <a:pt x="2461" y="1164"/>
                </a:lnTo>
                <a:lnTo>
                  <a:pt x="2464" y="1214"/>
                </a:lnTo>
                <a:lnTo>
                  <a:pt x="2461" y="1264"/>
                </a:lnTo>
                <a:lnTo>
                  <a:pt x="2452" y="1313"/>
                </a:lnTo>
                <a:lnTo>
                  <a:pt x="2438" y="1359"/>
                </a:lnTo>
                <a:lnTo>
                  <a:pt x="2417" y="1403"/>
                </a:lnTo>
                <a:lnTo>
                  <a:pt x="2392" y="1444"/>
                </a:lnTo>
                <a:lnTo>
                  <a:pt x="2363" y="1481"/>
                </a:lnTo>
                <a:lnTo>
                  <a:pt x="2329" y="1514"/>
                </a:lnTo>
                <a:lnTo>
                  <a:pt x="2291" y="1544"/>
                </a:lnTo>
                <a:lnTo>
                  <a:pt x="2251" y="1569"/>
                </a:lnTo>
                <a:lnTo>
                  <a:pt x="2207" y="1589"/>
                </a:lnTo>
                <a:lnTo>
                  <a:pt x="2161" y="1604"/>
                </a:lnTo>
                <a:lnTo>
                  <a:pt x="2112" y="1612"/>
                </a:lnTo>
                <a:lnTo>
                  <a:pt x="2061" y="1616"/>
                </a:lnTo>
                <a:lnTo>
                  <a:pt x="2016" y="1614"/>
                </a:lnTo>
                <a:lnTo>
                  <a:pt x="1972" y="1606"/>
                </a:lnTo>
                <a:lnTo>
                  <a:pt x="1931" y="1594"/>
                </a:lnTo>
                <a:lnTo>
                  <a:pt x="1891" y="1578"/>
                </a:lnTo>
                <a:lnTo>
                  <a:pt x="1883" y="1527"/>
                </a:lnTo>
                <a:lnTo>
                  <a:pt x="1870" y="1477"/>
                </a:lnTo>
                <a:lnTo>
                  <a:pt x="1852" y="1431"/>
                </a:lnTo>
                <a:lnTo>
                  <a:pt x="1829" y="1385"/>
                </a:lnTo>
                <a:lnTo>
                  <a:pt x="1802" y="1344"/>
                </a:lnTo>
                <a:lnTo>
                  <a:pt x="1772" y="1305"/>
                </a:lnTo>
                <a:lnTo>
                  <a:pt x="1737" y="1269"/>
                </a:lnTo>
                <a:lnTo>
                  <a:pt x="1700" y="1236"/>
                </a:lnTo>
                <a:lnTo>
                  <a:pt x="1658" y="1209"/>
                </a:lnTo>
                <a:lnTo>
                  <a:pt x="1662" y="1158"/>
                </a:lnTo>
                <a:lnTo>
                  <a:pt x="1672" y="1110"/>
                </a:lnTo>
                <a:lnTo>
                  <a:pt x="1687" y="1065"/>
                </a:lnTo>
                <a:lnTo>
                  <a:pt x="1708" y="1022"/>
                </a:lnTo>
                <a:lnTo>
                  <a:pt x="1733" y="981"/>
                </a:lnTo>
                <a:lnTo>
                  <a:pt x="1762" y="945"/>
                </a:lnTo>
                <a:lnTo>
                  <a:pt x="1796" y="912"/>
                </a:lnTo>
                <a:lnTo>
                  <a:pt x="1833" y="883"/>
                </a:lnTo>
                <a:lnTo>
                  <a:pt x="1874" y="858"/>
                </a:lnTo>
                <a:lnTo>
                  <a:pt x="1917" y="839"/>
                </a:lnTo>
                <a:lnTo>
                  <a:pt x="1963" y="824"/>
                </a:lnTo>
                <a:lnTo>
                  <a:pt x="2012" y="815"/>
                </a:lnTo>
                <a:lnTo>
                  <a:pt x="2061" y="813"/>
                </a:lnTo>
                <a:close/>
                <a:moveTo>
                  <a:pt x="687" y="813"/>
                </a:moveTo>
                <a:lnTo>
                  <a:pt x="738" y="816"/>
                </a:lnTo>
                <a:lnTo>
                  <a:pt x="787" y="824"/>
                </a:lnTo>
                <a:lnTo>
                  <a:pt x="833" y="840"/>
                </a:lnTo>
                <a:lnTo>
                  <a:pt x="877" y="859"/>
                </a:lnTo>
                <a:lnTo>
                  <a:pt x="917" y="884"/>
                </a:lnTo>
                <a:lnTo>
                  <a:pt x="954" y="914"/>
                </a:lnTo>
                <a:lnTo>
                  <a:pt x="989" y="947"/>
                </a:lnTo>
                <a:lnTo>
                  <a:pt x="1018" y="984"/>
                </a:lnTo>
                <a:lnTo>
                  <a:pt x="1043" y="1026"/>
                </a:lnTo>
                <a:lnTo>
                  <a:pt x="1063" y="1069"/>
                </a:lnTo>
                <a:lnTo>
                  <a:pt x="1078" y="1116"/>
                </a:lnTo>
                <a:lnTo>
                  <a:pt x="1087" y="1164"/>
                </a:lnTo>
                <a:lnTo>
                  <a:pt x="1090" y="1214"/>
                </a:lnTo>
                <a:lnTo>
                  <a:pt x="1089" y="1236"/>
                </a:lnTo>
                <a:lnTo>
                  <a:pt x="1049" y="1272"/>
                </a:lnTo>
                <a:lnTo>
                  <a:pt x="1013" y="1311"/>
                </a:lnTo>
                <a:lnTo>
                  <a:pt x="980" y="1353"/>
                </a:lnTo>
                <a:lnTo>
                  <a:pt x="952" y="1400"/>
                </a:lnTo>
                <a:lnTo>
                  <a:pt x="931" y="1448"/>
                </a:lnTo>
                <a:lnTo>
                  <a:pt x="913" y="1500"/>
                </a:lnTo>
                <a:lnTo>
                  <a:pt x="902" y="1554"/>
                </a:lnTo>
                <a:lnTo>
                  <a:pt x="863" y="1575"/>
                </a:lnTo>
                <a:lnTo>
                  <a:pt x="822" y="1593"/>
                </a:lnTo>
                <a:lnTo>
                  <a:pt x="778" y="1605"/>
                </a:lnTo>
                <a:lnTo>
                  <a:pt x="734" y="1614"/>
                </a:lnTo>
                <a:lnTo>
                  <a:pt x="687" y="1616"/>
                </a:lnTo>
                <a:lnTo>
                  <a:pt x="636" y="1612"/>
                </a:lnTo>
                <a:lnTo>
                  <a:pt x="588" y="1604"/>
                </a:lnTo>
                <a:lnTo>
                  <a:pt x="542" y="1589"/>
                </a:lnTo>
                <a:lnTo>
                  <a:pt x="497" y="1569"/>
                </a:lnTo>
                <a:lnTo>
                  <a:pt x="457" y="1544"/>
                </a:lnTo>
                <a:lnTo>
                  <a:pt x="420" y="1514"/>
                </a:lnTo>
                <a:lnTo>
                  <a:pt x="386" y="1481"/>
                </a:lnTo>
                <a:lnTo>
                  <a:pt x="357" y="1444"/>
                </a:lnTo>
                <a:lnTo>
                  <a:pt x="332" y="1403"/>
                </a:lnTo>
                <a:lnTo>
                  <a:pt x="311" y="1359"/>
                </a:lnTo>
                <a:lnTo>
                  <a:pt x="296" y="1313"/>
                </a:lnTo>
                <a:lnTo>
                  <a:pt x="287" y="1264"/>
                </a:lnTo>
                <a:lnTo>
                  <a:pt x="284" y="1214"/>
                </a:lnTo>
                <a:lnTo>
                  <a:pt x="287" y="1164"/>
                </a:lnTo>
                <a:lnTo>
                  <a:pt x="296" y="1116"/>
                </a:lnTo>
                <a:lnTo>
                  <a:pt x="311" y="1069"/>
                </a:lnTo>
                <a:lnTo>
                  <a:pt x="332" y="1026"/>
                </a:lnTo>
                <a:lnTo>
                  <a:pt x="357" y="984"/>
                </a:lnTo>
                <a:lnTo>
                  <a:pt x="386" y="947"/>
                </a:lnTo>
                <a:lnTo>
                  <a:pt x="420" y="914"/>
                </a:lnTo>
                <a:lnTo>
                  <a:pt x="457" y="884"/>
                </a:lnTo>
                <a:lnTo>
                  <a:pt x="497" y="859"/>
                </a:lnTo>
                <a:lnTo>
                  <a:pt x="542" y="840"/>
                </a:lnTo>
                <a:lnTo>
                  <a:pt x="588" y="824"/>
                </a:lnTo>
                <a:lnTo>
                  <a:pt x="636" y="816"/>
                </a:lnTo>
                <a:lnTo>
                  <a:pt x="687" y="813"/>
                </a:lnTo>
                <a:close/>
                <a:moveTo>
                  <a:pt x="2726" y="408"/>
                </a:moveTo>
                <a:lnTo>
                  <a:pt x="2776" y="411"/>
                </a:lnTo>
                <a:lnTo>
                  <a:pt x="2825" y="420"/>
                </a:lnTo>
                <a:lnTo>
                  <a:pt x="2872" y="435"/>
                </a:lnTo>
                <a:lnTo>
                  <a:pt x="2915" y="456"/>
                </a:lnTo>
                <a:lnTo>
                  <a:pt x="2956" y="480"/>
                </a:lnTo>
                <a:lnTo>
                  <a:pt x="2994" y="509"/>
                </a:lnTo>
                <a:lnTo>
                  <a:pt x="3027" y="543"/>
                </a:lnTo>
                <a:lnTo>
                  <a:pt x="3056" y="581"/>
                </a:lnTo>
                <a:lnTo>
                  <a:pt x="3082" y="621"/>
                </a:lnTo>
                <a:lnTo>
                  <a:pt x="3102" y="665"/>
                </a:lnTo>
                <a:lnTo>
                  <a:pt x="3116" y="711"/>
                </a:lnTo>
                <a:lnTo>
                  <a:pt x="3126" y="759"/>
                </a:lnTo>
                <a:lnTo>
                  <a:pt x="3129" y="810"/>
                </a:lnTo>
                <a:lnTo>
                  <a:pt x="3126" y="860"/>
                </a:lnTo>
                <a:lnTo>
                  <a:pt x="3116" y="909"/>
                </a:lnTo>
                <a:lnTo>
                  <a:pt x="3102" y="956"/>
                </a:lnTo>
                <a:lnTo>
                  <a:pt x="3082" y="999"/>
                </a:lnTo>
                <a:lnTo>
                  <a:pt x="3056" y="1039"/>
                </a:lnTo>
                <a:lnTo>
                  <a:pt x="3027" y="1076"/>
                </a:lnTo>
                <a:lnTo>
                  <a:pt x="2994" y="1110"/>
                </a:lnTo>
                <a:lnTo>
                  <a:pt x="2956" y="1139"/>
                </a:lnTo>
                <a:lnTo>
                  <a:pt x="2915" y="1164"/>
                </a:lnTo>
                <a:lnTo>
                  <a:pt x="2872" y="1185"/>
                </a:lnTo>
                <a:lnTo>
                  <a:pt x="2825" y="1199"/>
                </a:lnTo>
                <a:lnTo>
                  <a:pt x="2776" y="1209"/>
                </a:lnTo>
                <a:lnTo>
                  <a:pt x="2726" y="1212"/>
                </a:lnTo>
                <a:lnTo>
                  <a:pt x="2681" y="1210"/>
                </a:lnTo>
                <a:lnTo>
                  <a:pt x="2638" y="1201"/>
                </a:lnTo>
                <a:lnTo>
                  <a:pt x="2595" y="1190"/>
                </a:lnTo>
                <a:lnTo>
                  <a:pt x="2556" y="1173"/>
                </a:lnTo>
                <a:lnTo>
                  <a:pt x="2547" y="1123"/>
                </a:lnTo>
                <a:lnTo>
                  <a:pt x="2534" y="1073"/>
                </a:lnTo>
                <a:lnTo>
                  <a:pt x="2516" y="1026"/>
                </a:lnTo>
                <a:lnTo>
                  <a:pt x="2493" y="981"/>
                </a:lnTo>
                <a:lnTo>
                  <a:pt x="2467" y="939"/>
                </a:lnTo>
                <a:lnTo>
                  <a:pt x="2436" y="901"/>
                </a:lnTo>
                <a:lnTo>
                  <a:pt x="2402" y="865"/>
                </a:lnTo>
                <a:lnTo>
                  <a:pt x="2364" y="833"/>
                </a:lnTo>
                <a:lnTo>
                  <a:pt x="2324" y="804"/>
                </a:lnTo>
                <a:lnTo>
                  <a:pt x="2327" y="754"/>
                </a:lnTo>
                <a:lnTo>
                  <a:pt x="2337" y="707"/>
                </a:lnTo>
                <a:lnTo>
                  <a:pt x="2352" y="661"/>
                </a:lnTo>
                <a:lnTo>
                  <a:pt x="2372" y="618"/>
                </a:lnTo>
                <a:lnTo>
                  <a:pt x="2397" y="577"/>
                </a:lnTo>
                <a:lnTo>
                  <a:pt x="2427" y="541"/>
                </a:lnTo>
                <a:lnTo>
                  <a:pt x="2460" y="508"/>
                </a:lnTo>
                <a:lnTo>
                  <a:pt x="2498" y="479"/>
                </a:lnTo>
                <a:lnTo>
                  <a:pt x="2538" y="455"/>
                </a:lnTo>
                <a:lnTo>
                  <a:pt x="2582" y="435"/>
                </a:lnTo>
                <a:lnTo>
                  <a:pt x="2627" y="420"/>
                </a:lnTo>
                <a:lnTo>
                  <a:pt x="2676" y="411"/>
                </a:lnTo>
                <a:lnTo>
                  <a:pt x="2726" y="408"/>
                </a:lnTo>
                <a:close/>
                <a:moveTo>
                  <a:pt x="1374" y="0"/>
                </a:moveTo>
                <a:lnTo>
                  <a:pt x="1425" y="3"/>
                </a:lnTo>
                <a:lnTo>
                  <a:pt x="1475" y="11"/>
                </a:lnTo>
                <a:lnTo>
                  <a:pt x="1521" y="25"/>
                </a:lnTo>
                <a:lnTo>
                  <a:pt x="1567" y="44"/>
                </a:lnTo>
                <a:lnTo>
                  <a:pt x="1608" y="68"/>
                </a:lnTo>
                <a:lnTo>
                  <a:pt x="1648" y="96"/>
                </a:lnTo>
                <a:lnTo>
                  <a:pt x="1684" y="127"/>
                </a:lnTo>
                <a:lnTo>
                  <a:pt x="1715" y="163"/>
                </a:lnTo>
                <a:lnTo>
                  <a:pt x="1743" y="203"/>
                </a:lnTo>
                <a:lnTo>
                  <a:pt x="1767" y="244"/>
                </a:lnTo>
                <a:lnTo>
                  <a:pt x="1787" y="289"/>
                </a:lnTo>
                <a:lnTo>
                  <a:pt x="1800" y="336"/>
                </a:lnTo>
                <a:lnTo>
                  <a:pt x="1808" y="385"/>
                </a:lnTo>
                <a:lnTo>
                  <a:pt x="1812" y="436"/>
                </a:lnTo>
                <a:lnTo>
                  <a:pt x="1808" y="487"/>
                </a:lnTo>
                <a:lnTo>
                  <a:pt x="1800" y="536"/>
                </a:lnTo>
                <a:lnTo>
                  <a:pt x="1787" y="583"/>
                </a:lnTo>
                <a:lnTo>
                  <a:pt x="1767" y="628"/>
                </a:lnTo>
                <a:lnTo>
                  <a:pt x="1743" y="669"/>
                </a:lnTo>
                <a:lnTo>
                  <a:pt x="1715" y="709"/>
                </a:lnTo>
                <a:lnTo>
                  <a:pt x="1684" y="744"/>
                </a:lnTo>
                <a:lnTo>
                  <a:pt x="1648" y="776"/>
                </a:lnTo>
                <a:lnTo>
                  <a:pt x="1608" y="804"/>
                </a:lnTo>
                <a:lnTo>
                  <a:pt x="1567" y="827"/>
                </a:lnTo>
                <a:lnTo>
                  <a:pt x="1521" y="846"/>
                </a:lnTo>
                <a:lnTo>
                  <a:pt x="1475" y="860"/>
                </a:lnTo>
                <a:lnTo>
                  <a:pt x="1425" y="869"/>
                </a:lnTo>
                <a:lnTo>
                  <a:pt x="1374" y="872"/>
                </a:lnTo>
                <a:lnTo>
                  <a:pt x="1323" y="869"/>
                </a:lnTo>
                <a:lnTo>
                  <a:pt x="1274" y="860"/>
                </a:lnTo>
                <a:lnTo>
                  <a:pt x="1227" y="846"/>
                </a:lnTo>
                <a:lnTo>
                  <a:pt x="1181" y="827"/>
                </a:lnTo>
                <a:lnTo>
                  <a:pt x="1140" y="804"/>
                </a:lnTo>
                <a:lnTo>
                  <a:pt x="1101" y="776"/>
                </a:lnTo>
                <a:lnTo>
                  <a:pt x="1064" y="744"/>
                </a:lnTo>
                <a:lnTo>
                  <a:pt x="1033" y="709"/>
                </a:lnTo>
                <a:lnTo>
                  <a:pt x="1005" y="669"/>
                </a:lnTo>
                <a:lnTo>
                  <a:pt x="981" y="628"/>
                </a:lnTo>
                <a:lnTo>
                  <a:pt x="962" y="583"/>
                </a:lnTo>
                <a:lnTo>
                  <a:pt x="948" y="536"/>
                </a:lnTo>
                <a:lnTo>
                  <a:pt x="940" y="487"/>
                </a:lnTo>
                <a:lnTo>
                  <a:pt x="937" y="436"/>
                </a:lnTo>
                <a:lnTo>
                  <a:pt x="940" y="385"/>
                </a:lnTo>
                <a:lnTo>
                  <a:pt x="948" y="336"/>
                </a:lnTo>
                <a:lnTo>
                  <a:pt x="962" y="289"/>
                </a:lnTo>
                <a:lnTo>
                  <a:pt x="981" y="244"/>
                </a:lnTo>
                <a:lnTo>
                  <a:pt x="1005" y="203"/>
                </a:lnTo>
                <a:lnTo>
                  <a:pt x="1033" y="163"/>
                </a:lnTo>
                <a:lnTo>
                  <a:pt x="1064" y="127"/>
                </a:lnTo>
                <a:lnTo>
                  <a:pt x="1101" y="96"/>
                </a:lnTo>
                <a:lnTo>
                  <a:pt x="1140" y="68"/>
                </a:lnTo>
                <a:lnTo>
                  <a:pt x="1181" y="44"/>
                </a:lnTo>
                <a:lnTo>
                  <a:pt x="1227" y="25"/>
                </a:lnTo>
                <a:lnTo>
                  <a:pt x="1274" y="11"/>
                </a:lnTo>
                <a:lnTo>
                  <a:pt x="1323" y="3"/>
                </a:lnTo>
                <a:lnTo>
                  <a:pt x="1374" y="0"/>
                </a:lnTo>
                <a:close/>
              </a:path>
            </a:pathLst>
          </a:custGeom>
          <a:solidFill>
            <a:srgbClr val="800000">
              <a:alpha val="60000"/>
            </a:srgbClr>
          </a:solidFill>
          <a:ln w="0">
            <a:noFill/>
            <a:prstDash val="solid"/>
            <a:round/>
            <a:headEnd/>
            <a:tailEnd/>
          </a:ln>
        </p:spPr>
        <p:txBody>
          <a:bodyPr lIns="68580" tIns="34290" rIns="68580" bIns="34290"/>
          <a:lstStyle/>
          <a:p>
            <a:pPr fontAlgn="auto">
              <a:spcBef>
                <a:spcPts val="0"/>
              </a:spcBef>
              <a:spcAft>
                <a:spcPts val="0"/>
              </a:spcAft>
              <a:defRPr/>
            </a:pPr>
            <a:endParaRPr lang="en-US" sz="1350">
              <a:solidFill>
                <a:srgbClr val="800000"/>
              </a:solidFill>
              <a:latin typeface="Helvetica" panose="020B0604020202020204" pitchFamily="34" charset="0"/>
              <a:cs typeface="Helvetica" panose="020B0604020202020204" pitchFamily="34" charset="0"/>
            </a:endParaRPr>
          </a:p>
        </p:txBody>
      </p:sp>
      <p:grpSp>
        <p:nvGrpSpPr>
          <p:cNvPr id="9" name="Group 8">
            <a:extLst>
              <a:ext uri="{FF2B5EF4-FFF2-40B4-BE49-F238E27FC236}">
                <a16:creationId xmlns:a16="http://schemas.microsoft.com/office/drawing/2014/main" id="{03AD7E13-ABCE-D504-7185-B8DD3A7B9DFA}"/>
              </a:ext>
            </a:extLst>
          </p:cNvPr>
          <p:cNvGrpSpPr>
            <a:grpSpLocks noChangeAspect="1"/>
          </p:cNvGrpSpPr>
          <p:nvPr/>
        </p:nvGrpSpPr>
        <p:grpSpPr>
          <a:xfrm>
            <a:off x="6270319" y="4604811"/>
            <a:ext cx="555732" cy="555732"/>
            <a:chOff x="1751012" y="3914246"/>
            <a:chExt cx="601663" cy="601663"/>
          </a:xfrm>
          <a:solidFill>
            <a:srgbClr val="800000">
              <a:alpha val="60000"/>
            </a:srgbClr>
          </a:solidFill>
        </p:grpSpPr>
        <p:sp>
          <p:nvSpPr>
            <p:cNvPr id="10" name="Freeform 42">
              <a:extLst>
                <a:ext uri="{FF2B5EF4-FFF2-40B4-BE49-F238E27FC236}">
                  <a16:creationId xmlns:a16="http://schemas.microsoft.com/office/drawing/2014/main" id="{AE1CDCC7-6F58-5209-EDA1-6A545053AC6E}"/>
                </a:ext>
              </a:extLst>
            </p:cNvPr>
            <p:cNvSpPr>
              <a:spLocks noEditPoints="1"/>
            </p:cNvSpPr>
            <p:nvPr/>
          </p:nvSpPr>
          <p:spPr bwMode="auto">
            <a:xfrm>
              <a:off x="1751012" y="3914246"/>
              <a:ext cx="601663" cy="601663"/>
            </a:xfrm>
            <a:custGeom>
              <a:avLst/>
              <a:gdLst>
                <a:gd name="T0" fmla="*/ 190 w 379"/>
                <a:gd name="T1" fmla="*/ 30 h 379"/>
                <a:gd name="T2" fmla="*/ 154 w 379"/>
                <a:gd name="T3" fmla="*/ 34 h 379"/>
                <a:gd name="T4" fmla="*/ 120 w 379"/>
                <a:gd name="T5" fmla="*/ 46 h 379"/>
                <a:gd name="T6" fmla="*/ 90 w 379"/>
                <a:gd name="T7" fmla="*/ 65 h 379"/>
                <a:gd name="T8" fmla="*/ 65 w 379"/>
                <a:gd name="T9" fmla="*/ 90 h 379"/>
                <a:gd name="T10" fmla="*/ 48 w 379"/>
                <a:gd name="T11" fmla="*/ 119 h 379"/>
                <a:gd name="T12" fmla="*/ 35 w 379"/>
                <a:gd name="T13" fmla="*/ 152 h 379"/>
                <a:gd name="T14" fmla="*/ 30 w 379"/>
                <a:gd name="T15" fmla="*/ 188 h 379"/>
                <a:gd name="T16" fmla="*/ 35 w 379"/>
                <a:gd name="T17" fmla="*/ 225 h 379"/>
                <a:gd name="T18" fmla="*/ 48 w 379"/>
                <a:gd name="T19" fmla="*/ 258 h 379"/>
                <a:gd name="T20" fmla="*/ 65 w 379"/>
                <a:gd name="T21" fmla="*/ 288 h 379"/>
                <a:gd name="T22" fmla="*/ 90 w 379"/>
                <a:gd name="T23" fmla="*/ 312 h 379"/>
                <a:gd name="T24" fmla="*/ 120 w 379"/>
                <a:gd name="T25" fmla="*/ 331 h 379"/>
                <a:gd name="T26" fmla="*/ 154 w 379"/>
                <a:gd name="T27" fmla="*/ 344 h 379"/>
                <a:gd name="T28" fmla="*/ 190 w 379"/>
                <a:gd name="T29" fmla="*/ 347 h 379"/>
                <a:gd name="T30" fmla="*/ 227 w 379"/>
                <a:gd name="T31" fmla="*/ 344 h 379"/>
                <a:gd name="T32" fmla="*/ 260 w 379"/>
                <a:gd name="T33" fmla="*/ 331 h 379"/>
                <a:gd name="T34" fmla="*/ 289 w 379"/>
                <a:gd name="T35" fmla="*/ 312 h 379"/>
                <a:gd name="T36" fmla="*/ 314 w 379"/>
                <a:gd name="T37" fmla="*/ 288 h 379"/>
                <a:gd name="T38" fmla="*/ 333 w 379"/>
                <a:gd name="T39" fmla="*/ 258 h 379"/>
                <a:gd name="T40" fmla="*/ 344 w 379"/>
                <a:gd name="T41" fmla="*/ 225 h 379"/>
                <a:gd name="T42" fmla="*/ 349 w 379"/>
                <a:gd name="T43" fmla="*/ 188 h 379"/>
                <a:gd name="T44" fmla="*/ 344 w 379"/>
                <a:gd name="T45" fmla="*/ 152 h 379"/>
                <a:gd name="T46" fmla="*/ 333 w 379"/>
                <a:gd name="T47" fmla="*/ 119 h 379"/>
                <a:gd name="T48" fmla="*/ 314 w 379"/>
                <a:gd name="T49" fmla="*/ 90 h 379"/>
                <a:gd name="T50" fmla="*/ 289 w 379"/>
                <a:gd name="T51" fmla="*/ 65 h 379"/>
                <a:gd name="T52" fmla="*/ 260 w 379"/>
                <a:gd name="T53" fmla="*/ 46 h 379"/>
                <a:gd name="T54" fmla="*/ 227 w 379"/>
                <a:gd name="T55" fmla="*/ 34 h 379"/>
                <a:gd name="T56" fmla="*/ 190 w 379"/>
                <a:gd name="T57" fmla="*/ 30 h 379"/>
                <a:gd name="T58" fmla="*/ 190 w 379"/>
                <a:gd name="T59" fmla="*/ 0 h 379"/>
                <a:gd name="T60" fmla="*/ 228 w 379"/>
                <a:gd name="T61" fmla="*/ 3 h 379"/>
                <a:gd name="T62" fmla="*/ 263 w 379"/>
                <a:gd name="T63" fmla="*/ 14 h 379"/>
                <a:gd name="T64" fmla="*/ 295 w 379"/>
                <a:gd name="T65" fmla="*/ 31 h 379"/>
                <a:gd name="T66" fmla="*/ 323 w 379"/>
                <a:gd name="T67" fmla="*/ 55 h 379"/>
                <a:gd name="T68" fmla="*/ 347 w 379"/>
                <a:gd name="T69" fmla="*/ 82 h 379"/>
                <a:gd name="T70" fmla="*/ 365 w 379"/>
                <a:gd name="T71" fmla="*/ 115 h 379"/>
                <a:gd name="T72" fmla="*/ 376 w 379"/>
                <a:gd name="T73" fmla="*/ 150 h 379"/>
                <a:gd name="T74" fmla="*/ 379 w 379"/>
                <a:gd name="T75" fmla="*/ 188 h 379"/>
                <a:gd name="T76" fmla="*/ 376 w 379"/>
                <a:gd name="T77" fmla="*/ 226 h 379"/>
                <a:gd name="T78" fmla="*/ 365 w 379"/>
                <a:gd name="T79" fmla="*/ 263 h 379"/>
                <a:gd name="T80" fmla="*/ 347 w 379"/>
                <a:gd name="T81" fmla="*/ 295 h 379"/>
                <a:gd name="T82" fmla="*/ 323 w 379"/>
                <a:gd name="T83" fmla="*/ 323 h 379"/>
                <a:gd name="T84" fmla="*/ 295 w 379"/>
                <a:gd name="T85" fmla="*/ 345 h 379"/>
                <a:gd name="T86" fmla="*/ 263 w 379"/>
                <a:gd name="T87" fmla="*/ 363 h 379"/>
                <a:gd name="T88" fmla="*/ 228 w 379"/>
                <a:gd name="T89" fmla="*/ 374 h 379"/>
                <a:gd name="T90" fmla="*/ 190 w 379"/>
                <a:gd name="T91" fmla="*/ 379 h 379"/>
                <a:gd name="T92" fmla="*/ 152 w 379"/>
                <a:gd name="T93" fmla="*/ 374 h 379"/>
                <a:gd name="T94" fmla="*/ 116 w 379"/>
                <a:gd name="T95" fmla="*/ 363 h 379"/>
                <a:gd name="T96" fmla="*/ 84 w 379"/>
                <a:gd name="T97" fmla="*/ 345 h 379"/>
                <a:gd name="T98" fmla="*/ 55 w 379"/>
                <a:gd name="T99" fmla="*/ 323 h 379"/>
                <a:gd name="T100" fmla="*/ 32 w 379"/>
                <a:gd name="T101" fmla="*/ 295 h 379"/>
                <a:gd name="T102" fmla="*/ 14 w 379"/>
                <a:gd name="T103" fmla="*/ 263 h 379"/>
                <a:gd name="T104" fmla="*/ 3 w 379"/>
                <a:gd name="T105" fmla="*/ 226 h 379"/>
                <a:gd name="T106" fmla="*/ 0 w 379"/>
                <a:gd name="T107" fmla="*/ 188 h 379"/>
                <a:gd name="T108" fmla="*/ 3 w 379"/>
                <a:gd name="T109" fmla="*/ 150 h 379"/>
                <a:gd name="T110" fmla="*/ 14 w 379"/>
                <a:gd name="T111" fmla="*/ 115 h 379"/>
                <a:gd name="T112" fmla="*/ 32 w 379"/>
                <a:gd name="T113" fmla="*/ 82 h 379"/>
                <a:gd name="T114" fmla="*/ 55 w 379"/>
                <a:gd name="T115" fmla="*/ 55 h 379"/>
                <a:gd name="T116" fmla="*/ 84 w 379"/>
                <a:gd name="T117" fmla="*/ 31 h 379"/>
                <a:gd name="T118" fmla="*/ 116 w 379"/>
                <a:gd name="T119" fmla="*/ 14 h 379"/>
                <a:gd name="T120" fmla="*/ 152 w 379"/>
                <a:gd name="T121" fmla="*/ 3 h 379"/>
                <a:gd name="T122" fmla="*/ 190 w 379"/>
                <a:gd name="T123"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 h="379">
                  <a:moveTo>
                    <a:pt x="190" y="30"/>
                  </a:moveTo>
                  <a:lnTo>
                    <a:pt x="154" y="34"/>
                  </a:lnTo>
                  <a:lnTo>
                    <a:pt x="120" y="46"/>
                  </a:lnTo>
                  <a:lnTo>
                    <a:pt x="90" y="65"/>
                  </a:lnTo>
                  <a:lnTo>
                    <a:pt x="65" y="90"/>
                  </a:lnTo>
                  <a:lnTo>
                    <a:pt x="48" y="119"/>
                  </a:lnTo>
                  <a:lnTo>
                    <a:pt x="35" y="152"/>
                  </a:lnTo>
                  <a:lnTo>
                    <a:pt x="30" y="188"/>
                  </a:lnTo>
                  <a:lnTo>
                    <a:pt x="35" y="225"/>
                  </a:lnTo>
                  <a:lnTo>
                    <a:pt x="48" y="258"/>
                  </a:lnTo>
                  <a:lnTo>
                    <a:pt x="65" y="288"/>
                  </a:lnTo>
                  <a:lnTo>
                    <a:pt x="90" y="312"/>
                  </a:lnTo>
                  <a:lnTo>
                    <a:pt x="120" y="331"/>
                  </a:lnTo>
                  <a:lnTo>
                    <a:pt x="154" y="344"/>
                  </a:lnTo>
                  <a:lnTo>
                    <a:pt x="190" y="347"/>
                  </a:lnTo>
                  <a:lnTo>
                    <a:pt x="227" y="344"/>
                  </a:lnTo>
                  <a:lnTo>
                    <a:pt x="260" y="331"/>
                  </a:lnTo>
                  <a:lnTo>
                    <a:pt x="289" y="312"/>
                  </a:lnTo>
                  <a:lnTo>
                    <a:pt x="314" y="288"/>
                  </a:lnTo>
                  <a:lnTo>
                    <a:pt x="333" y="258"/>
                  </a:lnTo>
                  <a:lnTo>
                    <a:pt x="344" y="225"/>
                  </a:lnTo>
                  <a:lnTo>
                    <a:pt x="349" y="188"/>
                  </a:lnTo>
                  <a:lnTo>
                    <a:pt x="344" y="152"/>
                  </a:lnTo>
                  <a:lnTo>
                    <a:pt x="333" y="119"/>
                  </a:lnTo>
                  <a:lnTo>
                    <a:pt x="314" y="90"/>
                  </a:lnTo>
                  <a:lnTo>
                    <a:pt x="289" y="65"/>
                  </a:lnTo>
                  <a:lnTo>
                    <a:pt x="260" y="46"/>
                  </a:lnTo>
                  <a:lnTo>
                    <a:pt x="227" y="34"/>
                  </a:lnTo>
                  <a:lnTo>
                    <a:pt x="190" y="30"/>
                  </a:lnTo>
                  <a:close/>
                  <a:moveTo>
                    <a:pt x="190" y="0"/>
                  </a:moveTo>
                  <a:lnTo>
                    <a:pt x="228" y="3"/>
                  </a:lnTo>
                  <a:lnTo>
                    <a:pt x="263" y="14"/>
                  </a:lnTo>
                  <a:lnTo>
                    <a:pt x="295" y="31"/>
                  </a:lnTo>
                  <a:lnTo>
                    <a:pt x="323" y="55"/>
                  </a:lnTo>
                  <a:lnTo>
                    <a:pt x="347" y="82"/>
                  </a:lnTo>
                  <a:lnTo>
                    <a:pt x="365" y="115"/>
                  </a:lnTo>
                  <a:lnTo>
                    <a:pt x="376" y="150"/>
                  </a:lnTo>
                  <a:lnTo>
                    <a:pt x="379" y="188"/>
                  </a:lnTo>
                  <a:lnTo>
                    <a:pt x="376" y="226"/>
                  </a:lnTo>
                  <a:lnTo>
                    <a:pt x="365" y="263"/>
                  </a:lnTo>
                  <a:lnTo>
                    <a:pt x="347" y="295"/>
                  </a:lnTo>
                  <a:lnTo>
                    <a:pt x="323" y="323"/>
                  </a:lnTo>
                  <a:lnTo>
                    <a:pt x="295" y="345"/>
                  </a:lnTo>
                  <a:lnTo>
                    <a:pt x="263" y="363"/>
                  </a:lnTo>
                  <a:lnTo>
                    <a:pt x="228" y="374"/>
                  </a:lnTo>
                  <a:lnTo>
                    <a:pt x="190" y="379"/>
                  </a:lnTo>
                  <a:lnTo>
                    <a:pt x="152" y="374"/>
                  </a:lnTo>
                  <a:lnTo>
                    <a:pt x="116" y="363"/>
                  </a:lnTo>
                  <a:lnTo>
                    <a:pt x="84" y="345"/>
                  </a:lnTo>
                  <a:lnTo>
                    <a:pt x="55" y="323"/>
                  </a:lnTo>
                  <a:lnTo>
                    <a:pt x="32" y="295"/>
                  </a:lnTo>
                  <a:lnTo>
                    <a:pt x="14" y="263"/>
                  </a:lnTo>
                  <a:lnTo>
                    <a:pt x="3" y="226"/>
                  </a:lnTo>
                  <a:lnTo>
                    <a:pt x="0" y="188"/>
                  </a:lnTo>
                  <a:lnTo>
                    <a:pt x="3" y="150"/>
                  </a:lnTo>
                  <a:lnTo>
                    <a:pt x="14" y="115"/>
                  </a:lnTo>
                  <a:lnTo>
                    <a:pt x="32" y="82"/>
                  </a:lnTo>
                  <a:lnTo>
                    <a:pt x="55" y="55"/>
                  </a:lnTo>
                  <a:lnTo>
                    <a:pt x="84" y="31"/>
                  </a:lnTo>
                  <a:lnTo>
                    <a:pt x="116" y="14"/>
                  </a:lnTo>
                  <a:lnTo>
                    <a:pt x="152" y="3"/>
                  </a:lnTo>
                  <a:lnTo>
                    <a:pt x="190"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solidFill>
                  <a:srgbClr val="36363A"/>
                </a:solidFill>
                <a:latin typeface="Helvetica" panose="020B0604020202020204" pitchFamily="34" charset="0"/>
                <a:cs typeface="Helvetica" panose="020B0604020202020204" pitchFamily="34" charset="0"/>
              </a:endParaRPr>
            </a:p>
          </p:txBody>
        </p:sp>
        <p:sp>
          <p:nvSpPr>
            <p:cNvPr id="11" name="Freeform 43">
              <a:extLst>
                <a:ext uri="{FF2B5EF4-FFF2-40B4-BE49-F238E27FC236}">
                  <a16:creationId xmlns:a16="http://schemas.microsoft.com/office/drawing/2014/main" id="{9AF6AE80-2AFB-8776-CDFD-52D5F6324CB0}"/>
                </a:ext>
              </a:extLst>
            </p:cNvPr>
            <p:cNvSpPr>
              <a:spLocks noEditPoints="1"/>
            </p:cNvSpPr>
            <p:nvPr/>
          </p:nvSpPr>
          <p:spPr bwMode="auto">
            <a:xfrm>
              <a:off x="1866900" y="4026959"/>
              <a:ext cx="369888" cy="373063"/>
            </a:xfrm>
            <a:custGeom>
              <a:avLst/>
              <a:gdLst>
                <a:gd name="T0" fmla="*/ 117 w 233"/>
                <a:gd name="T1" fmla="*/ 32 h 235"/>
                <a:gd name="T2" fmla="*/ 90 w 233"/>
                <a:gd name="T3" fmla="*/ 36 h 235"/>
                <a:gd name="T4" fmla="*/ 67 w 233"/>
                <a:gd name="T5" fmla="*/ 48 h 235"/>
                <a:gd name="T6" fmla="*/ 47 w 233"/>
                <a:gd name="T7" fmla="*/ 67 h 235"/>
                <a:gd name="T8" fmla="*/ 35 w 233"/>
                <a:gd name="T9" fmla="*/ 90 h 235"/>
                <a:gd name="T10" fmla="*/ 30 w 233"/>
                <a:gd name="T11" fmla="*/ 117 h 235"/>
                <a:gd name="T12" fmla="*/ 35 w 233"/>
                <a:gd name="T13" fmla="*/ 144 h 235"/>
                <a:gd name="T14" fmla="*/ 47 w 233"/>
                <a:gd name="T15" fmla="*/ 168 h 235"/>
                <a:gd name="T16" fmla="*/ 67 w 233"/>
                <a:gd name="T17" fmla="*/ 187 h 235"/>
                <a:gd name="T18" fmla="*/ 90 w 233"/>
                <a:gd name="T19" fmla="*/ 200 h 235"/>
                <a:gd name="T20" fmla="*/ 117 w 233"/>
                <a:gd name="T21" fmla="*/ 203 h 235"/>
                <a:gd name="T22" fmla="*/ 144 w 233"/>
                <a:gd name="T23" fmla="*/ 200 h 235"/>
                <a:gd name="T24" fmla="*/ 168 w 233"/>
                <a:gd name="T25" fmla="*/ 187 h 235"/>
                <a:gd name="T26" fmla="*/ 185 w 233"/>
                <a:gd name="T27" fmla="*/ 168 h 235"/>
                <a:gd name="T28" fmla="*/ 198 w 233"/>
                <a:gd name="T29" fmla="*/ 144 h 235"/>
                <a:gd name="T30" fmla="*/ 203 w 233"/>
                <a:gd name="T31" fmla="*/ 117 h 235"/>
                <a:gd name="T32" fmla="*/ 198 w 233"/>
                <a:gd name="T33" fmla="*/ 90 h 235"/>
                <a:gd name="T34" fmla="*/ 185 w 233"/>
                <a:gd name="T35" fmla="*/ 67 h 235"/>
                <a:gd name="T36" fmla="*/ 168 w 233"/>
                <a:gd name="T37" fmla="*/ 48 h 235"/>
                <a:gd name="T38" fmla="*/ 144 w 233"/>
                <a:gd name="T39" fmla="*/ 36 h 235"/>
                <a:gd name="T40" fmla="*/ 117 w 233"/>
                <a:gd name="T41" fmla="*/ 32 h 235"/>
                <a:gd name="T42" fmla="*/ 117 w 233"/>
                <a:gd name="T43" fmla="*/ 0 h 235"/>
                <a:gd name="T44" fmla="*/ 147 w 233"/>
                <a:gd name="T45" fmla="*/ 5 h 235"/>
                <a:gd name="T46" fmla="*/ 176 w 233"/>
                <a:gd name="T47" fmla="*/ 17 h 235"/>
                <a:gd name="T48" fmla="*/ 200 w 233"/>
                <a:gd name="T49" fmla="*/ 35 h 235"/>
                <a:gd name="T50" fmla="*/ 217 w 233"/>
                <a:gd name="T51" fmla="*/ 59 h 235"/>
                <a:gd name="T52" fmla="*/ 230 w 233"/>
                <a:gd name="T53" fmla="*/ 87 h 235"/>
                <a:gd name="T54" fmla="*/ 233 w 233"/>
                <a:gd name="T55" fmla="*/ 117 h 235"/>
                <a:gd name="T56" fmla="*/ 230 w 233"/>
                <a:gd name="T57" fmla="*/ 149 h 235"/>
                <a:gd name="T58" fmla="*/ 217 w 233"/>
                <a:gd name="T59" fmla="*/ 176 h 235"/>
                <a:gd name="T60" fmla="*/ 200 w 233"/>
                <a:gd name="T61" fmla="*/ 200 h 235"/>
                <a:gd name="T62" fmla="*/ 176 w 233"/>
                <a:gd name="T63" fmla="*/ 219 h 235"/>
                <a:gd name="T64" fmla="*/ 147 w 233"/>
                <a:gd name="T65" fmla="*/ 230 h 235"/>
                <a:gd name="T66" fmla="*/ 117 w 233"/>
                <a:gd name="T67" fmla="*/ 235 h 235"/>
                <a:gd name="T68" fmla="*/ 86 w 233"/>
                <a:gd name="T69" fmla="*/ 230 h 235"/>
                <a:gd name="T70" fmla="*/ 57 w 233"/>
                <a:gd name="T71" fmla="*/ 219 h 235"/>
                <a:gd name="T72" fmla="*/ 35 w 233"/>
                <a:gd name="T73" fmla="*/ 200 h 235"/>
                <a:gd name="T74" fmla="*/ 16 w 233"/>
                <a:gd name="T75" fmla="*/ 176 h 235"/>
                <a:gd name="T76" fmla="*/ 5 w 233"/>
                <a:gd name="T77" fmla="*/ 149 h 235"/>
                <a:gd name="T78" fmla="*/ 0 w 233"/>
                <a:gd name="T79" fmla="*/ 117 h 235"/>
                <a:gd name="T80" fmla="*/ 5 w 233"/>
                <a:gd name="T81" fmla="*/ 87 h 235"/>
                <a:gd name="T82" fmla="*/ 16 w 233"/>
                <a:gd name="T83" fmla="*/ 59 h 235"/>
                <a:gd name="T84" fmla="*/ 35 w 233"/>
                <a:gd name="T85" fmla="*/ 35 h 235"/>
                <a:gd name="T86" fmla="*/ 57 w 233"/>
                <a:gd name="T87" fmla="*/ 17 h 235"/>
                <a:gd name="T88" fmla="*/ 86 w 233"/>
                <a:gd name="T89" fmla="*/ 5 h 235"/>
                <a:gd name="T90" fmla="*/ 117 w 233"/>
                <a:gd name="T9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3" h="235">
                  <a:moveTo>
                    <a:pt x="117" y="32"/>
                  </a:moveTo>
                  <a:lnTo>
                    <a:pt x="90" y="36"/>
                  </a:lnTo>
                  <a:lnTo>
                    <a:pt x="67" y="48"/>
                  </a:lnTo>
                  <a:lnTo>
                    <a:pt x="47" y="67"/>
                  </a:lnTo>
                  <a:lnTo>
                    <a:pt x="35" y="90"/>
                  </a:lnTo>
                  <a:lnTo>
                    <a:pt x="30" y="117"/>
                  </a:lnTo>
                  <a:lnTo>
                    <a:pt x="35" y="144"/>
                  </a:lnTo>
                  <a:lnTo>
                    <a:pt x="47" y="168"/>
                  </a:lnTo>
                  <a:lnTo>
                    <a:pt x="67" y="187"/>
                  </a:lnTo>
                  <a:lnTo>
                    <a:pt x="90" y="200"/>
                  </a:lnTo>
                  <a:lnTo>
                    <a:pt x="117" y="203"/>
                  </a:lnTo>
                  <a:lnTo>
                    <a:pt x="144" y="200"/>
                  </a:lnTo>
                  <a:lnTo>
                    <a:pt x="168" y="187"/>
                  </a:lnTo>
                  <a:lnTo>
                    <a:pt x="185" y="168"/>
                  </a:lnTo>
                  <a:lnTo>
                    <a:pt x="198" y="144"/>
                  </a:lnTo>
                  <a:lnTo>
                    <a:pt x="203" y="117"/>
                  </a:lnTo>
                  <a:lnTo>
                    <a:pt x="198" y="90"/>
                  </a:lnTo>
                  <a:lnTo>
                    <a:pt x="185" y="67"/>
                  </a:lnTo>
                  <a:lnTo>
                    <a:pt x="168" y="48"/>
                  </a:lnTo>
                  <a:lnTo>
                    <a:pt x="144" y="36"/>
                  </a:lnTo>
                  <a:lnTo>
                    <a:pt x="117" y="32"/>
                  </a:lnTo>
                  <a:close/>
                  <a:moveTo>
                    <a:pt x="117" y="0"/>
                  </a:moveTo>
                  <a:lnTo>
                    <a:pt x="147" y="5"/>
                  </a:lnTo>
                  <a:lnTo>
                    <a:pt x="176" y="17"/>
                  </a:lnTo>
                  <a:lnTo>
                    <a:pt x="200" y="35"/>
                  </a:lnTo>
                  <a:lnTo>
                    <a:pt x="217" y="59"/>
                  </a:lnTo>
                  <a:lnTo>
                    <a:pt x="230" y="87"/>
                  </a:lnTo>
                  <a:lnTo>
                    <a:pt x="233" y="117"/>
                  </a:lnTo>
                  <a:lnTo>
                    <a:pt x="230" y="149"/>
                  </a:lnTo>
                  <a:lnTo>
                    <a:pt x="217" y="176"/>
                  </a:lnTo>
                  <a:lnTo>
                    <a:pt x="200" y="200"/>
                  </a:lnTo>
                  <a:lnTo>
                    <a:pt x="176" y="219"/>
                  </a:lnTo>
                  <a:lnTo>
                    <a:pt x="147" y="230"/>
                  </a:lnTo>
                  <a:lnTo>
                    <a:pt x="117" y="235"/>
                  </a:lnTo>
                  <a:lnTo>
                    <a:pt x="86" y="230"/>
                  </a:lnTo>
                  <a:lnTo>
                    <a:pt x="57" y="219"/>
                  </a:lnTo>
                  <a:lnTo>
                    <a:pt x="35" y="200"/>
                  </a:lnTo>
                  <a:lnTo>
                    <a:pt x="16" y="176"/>
                  </a:lnTo>
                  <a:lnTo>
                    <a:pt x="5" y="149"/>
                  </a:lnTo>
                  <a:lnTo>
                    <a:pt x="0" y="117"/>
                  </a:lnTo>
                  <a:lnTo>
                    <a:pt x="5" y="87"/>
                  </a:lnTo>
                  <a:lnTo>
                    <a:pt x="16" y="59"/>
                  </a:lnTo>
                  <a:lnTo>
                    <a:pt x="35" y="35"/>
                  </a:lnTo>
                  <a:lnTo>
                    <a:pt x="57" y="17"/>
                  </a:lnTo>
                  <a:lnTo>
                    <a:pt x="86" y="5"/>
                  </a:lnTo>
                  <a:lnTo>
                    <a:pt x="117"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solidFill>
                  <a:srgbClr val="36363A"/>
                </a:solidFill>
                <a:latin typeface="Helvetica" panose="020B0604020202020204" pitchFamily="34" charset="0"/>
                <a:cs typeface="Helvetica" panose="020B0604020202020204" pitchFamily="34" charset="0"/>
              </a:endParaRPr>
            </a:p>
          </p:txBody>
        </p:sp>
        <p:sp>
          <p:nvSpPr>
            <p:cNvPr id="12" name="Freeform 44">
              <a:extLst>
                <a:ext uri="{FF2B5EF4-FFF2-40B4-BE49-F238E27FC236}">
                  <a16:creationId xmlns:a16="http://schemas.microsoft.com/office/drawing/2014/main" id="{55566234-0E14-207D-A3E6-9B0014A7FC90}"/>
                </a:ext>
              </a:extLst>
            </p:cNvPr>
            <p:cNvSpPr>
              <a:spLocks/>
            </p:cNvSpPr>
            <p:nvPr/>
          </p:nvSpPr>
          <p:spPr bwMode="auto">
            <a:xfrm>
              <a:off x="1979612" y="4142846"/>
              <a:ext cx="144463" cy="142875"/>
            </a:xfrm>
            <a:custGeom>
              <a:avLst/>
              <a:gdLst>
                <a:gd name="T0" fmla="*/ 46 w 91"/>
                <a:gd name="T1" fmla="*/ 0 h 90"/>
                <a:gd name="T2" fmla="*/ 64 w 91"/>
                <a:gd name="T3" fmla="*/ 3 h 90"/>
                <a:gd name="T4" fmla="*/ 78 w 91"/>
                <a:gd name="T5" fmla="*/ 13 h 90"/>
                <a:gd name="T6" fmla="*/ 87 w 91"/>
                <a:gd name="T7" fmla="*/ 27 h 90"/>
                <a:gd name="T8" fmla="*/ 91 w 91"/>
                <a:gd name="T9" fmla="*/ 44 h 90"/>
                <a:gd name="T10" fmla="*/ 87 w 91"/>
                <a:gd name="T11" fmla="*/ 62 h 90"/>
                <a:gd name="T12" fmla="*/ 78 w 91"/>
                <a:gd name="T13" fmla="*/ 76 h 90"/>
                <a:gd name="T14" fmla="*/ 64 w 91"/>
                <a:gd name="T15" fmla="*/ 86 h 90"/>
                <a:gd name="T16" fmla="*/ 46 w 91"/>
                <a:gd name="T17" fmla="*/ 90 h 90"/>
                <a:gd name="T18" fmla="*/ 29 w 91"/>
                <a:gd name="T19" fmla="*/ 86 h 90"/>
                <a:gd name="T20" fmla="*/ 13 w 91"/>
                <a:gd name="T21" fmla="*/ 76 h 90"/>
                <a:gd name="T22" fmla="*/ 3 w 91"/>
                <a:gd name="T23" fmla="*/ 62 h 90"/>
                <a:gd name="T24" fmla="*/ 0 w 91"/>
                <a:gd name="T25" fmla="*/ 44 h 90"/>
                <a:gd name="T26" fmla="*/ 3 w 91"/>
                <a:gd name="T27" fmla="*/ 27 h 90"/>
                <a:gd name="T28" fmla="*/ 13 w 91"/>
                <a:gd name="T29" fmla="*/ 13 h 90"/>
                <a:gd name="T30" fmla="*/ 29 w 91"/>
                <a:gd name="T31" fmla="*/ 3 h 90"/>
                <a:gd name="T32" fmla="*/ 46 w 91"/>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0">
                  <a:moveTo>
                    <a:pt x="46" y="0"/>
                  </a:moveTo>
                  <a:lnTo>
                    <a:pt x="64" y="3"/>
                  </a:lnTo>
                  <a:lnTo>
                    <a:pt x="78" y="13"/>
                  </a:lnTo>
                  <a:lnTo>
                    <a:pt x="87" y="27"/>
                  </a:lnTo>
                  <a:lnTo>
                    <a:pt x="91" y="44"/>
                  </a:lnTo>
                  <a:lnTo>
                    <a:pt x="87" y="62"/>
                  </a:lnTo>
                  <a:lnTo>
                    <a:pt x="78" y="76"/>
                  </a:lnTo>
                  <a:lnTo>
                    <a:pt x="64" y="86"/>
                  </a:lnTo>
                  <a:lnTo>
                    <a:pt x="46" y="90"/>
                  </a:lnTo>
                  <a:lnTo>
                    <a:pt x="29" y="86"/>
                  </a:lnTo>
                  <a:lnTo>
                    <a:pt x="13" y="76"/>
                  </a:lnTo>
                  <a:lnTo>
                    <a:pt x="3" y="62"/>
                  </a:lnTo>
                  <a:lnTo>
                    <a:pt x="0" y="44"/>
                  </a:lnTo>
                  <a:lnTo>
                    <a:pt x="3" y="27"/>
                  </a:lnTo>
                  <a:lnTo>
                    <a:pt x="13" y="13"/>
                  </a:lnTo>
                  <a:lnTo>
                    <a:pt x="29" y="3"/>
                  </a:lnTo>
                  <a:lnTo>
                    <a:pt x="46" y="0"/>
                  </a:lnTo>
                  <a:close/>
                </a:path>
              </a:pathLst>
            </a:custGeom>
            <a:grpFill/>
            <a:ln w="0">
              <a:noFill/>
              <a:prstDash val="solid"/>
              <a:round/>
              <a:headEnd/>
              <a:tailEnd/>
            </a:ln>
          </p:spPr>
          <p:txBody>
            <a:bodyPr lIns="68598" tIns="34299" rIns="68598" bIns="34299"/>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fontAlgn="auto">
                <a:spcBef>
                  <a:spcPts val="0"/>
                </a:spcBef>
                <a:spcAft>
                  <a:spcPts val="0"/>
                </a:spcAft>
                <a:defRPr/>
              </a:pPr>
              <a:endParaRPr lang="en-US" sz="2000">
                <a:solidFill>
                  <a:srgbClr val="36363A"/>
                </a:solidFill>
                <a:latin typeface="Helvetica" panose="020B0604020202020204" pitchFamily="34" charset="0"/>
                <a:cs typeface="Helvetica" panose="020B0604020202020204" pitchFamily="34" charset="0"/>
              </a:endParaRPr>
            </a:p>
          </p:txBody>
        </p:sp>
      </p:grpSp>
      <p:grpSp>
        <p:nvGrpSpPr>
          <p:cNvPr id="13" name="Group 4">
            <a:extLst>
              <a:ext uri="{FF2B5EF4-FFF2-40B4-BE49-F238E27FC236}">
                <a16:creationId xmlns:a16="http://schemas.microsoft.com/office/drawing/2014/main" id="{A8EF7032-E47B-14AE-969D-20876072C163}"/>
              </a:ext>
            </a:extLst>
          </p:cNvPr>
          <p:cNvGrpSpPr>
            <a:grpSpLocks noChangeAspect="1"/>
          </p:cNvGrpSpPr>
          <p:nvPr/>
        </p:nvGrpSpPr>
        <p:grpSpPr bwMode="auto">
          <a:xfrm>
            <a:off x="6306397" y="5435844"/>
            <a:ext cx="617009" cy="687568"/>
            <a:chOff x="2793" y="288"/>
            <a:chExt cx="2842" cy="3167"/>
          </a:xfrm>
          <a:solidFill>
            <a:srgbClr val="800000">
              <a:alpha val="60000"/>
            </a:srgbClr>
          </a:solidFill>
        </p:grpSpPr>
        <p:sp>
          <p:nvSpPr>
            <p:cNvPr id="14" name="Freeform 6">
              <a:extLst>
                <a:ext uri="{FF2B5EF4-FFF2-40B4-BE49-F238E27FC236}">
                  <a16:creationId xmlns:a16="http://schemas.microsoft.com/office/drawing/2014/main" id="{1C8DB114-E7CF-BD9D-7C18-3548BF72DAAA}"/>
                </a:ext>
              </a:extLst>
            </p:cNvPr>
            <p:cNvSpPr>
              <a:spLocks noEditPoints="1"/>
            </p:cNvSpPr>
            <p:nvPr/>
          </p:nvSpPr>
          <p:spPr bwMode="auto">
            <a:xfrm>
              <a:off x="4076" y="1770"/>
              <a:ext cx="1559" cy="1685"/>
            </a:xfrm>
            <a:custGeom>
              <a:avLst/>
              <a:gdLst>
                <a:gd name="T0" fmla="*/ 1345 w 3118"/>
                <a:gd name="T1" fmla="*/ 2847 h 3370"/>
                <a:gd name="T2" fmla="*/ 438 w 3118"/>
                <a:gd name="T3" fmla="*/ 280 h 3370"/>
                <a:gd name="T4" fmla="*/ 892 w 3118"/>
                <a:gd name="T5" fmla="*/ 1657 h 3370"/>
                <a:gd name="T6" fmla="*/ 909 w 3118"/>
                <a:gd name="T7" fmla="*/ 1843 h 3370"/>
                <a:gd name="T8" fmla="*/ 709 w 3118"/>
                <a:gd name="T9" fmla="*/ 1931 h 3370"/>
                <a:gd name="T10" fmla="*/ 413 w 3118"/>
                <a:gd name="T11" fmla="*/ 1919 h 3370"/>
                <a:gd name="T12" fmla="*/ 254 w 3118"/>
                <a:gd name="T13" fmla="*/ 1958 h 3370"/>
                <a:gd name="T14" fmla="*/ 200 w 3118"/>
                <a:gd name="T15" fmla="*/ 2045 h 3370"/>
                <a:gd name="T16" fmla="*/ 262 w 3118"/>
                <a:gd name="T17" fmla="*/ 2127 h 3370"/>
                <a:gd name="T18" fmla="*/ 399 w 3118"/>
                <a:gd name="T19" fmla="*/ 2164 h 3370"/>
                <a:gd name="T20" fmla="*/ 558 w 3118"/>
                <a:gd name="T21" fmla="*/ 2179 h 3370"/>
                <a:gd name="T22" fmla="*/ 1004 w 3118"/>
                <a:gd name="T23" fmla="*/ 2325 h 3370"/>
                <a:gd name="T24" fmla="*/ 1256 w 3118"/>
                <a:gd name="T25" fmla="*/ 2585 h 3370"/>
                <a:gd name="T26" fmla="*/ 2545 w 3118"/>
                <a:gd name="T27" fmla="*/ 2043 h 3370"/>
                <a:gd name="T28" fmla="*/ 2562 w 3118"/>
                <a:gd name="T29" fmla="*/ 1865 h 3370"/>
                <a:gd name="T30" fmla="*/ 2576 w 3118"/>
                <a:gd name="T31" fmla="*/ 1643 h 3370"/>
                <a:gd name="T32" fmla="*/ 2516 w 3118"/>
                <a:gd name="T33" fmla="*/ 1361 h 3370"/>
                <a:gd name="T34" fmla="*/ 2427 w 3118"/>
                <a:gd name="T35" fmla="*/ 1115 h 3370"/>
                <a:gd name="T36" fmla="*/ 2359 w 3118"/>
                <a:gd name="T37" fmla="*/ 981 h 3370"/>
                <a:gd name="T38" fmla="*/ 2213 w 3118"/>
                <a:gd name="T39" fmla="*/ 917 h 3370"/>
                <a:gd name="T40" fmla="*/ 2008 w 3118"/>
                <a:gd name="T41" fmla="*/ 930 h 3370"/>
                <a:gd name="T42" fmla="*/ 1762 w 3118"/>
                <a:gd name="T43" fmla="*/ 870 h 3370"/>
                <a:gd name="T44" fmla="*/ 1562 w 3118"/>
                <a:gd name="T45" fmla="*/ 907 h 3370"/>
                <a:gd name="T46" fmla="*/ 1492 w 3118"/>
                <a:gd name="T47" fmla="*/ 924 h 3370"/>
                <a:gd name="T48" fmla="*/ 1440 w 3118"/>
                <a:gd name="T49" fmla="*/ 928 h 3370"/>
                <a:gd name="T50" fmla="*/ 1287 w 3118"/>
                <a:gd name="T51" fmla="*/ 975 h 3370"/>
                <a:gd name="T52" fmla="*/ 1186 w 3118"/>
                <a:gd name="T53" fmla="*/ 1066 h 3370"/>
                <a:gd name="T54" fmla="*/ 1184 w 3118"/>
                <a:gd name="T55" fmla="*/ 1218 h 3370"/>
                <a:gd name="T56" fmla="*/ 1047 w 3118"/>
                <a:gd name="T57" fmla="*/ 1241 h 3370"/>
                <a:gd name="T58" fmla="*/ 645 w 3118"/>
                <a:gd name="T59" fmla="*/ 233 h 3370"/>
                <a:gd name="T60" fmla="*/ 601 w 3118"/>
                <a:gd name="T61" fmla="*/ 2 h 3370"/>
                <a:gd name="T62" fmla="*/ 733 w 3118"/>
                <a:gd name="T63" fmla="*/ 48 h 3370"/>
                <a:gd name="T64" fmla="*/ 857 w 3118"/>
                <a:gd name="T65" fmla="*/ 179 h 3370"/>
                <a:gd name="T66" fmla="*/ 915 w 3118"/>
                <a:gd name="T67" fmla="*/ 338 h 3370"/>
                <a:gd name="T68" fmla="*/ 1019 w 3118"/>
                <a:gd name="T69" fmla="*/ 625 h 3370"/>
                <a:gd name="T70" fmla="*/ 1157 w 3118"/>
                <a:gd name="T71" fmla="*/ 823 h 3370"/>
                <a:gd name="T72" fmla="*/ 1426 w 3118"/>
                <a:gd name="T73" fmla="*/ 726 h 3370"/>
                <a:gd name="T74" fmla="*/ 1771 w 3118"/>
                <a:gd name="T75" fmla="*/ 664 h 3370"/>
                <a:gd name="T76" fmla="*/ 2045 w 3118"/>
                <a:gd name="T77" fmla="*/ 730 h 3370"/>
                <a:gd name="T78" fmla="*/ 2178 w 3118"/>
                <a:gd name="T79" fmla="*/ 717 h 3370"/>
                <a:gd name="T80" fmla="*/ 2368 w 3118"/>
                <a:gd name="T81" fmla="*/ 740 h 3370"/>
                <a:gd name="T82" fmla="*/ 2562 w 3118"/>
                <a:gd name="T83" fmla="*/ 923 h 3370"/>
                <a:gd name="T84" fmla="*/ 2603 w 3118"/>
                <a:gd name="T85" fmla="*/ 1014 h 3370"/>
                <a:gd name="T86" fmla="*/ 2696 w 3118"/>
                <a:gd name="T87" fmla="*/ 1264 h 3370"/>
                <a:gd name="T88" fmla="*/ 2772 w 3118"/>
                <a:gd name="T89" fmla="*/ 1575 h 3370"/>
                <a:gd name="T90" fmla="*/ 2770 w 3118"/>
                <a:gd name="T91" fmla="*/ 1857 h 3370"/>
                <a:gd name="T92" fmla="*/ 2746 w 3118"/>
                <a:gd name="T93" fmla="*/ 2030 h 3370"/>
                <a:gd name="T94" fmla="*/ 1149 w 3118"/>
                <a:gd name="T95" fmla="*/ 3370 h 3370"/>
                <a:gd name="T96" fmla="*/ 1047 w 3118"/>
                <a:gd name="T97" fmla="*/ 2628 h 3370"/>
                <a:gd name="T98" fmla="*/ 872 w 3118"/>
                <a:gd name="T99" fmla="*/ 2482 h 3370"/>
                <a:gd name="T100" fmla="*/ 529 w 3118"/>
                <a:gd name="T101" fmla="*/ 2379 h 3370"/>
                <a:gd name="T102" fmla="*/ 353 w 3118"/>
                <a:gd name="T103" fmla="*/ 2362 h 3370"/>
                <a:gd name="T104" fmla="*/ 167 w 3118"/>
                <a:gd name="T105" fmla="*/ 2304 h 3370"/>
                <a:gd name="T106" fmla="*/ 14 w 3118"/>
                <a:gd name="T107" fmla="*/ 2133 h 3370"/>
                <a:gd name="T108" fmla="*/ 0 w 3118"/>
                <a:gd name="T109" fmla="*/ 2020 h 3370"/>
                <a:gd name="T110" fmla="*/ 101 w 3118"/>
                <a:gd name="T111" fmla="*/ 1818 h 3370"/>
                <a:gd name="T112" fmla="*/ 415 w 3118"/>
                <a:gd name="T113" fmla="*/ 1715 h 3370"/>
                <a:gd name="T114" fmla="*/ 684 w 3118"/>
                <a:gd name="T115" fmla="*/ 1670 h 3370"/>
                <a:gd name="T116" fmla="*/ 236 w 3118"/>
                <a:gd name="T117" fmla="*/ 241 h 3370"/>
                <a:gd name="T118" fmla="*/ 395 w 3118"/>
                <a:gd name="T119" fmla="*/ 43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8" h="3370">
                  <a:moveTo>
                    <a:pt x="1345" y="2847"/>
                  </a:moveTo>
                  <a:lnTo>
                    <a:pt x="1165" y="2913"/>
                  </a:lnTo>
                  <a:lnTo>
                    <a:pt x="1231" y="3094"/>
                  </a:lnTo>
                  <a:lnTo>
                    <a:pt x="1411" y="3028"/>
                  </a:lnTo>
                  <a:lnTo>
                    <a:pt x="1345" y="2847"/>
                  </a:lnTo>
                  <a:close/>
                  <a:moveTo>
                    <a:pt x="549" y="202"/>
                  </a:moveTo>
                  <a:lnTo>
                    <a:pt x="514" y="210"/>
                  </a:lnTo>
                  <a:lnTo>
                    <a:pt x="481" y="225"/>
                  </a:lnTo>
                  <a:lnTo>
                    <a:pt x="455" y="250"/>
                  </a:lnTo>
                  <a:lnTo>
                    <a:pt x="438" y="280"/>
                  </a:lnTo>
                  <a:lnTo>
                    <a:pt x="426" y="311"/>
                  </a:lnTo>
                  <a:lnTo>
                    <a:pt x="424" y="346"/>
                  </a:lnTo>
                  <a:lnTo>
                    <a:pt x="432" y="381"/>
                  </a:lnTo>
                  <a:lnTo>
                    <a:pt x="874" y="1600"/>
                  </a:lnTo>
                  <a:lnTo>
                    <a:pt x="892" y="1657"/>
                  </a:lnTo>
                  <a:lnTo>
                    <a:pt x="903" y="1707"/>
                  </a:lnTo>
                  <a:lnTo>
                    <a:pt x="909" y="1750"/>
                  </a:lnTo>
                  <a:lnTo>
                    <a:pt x="913" y="1787"/>
                  </a:lnTo>
                  <a:lnTo>
                    <a:pt x="911" y="1818"/>
                  </a:lnTo>
                  <a:lnTo>
                    <a:pt x="909" y="1843"/>
                  </a:lnTo>
                  <a:lnTo>
                    <a:pt x="907" y="1861"/>
                  </a:lnTo>
                  <a:lnTo>
                    <a:pt x="905" y="1870"/>
                  </a:lnTo>
                  <a:lnTo>
                    <a:pt x="880" y="1958"/>
                  </a:lnTo>
                  <a:lnTo>
                    <a:pt x="791" y="1944"/>
                  </a:lnTo>
                  <a:lnTo>
                    <a:pt x="709" y="1931"/>
                  </a:lnTo>
                  <a:lnTo>
                    <a:pt x="636" y="1923"/>
                  </a:lnTo>
                  <a:lnTo>
                    <a:pt x="570" y="1917"/>
                  </a:lnTo>
                  <a:lnTo>
                    <a:pt x="510" y="1915"/>
                  </a:lnTo>
                  <a:lnTo>
                    <a:pt x="457" y="1915"/>
                  </a:lnTo>
                  <a:lnTo>
                    <a:pt x="413" y="1919"/>
                  </a:lnTo>
                  <a:lnTo>
                    <a:pt x="374" y="1923"/>
                  </a:lnTo>
                  <a:lnTo>
                    <a:pt x="339" y="1929"/>
                  </a:lnTo>
                  <a:lnTo>
                    <a:pt x="310" y="1935"/>
                  </a:lnTo>
                  <a:lnTo>
                    <a:pt x="287" y="1942"/>
                  </a:lnTo>
                  <a:lnTo>
                    <a:pt x="254" y="1958"/>
                  </a:lnTo>
                  <a:lnTo>
                    <a:pt x="233" y="1973"/>
                  </a:lnTo>
                  <a:lnTo>
                    <a:pt x="219" y="1985"/>
                  </a:lnTo>
                  <a:lnTo>
                    <a:pt x="205" y="2006"/>
                  </a:lnTo>
                  <a:lnTo>
                    <a:pt x="202" y="2028"/>
                  </a:lnTo>
                  <a:lnTo>
                    <a:pt x="200" y="2045"/>
                  </a:lnTo>
                  <a:lnTo>
                    <a:pt x="202" y="2059"/>
                  </a:lnTo>
                  <a:lnTo>
                    <a:pt x="204" y="2065"/>
                  </a:lnTo>
                  <a:lnTo>
                    <a:pt x="217" y="2090"/>
                  </a:lnTo>
                  <a:lnTo>
                    <a:pt x="236" y="2109"/>
                  </a:lnTo>
                  <a:lnTo>
                    <a:pt x="262" y="2127"/>
                  </a:lnTo>
                  <a:lnTo>
                    <a:pt x="289" y="2140"/>
                  </a:lnTo>
                  <a:lnTo>
                    <a:pt x="320" y="2150"/>
                  </a:lnTo>
                  <a:lnTo>
                    <a:pt x="349" y="2156"/>
                  </a:lnTo>
                  <a:lnTo>
                    <a:pt x="376" y="2162"/>
                  </a:lnTo>
                  <a:lnTo>
                    <a:pt x="399" y="2164"/>
                  </a:lnTo>
                  <a:lnTo>
                    <a:pt x="419" y="2166"/>
                  </a:lnTo>
                  <a:lnTo>
                    <a:pt x="432" y="2166"/>
                  </a:lnTo>
                  <a:lnTo>
                    <a:pt x="438" y="2166"/>
                  </a:lnTo>
                  <a:lnTo>
                    <a:pt x="446" y="2166"/>
                  </a:lnTo>
                  <a:lnTo>
                    <a:pt x="558" y="2179"/>
                  </a:lnTo>
                  <a:lnTo>
                    <a:pt x="661" y="2197"/>
                  </a:lnTo>
                  <a:lnTo>
                    <a:pt x="758" y="2220"/>
                  </a:lnTo>
                  <a:lnTo>
                    <a:pt x="847" y="2249"/>
                  </a:lnTo>
                  <a:lnTo>
                    <a:pt x="928" y="2284"/>
                  </a:lnTo>
                  <a:lnTo>
                    <a:pt x="1004" y="2325"/>
                  </a:lnTo>
                  <a:lnTo>
                    <a:pt x="1072" y="2370"/>
                  </a:lnTo>
                  <a:lnTo>
                    <a:pt x="1132" y="2420"/>
                  </a:lnTo>
                  <a:lnTo>
                    <a:pt x="1184" y="2476"/>
                  </a:lnTo>
                  <a:lnTo>
                    <a:pt x="1223" y="2529"/>
                  </a:lnTo>
                  <a:lnTo>
                    <a:pt x="1256" y="2585"/>
                  </a:lnTo>
                  <a:lnTo>
                    <a:pt x="1281" y="2645"/>
                  </a:lnTo>
                  <a:lnTo>
                    <a:pt x="2564" y="2179"/>
                  </a:lnTo>
                  <a:lnTo>
                    <a:pt x="2554" y="2129"/>
                  </a:lnTo>
                  <a:lnTo>
                    <a:pt x="2547" y="2084"/>
                  </a:lnTo>
                  <a:lnTo>
                    <a:pt x="2545" y="2043"/>
                  </a:lnTo>
                  <a:lnTo>
                    <a:pt x="2545" y="2006"/>
                  </a:lnTo>
                  <a:lnTo>
                    <a:pt x="2547" y="1969"/>
                  </a:lnTo>
                  <a:lnTo>
                    <a:pt x="2551" y="1935"/>
                  </a:lnTo>
                  <a:lnTo>
                    <a:pt x="2558" y="1896"/>
                  </a:lnTo>
                  <a:lnTo>
                    <a:pt x="2562" y="1865"/>
                  </a:lnTo>
                  <a:lnTo>
                    <a:pt x="2568" y="1832"/>
                  </a:lnTo>
                  <a:lnTo>
                    <a:pt x="2572" y="1793"/>
                  </a:lnTo>
                  <a:lnTo>
                    <a:pt x="2576" y="1746"/>
                  </a:lnTo>
                  <a:lnTo>
                    <a:pt x="2578" y="1694"/>
                  </a:lnTo>
                  <a:lnTo>
                    <a:pt x="2576" y="1643"/>
                  </a:lnTo>
                  <a:lnTo>
                    <a:pt x="2570" y="1589"/>
                  </a:lnTo>
                  <a:lnTo>
                    <a:pt x="2560" y="1532"/>
                  </a:lnTo>
                  <a:lnTo>
                    <a:pt x="2547" y="1476"/>
                  </a:lnTo>
                  <a:lnTo>
                    <a:pt x="2531" y="1418"/>
                  </a:lnTo>
                  <a:lnTo>
                    <a:pt x="2516" y="1361"/>
                  </a:lnTo>
                  <a:lnTo>
                    <a:pt x="2498" y="1305"/>
                  </a:lnTo>
                  <a:lnTo>
                    <a:pt x="2479" y="1253"/>
                  </a:lnTo>
                  <a:lnTo>
                    <a:pt x="2461" y="1202"/>
                  </a:lnTo>
                  <a:lnTo>
                    <a:pt x="2444" y="1156"/>
                  </a:lnTo>
                  <a:lnTo>
                    <a:pt x="2427" y="1115"/>
                  </a:lnTo>
                  <a:lnTo>
                    <a:pt x="2413" y="1080"/>
                  </a:lnTo>
                  <a:lnTo>
                    <a:pt x="2399" y="1053"/>
                  </a:lnTo>
                  <a:lnTo>
                    <a:pt x="2392" y="1033"/>
                  </a:lnTo>
                  <a:lnTo>
                    <a:pt x="2386" y="1022"/>
                  </a:lnTo>
                  <a:lnTo>
                    <a:pt x="2359" y="981"/>
                  </a:lnTo>
                  <a:lnTo>
                    <a:pt x="2332" y="954"/>
                  </a:lnTo>
                  <a:lnTo>
                    <a:pt x="2304" y="934"/>
                  </a:lnTo>
                  <a:lnTo>
                    <a:pt x="2275" y="923"/>
                  </a:lnTo>
                  <a:lnTo>
                    <a:pt x="2246" y="917"/>
                  </a:lnTo>
                  <a:lnTo>
                    <a:pt x="2213" y="917"/>
                  </a:lnTo>
                  <a:lnTo>
                    <a:pt x="2180" y="919"/>
                  </a:lnTo>
                  <a:lnTo>
                    <a:pt x="2142" y="924"/>
                  </a:lnTo>
                  <a:lnTo>
                    <a:pt x="2099" y="928"/>
                  </a:lnTo>
                  <a:lnTo>
                    <a:pt x="2054" y="932"/>
                  </a:lnTo>
                  <a:lnTo>
                    <a:pt x="2008" y="930"/>
                  </a:lnTo>
                  <a:lnTo>
                    <a:pt x="1961" y="919"/>
                  </a:lnTo>
                  <a:lnTo>
                    <a:pt x="1954" y="917"/>
                  </a:lnTo>
                  <a:lnTo>
                    <a:pt x="1886" y="891"/>
                  </a:lnTo>
                  <a:lnTo>
                    <a:pt x="1822" y="876"/>
                  </a:lnTo>
                  <a:lnTo>
                    <a:pt x="1762" y="870"/>
                  </a:lnTo>
                  <a:lnTo>
                    <a:pt x="1708" y="872"/>
                  </a:lnTo>
                  <a:lnTo>
                    <a:pt x="1657" y="880"/>
                  </a:lnTo>
                  <a:lnTo>
                    <a:pt x="1616" y="889"/>
                  </a:lnTo>
                  <a:lnTo>
                    <a:pt x="1582" y="899"/>
                  </a:lnTo>
                  <a:lnTo>
                    <a:pt x="1562" y="907"/>
                  </a:lnTo>
                  <a:lnTo>
                    <a:pt x="1551" y="913"/>
                  </a:lnTo>
                  <a:lnTo>
                    <a:pt x="1547" y="915"/>
                  </a:lnTo>
                  <a:lnTo>
                    <a:pt x="1529" y="923"/>
                  </a:lnTo>
                  <a:lnTo>
                    <a:pt x="1510" y="926"/>
                  </a:lnTo>
                  <a:lnTo>
                    <a:pt x="1492" y="924"/>
                  </a:lnTo>
                  <a:lnTo>
                    <a:pt x="1487" y="926"/>
                  </a:lnTo>
                  <a:lnTo>
                    <a:pt x="1483" y="926"/>
                  </a:lnTo>
                  <a:lnTo>
                    <a:pt x="1477" y="926"/>
                  </a:lnTo>
                  <a:lnTo>
                    <a:pt x="1463" y="926"/>
                  </a:lnTo>
                  <a:lnTo>
                    <a:pt x="1440" y="928"/>
                  </a:lnTo>
                  <a:lnTo>
                    <a:pt x="1413" y="934"/>
                  </a:lnTo>
                  <a:lnTo>
                    <a:pt x="1380" y="940"/>
                  </a:lnTo>
                  <a:lnTo>
                    <a:pt x="1347" y="952"/>
                  </a:lnTo>
                  <a:lnTo>
                    <a:pt x="1316" y="963"/>
                  </a:lnTo>
                  <a:lnTo>
                    <a:pt x="1287" y="975"/>
                  </a:lnTo>
                  <a:lnTo>
                    <a:pt x="1256" y="989"/>
                  </a:lnTo>
                  <a:lnTo>
                    <a:pt x="1231" y="1004"/>
                  </a:lnTo>
                  <a:lnTo>
                    <a:pt x="1209" y="1022"/>
                  </a:lnTo>
                  <a:lnTo>
                    <a:pt x="1194" y="1043"/>
                  </a:lnTo>
                  <a:lnTo>
                    <a:pt x="1186" y="1066"/>
                  </a:lnTo>
                  <a:lnTo>
                    <a:pt x="1190" y="1091"/>
                  </a:lnTo>
                  <a:lnTo>
                    <a:pt x="1202" y="1136"/>
                  </a:lnTo>
                  <a:lnTo>
                    <a:pt x="1204" y="1165"/>
                  </a:lnTo>
                  <a:lnTo>
                    <a:pt x="1198" y="1193"/>
                  </a:lnTo>
                  <a:lnTo>
                    <a:pt x="1184" y="1218"/>
                  </a:lnTo>
                  <a:lnTo>
                    <a:pt x="1163" y="1237"/>
                  </a:lnTo>
                  <a:lnTo>
                    <a:pt x="1138" y="1253"/>
                  </a:lnTo>
                  <a:lnTo>
                    <a:pt x="1107" y="1259"/>
                  </a:lnTo>
                  <a:lnTo>
                    <a:pt x="1076" y="1255"/>
                  </a:lnTo>
                  <a:lnTo>
                    <a:pt x="1047" y="1241"/>
                  </a:lnTo>
                  <a:lnTo>
                    <a:pt x="1023" y="1220"/>
                  </a:lnTo>
                  <a:lnTo>
                    <a:pt x="1008" y="1191"/>
                  </a:lnTo>
                  <a:lnTo>
                    <a:pt x="686" y="289"/>
                  </a:lnTo>
                  <a:lnTo>
                    <a:pt x="669" y="258"/>
                  </a:lnTo>
                  <a:lnTo>
                    <a:pt x="645" y="233"/>
                  </a:lnTo>
                  <a:lnTo>
                    <a:pt x="616" y="214"/>
                  </a:lnTo>
                  <a:lnTo>
                    <a:pt x="583" y="204"/>
                  </a:lnTo>
                  <a:lnTo>
                    <a:pt x="549" y="202"/>
                  </a:lnTo>
                  <a:close/>
                  <a:moveTo>
                    <a:pt x="549" y="0"/>
                  </a:moveTo>
                  <a:lnTo>
                    <a:pt x="601" y="2"/>
                  </a:lnTo>
                  <a:lnTo>
                    <a:pt x="653" y="13"/>
                  </a:lnTo>
                  <a:lnTo>
                    <a:pt x="665" y="17"/>
                  </a:lnTo>
                  <a:lnTo>
                    <a:pt x="682" y="23"/>
                  </a:lnTo>
                  <a:lnTo>
                    <a:pt x="706" y="35"/>
                  </a:lnTo>
                  <a:lnTo>
                    <a:pt x="733" y="48"/>
                  </a:lnTo>
                  <a:lnTo>
                    <a:pt x="762" y="66"/>
                  </a:lnTo>
                  <a:lnTo>
                    <a:pt x="791" y="87"/>
                  </a:lnTo>
                  <a:lnTo>
                    <a:pt x="818" y="114"/>
                  </a:lnTo>
                  <a:lnTo>
                    <a:pt x="841" y="144"/>
                  </a:lnTo>
                  <a:lnTo>
                    <a:pt x="857" y="179"/>
                  </a:lnTo>
                  <a:lnTo>
                    <a:pt x="862" y="194"/>
                  </a:lnTo>
                  <a:lnTo>
                    <a:pt x="872" y="219"/>
                  </a:lnTo>
                  <a:lnTo>
                    <a:pt x="884" y="252"/>
                  </a:lnTo>
                  <a:lnTo>
                    <a:pt x="899" y="291"/>
                  </a:lnTo>
                  <a:lnTo>
                    <a:pt x="915" y="338"/>
                  </a:lnTo>
                  <a:lnTo>
                    <a:pt x="934" y="388"/>
                  </a:lnTo>
                  <a:lnTo>
                    <a:pt x="954" y="445"/>
                  </a:lnTo>
                  <a:lnTo>
                    <a:pt x="975" y="503"/>
                  </a:lnTo>
                  <a:lnTo>
                    <a:pt x="998" y="563"/>
                  </a:lnTo>
                  <a:lnTo>
                    <a:pt x="1019" y="625"/>
                  </a:lnTo>
                  <a:lnTo>
                    <a:pt x="1043" y="687"/>
                  </a:lnTo>
                  <a:lnTo>
                    <a:pt x="1064" y="748"/>
                  </a:lnTo>
                  <a:lnTo>
                    <a:pt x="1085" y="808"/>
                  </a:lnTo>
                  <a:lnTo>
                    <a:pt x="1107" y="864"/>
                  </a:lnTo>
                  <a:lnTo>
                    <a:pt x="1157" y="823"/>
                  </a:lnTo>
                  <a:lnTo>
                    <a:pt x="1213" y="788"/>
                  </a:lnTo>
                  <a:lnTo>
                    <a:pt x="1277" y="761"/>
                  </a:lnTo>
                  <a:lnTo>
                    <a:pt x="1333" y="744"/>
                  </a:lnTo>
                  <a:lnTo>
                    <a:pt x="1384" y="734"/>
                  </a:lnTo>
                  <a:lnTo>
                    <a:pt x="1426" y="726"/>
                  </a:lnTo>
                  <a:lnTo>
                    <a:pt x="1459" y="724"/>
                  </a:lnTo>
                  <a:lnTo>
                    <a:pt x="1539" y="695"/>
                  </a:lnTo>
                  <a:lnTo>
                    <a:pt x="1616" y="676"/>
                  </a:lnTo>
                  <a:lnTo>
                    <a:pt x="1696" y="666"/>
                  </a:lnTo>
                  <a:lnTo>
                    <a:pt x="1771" y="664"/>
                  </a:lnTo>
                  <a:lnTo>
                    <a:pt x="1843" y="670"/>
                  </a:lnTo>
                  <a:lnTo>
                    <a:pt x="1913" y="684"/>
                  </a:lnTo>
                  <a:lnTo>
                    <a:pt x="1973" y="703"/>
                  </a:lnTo>
                  <a:lnTo>
                    <a:pt x="2027" y="728"/>
                  </a:lnTo>
                  <a:lnTo>
                    <a:pt x="2045" y="730"/>
                  </a:lnTo>
                  <a:lnTo>
                    <a:pt x="2066" y="728"/>
                  </a:lnTo>
                  <a:lnTo>
                    <a:pt x="2091" y="726"/>
                  </a:lnTo>
                  <a:lnTo>
                    <a:pt x="2116" y="722"/>
                  </a:lnTo>
                  <a:lnTo>
                    <a:pt x="2146" y="719"/>
                  </a:lnTo>
                  <a:lnTo>
                    <a:pt x="2178" y="717"/>
                  </a:lnTo>
                  <a:lnTo>
                    <a:pt x="2213" y="715"/>
                  </a:lnTo>
                  <a:lnTo>
                    <a:pt x="2250" y="715"/>
                  </a:lnTo>
                  <a:lnTo>
                    <a:pt x="2289" y="719"/>
                  </a:lnTo>
                  <a:lnTo>
                    <a:pt x="2330" y="726"/>
                  </a:lnTo>
                  <a:lnTo>
                    <a:pt x="2368" y="740"/>
                  </a:lnTo>
                  <a:lnTo>
                    <a:pt x="2409" y="761"/>
                  </a:lnTo>
                  <a:lnTo>
                    <a:pt x="2450" y="788"/>
                  </a:lnTo>
                  <a:lnTo>
                    <a:pt x="2489" y="823"/>
                  </a:lnTo>
                  <a:lnTo>
                    <a:pt x="2525" y="868"/>
                  </a:lnTo>
                  <a:lnTo>
                    <a:pt x="2562" y="923"/>
                  </a:lnTo>
                  <a:lnTo>
                    <a:pt x="2566" y="928"/>
                  </a:lnTo>
                  <a:lnTo>
                    <a:pt x="2570" y="938"/>
                  </a:lnTo>
                  <a:lnTo>
                    <a:pt x="2578" y="956"/>
                  </a:lnTo>
                  <a:lnTo>
                    <a:pt x="2589" y="981"/>
                  </a:lnTo>
                  <a:lnTo>
                    <a:pt x="2603" y="1014"/>
                  </a:lnTo>
                  <a:lnTo>
                    <a:pt x="2620" y="1055"/>
                  </a:lnTo>
                  <a:lnTo>
                    <a:pt x="2638" y="1101"/>
                  </a:lnTo>
                  <a:lnTo>
                    <a:pt x="2657" y="1152"/>
                  </a:lnTo>
                  <a:lnTo>
                    <a:pt x="2677" y="1206"/>
                  </a:lnTo>
                  <a:lnTo>
                    <a:pt x="2696" y="1264"/>
                  </a:lnTo>
                  <a:lnTo>
                    <a:pt x="2715" y="1325"/>
                  </a:lnTo>
                  <a:lnTo>
                    <a:pt x="2733" y="1387"/>
                  </a:lnTo>
                  <a:lnTo>
                    <a:pt x="2748" y="1451"/>
                  </a:lnTo>
                  <a:lnTo>
                    <a:pt x="2760" y="1513"/>
                  </a:lnTo>
                  <a:lnTo>
                    <a:pt x="2772" y="1575"/>
                  </a:lnTo>
                  <a:lnTo>
                    <a:pt x="2777" y="1637"/>
                  </a:lnTo>
                  <a:lnTo>
                    <a:pt x="2779" y="1696"/>
                  </a:lnTo>
                  <a:lnTo>
                    <a:pt x="2777" y="1758"/>
                  </a:lnTo>
                  <a:lnTo>
                    <a:pt x="2773" y="1810"/>
                  </a:lnTo>
                  <a:lnTo>
                    <a:pt x="2770" y="1857"/>
                  </a:lnTo>
                  <a:lnTo>
                    <a:pt x="2762" y="1898"/>
                  </a:lnTo>
                  <a:lnTo>
                    <a:pt x="2756" y="1933"/>
                  </a:lnTo>
                  <a:lnTo>
                    <a:pt x="2750" y="1966"/>
                  </a:lnTo>
                  <a:lnTo>
                    <a:pt x="2746" y="1997"/>
                  </a:lnTo>
                  <a:lnTo>
                    <a:pt x="2746" y="2030"/>
                  </a:lnTo>
                  <a:lnTo>
                    <a:pt x="2748" y="2067"/>
                  </a:lnTo>
                  <a:lnTo>
                    <a:pt x="2756" y="2111"/>
                  </a:lnTo>
                  <a:lnTo>
                    <a:pt x="2901" y="2057"/>
                  </a:lnTo>
                  <a:lnTo>
                    <a:pt x="3118" y="2657"/>
                  </a:lnTo>
                  <a:lnTo>
                    <a:pt x="1149" y="3370"/>
                  </a:lnTo>
                  <a:lnTo>
                    <a:pt x="934" y="2772"/>
                  </a:lnTo>
                  <a:lnTo>
                    <a:pt x="1093" y="2713"/>
                  </a:lnTo>
                  <a:lnTo>
                    <a:pt x="1081" y="2686"/>
                  </a:lnTo>
                  <a:lnTo>
                    <a:pt x="1066" y="2657"/>
                  </a:lnTo>
                  <a:lnTo>
                    <a:pt x="1047" y="2628"/>
                  </a:lnTo>
                  <a:lnTo>
                    <a:pt x="1021" y="2597"/>
                  </a:lnTo>
                  <a:lnTo>
                    <a:pt x="992" y="2568"/>
                  </a:lnTo>
                  <a:lnTo>
                    <a:pt x="959" y="2539"/>
                  </a:lnTo>
                  <a:lnTo>
                    <a:pt x="919" y="2509"/>
                  </a:lnTo>
                  <a:lnTo>
                    <a:pt x="872" y="2482"/>
                  </a:lnTo>
                  <a:lnTo>
                    <a:pt x="818" y="2455"/>
                  </a:lnTo>
                  <a:lnTo>
                    <a:pt x="758" y="2432"/>
                  </a:lnTo>
                  <a:lnTo>
                    <a:pt x="690" y="2410"/>
                  </a:lnTo>
                  <a:lnTo>
                    <a:pt x="612" y="2393"/>
                  </a:lnTo>
                  <a:lnTo>
                    <a:pt x="529" y="2379"/>
                  </a:lnTo>
                  <a:lnTo>
                    <a:pt x="434" y="2368"/>
                  </a:lnTo>
                  <a:lnTo>
                    <a:pt x="423" y="2368"/>
                  </a:lnTo>
                  <a:lnTo>
                    <a:pt x="405" y="2368"/>
                  </a:lnTo>
                  <a:lnTo>
                    <a:pt x="382" y="2366"/>
                  </a:lnTo>
                  <a:lnTo>
                    <a:pt x="353" y="2362"/>
                  </a:lnTo>
                  <a:lnTo>
                    <a:pt x="318" y="2356"/>
                  </a:lnTo>
                  <a:lnTo>
                    <a:pt x="281" y="2348"/>
                  </a:lnTo>
                  <a:lnTo>
                    <a:pt x="244" y="2337"/>
                  </a:lnTo>
                  <a:lnTo>
                    <a:pt x="205" y="2323"/>
                  </a:lnTo>
                  <a:lnTo>
                    <a:pt x="167" y="2304"/>
                  </a:lnTo>
                  <a:lnTo>
                    <a:pt x="128" y="2280"/>
                  </a:lnTo>
                  <a:lnTo>
                    <a:pt x="93" y="2253"/>
                  </a:lnTo>
                  <a:lnTo>
                    <a:pt x="62" y="2218"/>
                  </a:lnTo>
                  <a:lnTo>
                    <a:pt x="35" y="2179"/>
                  </a:lnTo>
                  <a:lnTo>
                    <a:pt x="14" y="2133"/>
                  </a:lnTo>
                  <a:lnTo>
                    <a:pt x="12" y="2125"/>
                  </a:lnTo>
                  <a:lnTo>
                    <a:pt x="8" y="2109"/>
                  </a:lnTo>
                  <a:lnTo>
                    <a:pt x="2" y="2086"/>
                  </a:lnTo>
                  <a:lnTo>
                    <a:pt x="0" y="2055"/>
                  </a:lnTo>
                  <a:lnTo>
                    <a:pt x="0" y="2020"/>
                  </a:lnTo>
                  <a:lnTo>
                    <a:pt x="4" y="1981"/>
                  </a:lnTo>
                  <a:lnTo>
                    <a:pt x="16" y="1940"/>
                  </a:lnTo>
                  <a:lnTo>
                    <a:pt x="35" y="1898"/>
                  </a:lnTo>
                  <a:lnTo>
                    <a:pt x="64" y="1857"/>
                  </a:lnTo>
                  <a:lnTo>
                    <a:pt x="101" y="1818"/>
                  </a:lnTo>
                  <a:lnTo>
                    <a:pt x="147" y="1785"/>
                  </a:lnTo>
                  <a:lnTo>
                    <a:pt x="202" y="1760"/>
                  </a:lnTo>
                  <a:lnTo>
                    <a:pt x="266" y="1738"/>
                  </a:lnTo>
                  <a:lnTo>
                    <a:pt x="335" y="1725"/>
                  </a:lnTo>
                  <a:lnTo>
                    <a:pt x="415" y="1715"/>
                  </a:lnTo>
                  <a:lnTo>
                    <a:pt x="502" y="1713"/>
                  </a:lnTo>
                  <a:lnTo>
                    <a:pt x="597" y="1717"/>
                  </a:lnTo>
                  <a:lnTo>
                    <a:pt x="702" y="1727"/>
                  </a:lnTo>
                  <a:lnTo>
                    <a:pt x="694" y="1699"/>
                  </a:lnTo>
                  <a:lnTo>
                    <a:pt x="684" y="1670"/>
                  </a:lnTo>
                  <a:lnTo>
                    <a:pt x="242" y="450"/>
                  </a:lnTo>
                  <a:lnTo>
                    <a:pt x="229" y="398"/>
                  </a:lnTo>
                  <a:lnTo>
                    <a:pt x="223" y="346"/>
                  </a:lnTo>
                  <a:lnTo>
                    <a:pt x="227" y="293"/>
                  </a:lnTo>
                  <a:lnTo>
                    <a:pt x="236" y="241"/>
                  </a:lnTo>
                  <a:lnTo>
                    <a:pt x="256" y="192"/>
                  </a:lnTo>
                  <a:lnTo>
                    <a:pt x="281" y="147"/>
                  </a:lnTo>
                  <a:lnTo>
                    <a:pt x="312" y="107"/>
                  </a:lnTo>
                  <a:lnTo>
                    <a:pt x="351" y="72"/>
                  </a:lnTo>
                  <a:lnTo>
                    <a:pt x="395" y="43"/>
                  </a:lnTo>
                  <a:lnTo>
                    <a:pt x="444" y="19"/>
                  </a:lnTo>
                  <a:lnTo>
                    <a:pt x="496" y="6"/>
                  </a:lnTo>
                  <a:lnTo>
                    <a:pt x="549" y="0"/>
                  </a:lnTo>
                  <a:close/>
                </a:path>
              </a:pathLst>
            </a:custGeom>
            <a:grpFill/>
            <a:ln w="0">
              <a:noFill/>
              <a:prstDash val="solid"/>
              <a:round/>
              <a:headEnd/>
              <a:tailEnd/>
            </a:ln>
          </p:spPr>
          <p:txBody>
            <a:bodyPr/>
            <a:lstStyle/>
            <a:p>
              <a:pPr fontAlgn="auto">
                <a:spcBef>
                  <a:spcPts val="0"/>
                </a:spcBef>
                <a:spcAft>
                  <a:spcPts val="0"/>
                </a:spcAft>
                <a:defRPr/>
              </a:pPr>
              <a:endParaRPr lang="en-US" kern="0">
                <a:solidFill>
                  <a:srgbClr val="36363A"/>
                </a:solidFill>
                <a:latin typeface="Helvetica" panose="020B0604020202020204" pitchFamily="34" charset="0"/>
                <a:cs typeface="Helvetica" panose="020B0604020202020204" pitchFamily="34" charset="0"/>
              </a:endParaRPr>
            </a:p>
          </p:txBody>
        </p:sp>
        <p:sp>
          <p:nvSpPr>
            <p:cNvPr id="15" name="Freeform 7">
              <a:extLst>
                <a:ext uri="{FF2B5EF4-FFF2-40B4-BE49-F238E27FC236}">
                  <a16:creationId xmlns:a16="http://schemas.microsoft.com/office/drawing/2014/main" id="{6EEF79D3-65DB-59BF-F3B2-2E35210CE9B0}"/>
                </a:ext>
              </a:extLst>
            </p:cNvPr>
            <p:cNvSpPr>
              <a:spLocks noEditPoints="1"/>
            </p:cNvSpPr>
            <p:nvPr/>
          </p:nvSpPr>
          <p:spPr bwMode="auto">
            <a:xfrm>
              <a:off x="2793" y="288"/>
              <a:ext cx="2110" cy="2963"/>
            </a:xfrm>
            <a:custGeom>
              <a:avLst/>
              <a:gdLst>
                <a:gd name="T0" fmla="*/ 1917 w 4219"/>
                <a:gd name="T1" fmla="*/ 5365 h 5926"/>
                <a:gd name="T2" fmla="*/ 2302 w 4219"/>
                <a:gd name="T3" fmla="*/ 5685 h 5926"/>
                <a:gd name="T4" fmla="*/ 2113 w 4219"/>
                <a:gd name="T5" fmla="*/ 5219 h 5926"/>
                <a:gd name="T6" fmla="*/ 3785 w 4219"/>
                <a:gd name="T7" fmla="*/ 0 h 5926"/>
                <a:gd name="T8" fmla="*/ 3923 w 4219"/>
                <a:gd name="T9" fmla="*/ 21 h 5926"/>
                <a:gd name="T10" fmla="*/ 4043 w 4219"/>
                <a:gd name="T11" fmla="*/ 83 h 5926"/>
                <a:gd name="T12" fmla="*/ 4136 w 4219"/>
                <a:gd name="T13" fmla="*/ 178 h 5926"/>
                <a:gd name="T14" fmla="*/ 4198 w 4219"/>
                <a:gd name="T15" fmla="*/ 297 h 5926"/>
                <a:gd name="T16" fmla="*/ 4219 w 4219"/>
                <a:gd name="T17" fmla="*/ 435 h 5926"/>
                <a:gd name="T18" fmla="*/ 3894 w 4219"/>
                <a:gd name="T19" fmla="*/ 3428 h 5926"/>
                <a:gd name="T20" fmla="*/ 3890 w 4219"/>
                <a:gd name="T21" fmla="*/ 400 h 5926"/>
                <a:gd name="T22" fmla="*/ 3849 w 4219"/>
                <a:gd name="T23" fmla="*/ 347 h 5926"/>
                <a:gd name="T24" fmla="*/ 3785 w 4219"/>
                <a:gd name="T25" fmla="*/ 326 h 5926"/>
                <a:gd name="T26" fmla="*/ 399 w 4219"/>
                <a:gd name="T27" fmla="*/ 332 h 5926"/>
                <a:gd name="T28" fmla="*/ 345 w 4219"/>
                <a:gd name="T29" fmla="*/ 371 h 5926"/>
                <a:gd name="T30" fmla="*/ 326 w 4219"/>
                <a:gd name="T31" fmla="*/ 435 h 5926"/>
                <a:gd name="T32" fmla="*/ 2283 w 4219"/>
                <a:gd name="T33" fmla="*/ 5085 h 5926"/>
                <a:gd name="T34" fmla="*/ 2308 w 4219"/>
                <a:gd name="T35" fmla="*/ 5188 h 5926"/>
                <a:gd name="T36" fmla="*/ 2372 w 4219"/>
                <a:gd name="T37" fmla="*/ 5314 h 5926"/>
                <a:gd name="T38" fmla="*/ 2459 w 4219"/>
                <a:gd name="T39" fmla="*/ 5415 h 5926"/>
                <a:gd name="T40" fmla="*/ 2564 w 4219"/>
                <a:gd name="T41" fmla="*/ 5493 h 5926"/>
                <a:gd name="T42" fmla="*/ 2678 w 4219"/>
                <a:gd name="T43" fmla="*/ 5549 h 5926"/>
                <a:gd name="T44" fmla="*/ 2797 w 4219"/>
                <a:gd name="T45" fmla="*/ 5584 h 5926"/>
                <a:gd name="T46" fmla="*/ 2915 w 4219"/>
                <a:gd name="T47" fmla="*/ 5602 h 5926"/>
                <a:gd name="T48" fmla="*/ 3041 w 4219"/>
                <a:gd name="T49" fmla="*/ 5611 h 5926"/>
                <a:gd name="T50" fmla="*/ 3159 w 4219"/>
                <a:gd name="T51" fmla="*/ 5635 h 5926"/>
                <a:gd name="T52" fmla="*/ 434 w 4219"/>
                <a:gd name="T53" fmla="*/ 5926 h 5926"/>
                <a:gd name="T54" fmla="*/ 297 w 4219"/>
                <a:gd name="T55" fmla="*/ 5905 h 5926"/>
                <a:gd name="T56" fmla="*/ 178 w 4219"/>
                <a:gd name="T57" fmla="*/ 5843 h 5926"/>
                <a:gd name="T58" fmla="*/ 83 w 4219"/>
                <a:gd name="T59" fmla="*/ 5749 h 5926"/>
                <a:gd name="T60" fmla="*/ 21 w 4219"/>
                <a:gd name="T61" fmla="*/ 5629 h 5926"/>
                <a:gd name="T62" fmla="*/ 0 w 4219"/>
                <a:gd name="T63" fmla="*/ 5491 h 5926"/>
                <a:gd name="T64" fmla="*/ 6 w 4219"/>
                <a:gd name="T65" fmla="*/ 365 h 5926"/>
                <a:gd name="T66" fmla="*/ 48 w 4219"/>
                <a:gd name="T67" fmla="*/ 235 h 5926"/>
                <a:gd name="T68" fmla="*/ 126 w 4219"/>
                <a:gd name="T69" fmla="*/ 128 h 5926"/>
                <a:gd name="T70" fmla="*/ 235 w 4219"/>
                <a:gd name="T71" fmla="*/ 48 h 5926"/>
                <a:gd name="T72" fmla="*/ 362 w 4219"/>
                <a:gd name="T73" fmla="*/ 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9" h="5926">
                  <a:moveTo>
                    <a:pt x="2113" y="5219"/>
                  </a:moveTo>
                  <a:lnTo>
                    <a:pt x="1917" y="5365"/>
                  </a:lnTo>
                  <a:lnTo>
                    <a:pt x="1917" y="5685"/>
                  </a:lnTo>
                  <a:lnTo>
                    <a:pt x="2302" y="5685"/>
                  </a:lnTo>
                  <a:lnTo>
                    <a:pt x="2302" y="5365"/>
                  </a:lnTo>
                  <a:lnTo>
                    <a:pt x="2113" y="5219"/>
                  </a:lnTo>
                  <a:close/>
                  <a:moveTo>
                    <a:pt x="434" y="0"/>
                  </a:moveTo>
                  <a:lnTo>
                    <a:pt x="3785" y="0"/>
                  </a:lnTo>
                  <a:lnTo>
                    <a:pt x="3857" y="6"/>
                  </a:lnTo>
                  <a:lnTo>
                    <a:pt x="3923" y="21"/>
                  </a:lnTo>
                  <a:lnTo>
                    <a:pt x="3985" y="48"/>
                  </a:lnTo>
                  <a:lnTo>
                    <a:pt x="4043" y="83"/>
                  </a:lnTo>
                  <a:lnTo>
                    <a:pt x="4093" y="128"/>
                  </a:lnTo>
                  <a:lnTo>
                    <a:pt x="4136" y="178"/>
                  </a:lnTo>
                  <a:lnTo>
                    <a:pt x="4171" y="235"/>
                  </a:lnTo>
                  <a:lnTo>
                    <a:pt x="4198" y="297"/>
                  </a:lnTo>
                  <a:lnTo>
                    <a:pt x="4215" y="365"/>
                  </a:lnTo>
                  <a:lnTo>
                    <a:pt x="4219" y="435"/>
                  </a:lnTo>
                  <a:lnTo>
                    <a:pt x="4219" y="3364"/>
                  </a:lnTo>
                  <a:lnTo>
                    <a:pt x="3894" y="3428"/>
                  </a:lnTo>
                  <a:lnTo>
                    <a:pt x="3894" y="435"/>
                  </a:lnTo>
                  <a:lnTo>
                    <a:pt x="3890" y="400"/>
                  </a:lnTo>
                  <a:lnTo>
                    <a:pt x="3874" y="371"/>
                  </a:lnTo>
                  <a:lnTo>
                    <a:pt x="3849" y="347"/>
                  </a:lnTo>
                  <a:lnTo>
                    <a:pt x="3820" y="332"/>
                  </a:lnTo>
                  <a:lnTo>
                    <a:pt x="3785" y="326"/>
                  </a:lnTo>
                  <a:lnTo>
                    <a:pt x="434" y="326"/>
                  </a:lnTo>
                  <a:lnTo>
                    <a:pt x="399" y="332"/>
                  </a:lnTo>
                  <a:lnTo>
                    <a:pt x="370" y="347"/>
                  </a:lnTo>
                  <a:lnTo>
                    <a:pt x="345" y="371"/>
                  </a:lnTo>
                  <a:lnTo>
                    <a:pt x="331" y="400"/>
                  </a:lnTo>
                  <a:lnTo>
                    <a:pt x="326" y="435"/>
                  </a:lnTo>
                  <a:lnTo>
                    <a:pt x="326" y="5085"/>
                  </a:lnTo>
                  <a:lnTo>
                    <a:pt x="2283" y="5085"/>
                  </a:lnTo>
                  <a:lnTo>
                    <a:pt x="2295" y="5139"/>
                  </a:lnTo>
                  <a:lnTo>
                    <a:pt x="2308" y="5188"/>
                  </a:lnTo>
                  <a:lnTo>
                    <a:pt x="2337" y="5256"/>
                  </a:lnTo>
                  <a:lnTo>
                    <a:pt x="2372" y="5314"/>
                  </a:lnTo>
                  <a:lnTo>
                    <a:pt x="2413" y="5369"/>
                  </a:lnTo>
                  <a:lnTo>
                    <a:pt x="2459" y="5415"/>
                  </a:lnTo>
                  <a:lnTo>
                    <a:pt x="2510" y="5458"/>
                  </a:lnTo>
                  <a:lnTo>
                    <a:pt x="2564" y="5493"/>
                  </a:lnTo>
                  <a:lnTo>
                    <a:pt x="2620" y="5524"/>
                  </a:lnTo>
                  <a:lnTo>
                    <a:pt x="2678" y="5549"/>
                  </a:lnTo>
                  <a:lnTo>
                    <a:pt x="2737" y="5569"/>
                  </a:lnTo>
                  <a:lnTo>
                    <a:pt x="2797" y="5584"/>
                  </a:lnTo>
                  <a:lnTo>
                    <a:pt x="2857" y="5594"/>
                  </a:lnTo>
                  <a:lnTo>
                    <a:pt x="2915" y="5602"/>
                  </a:lnTo>
                  <a:lnTo>
                    <a:pt x="2971" y="5604"/>
                  </a:lnTo>
                  <a:lnTo>
                    <a:pt x="3041" y="5611"/>
                  </a:lnTo>
                  <a:lnTo>
                    <a:pt x="3103" y="5623"/>
                  </a:lnTo>
                  <a:lnTo>
                    <a:pt x="3159" y="5635"/>
                  </a:lnTo>
                  <a:lnTo>
                    <a:pt x="3264" y="5926"/>
                  </a:lnTo>
                  <a:lnTo>
                    <a:pt x="434" y="5926"/>
                  </a:lnTo>
                  <a:lnTo>
                    <a:pt x="364" y="5920"/>
                  </a:lnTo>
                  <a:lnTo>
                    <a:pt x="297" y="5905"/>
                  </a:lnTo>
                  <a:lnTo>
                    <a:pt x="235" y="5877"/>
                  </a:lnTo>
                  <a:lnTo>
                    <a:pt x="178" y="5843"/>
                  </a:lnTo>
                  <a:lnTo>
                    <a:pt x="126" y="5800"/>
                  </a:lnTo>
                  <a:lnTo>
                    <a:pt x="83" y="5749"/>
                  </a:lnTo>
                  <a:lnTo>
                    <a:pt x="48" y="5691"/>
                  </a:lnTo>
                  <a:lnTo>
                    <a:pt x="21" y="5629"/>
                  </a:lnTo>
                  <a:lnTo>
                    <a:pt x="6" y="5563"/>
                  </a:lnTo>
                  <a:lnTo>
                    <a:pt x="0" y="5491"/>
                  </a:lnTo>
                  <a:lnTo>
                    <a:pt x="0" y="435"/>
                  </a:lnTo>
                  <a:lnTo>
                    <a:pt x="6" y="365"/>
                  </a:lnTo>
                  <a:lnTo>
                    <a:pt x="21" y="297"/>
                  </a:lnTo>
                  <a:lnTo>
                    <a:pt x="48" y="235"/>
                  </a:lnTo>
                  <a:lnTo>
                    <a:pt x="83" y="178"/>
                  </a:lnTo>
                  <a:lnTo>
                    <a:pt x="126" y="128"/>
                  </a:lnTo>
                  <a:lnTo>
                    <a:pt x="176" y="83"/>
                  </a:lnTo>
                  <a:lnTo>
                    <a:pt x="235" y="48"/>
                  </a:lnTo>
                  <a:lnTo>
                    <a:pt x="297" y="21"/>
                  </a:lnTo>
                  <a:lnTo>
                    <a:pt x="362" y="6"/>
                  </a:lnTo>
                  <a:lnTo>
                    <a:pt x="434" y="0"/>
                  </a:lnTo>
                  <a:close/>
                </a:path>
              </a:pathLst>
            </a:custGeom>
            <a:grpFill/>
            <a:ln w="0">
              <a:noFill/>
              <a:prstDash val="solid"/>
              <a:round/>
              <a:headEnd/>
              <a:tailEnd/>
            </a:ln>
          </p:spPr>
          <p:txBody>
            <a:bodyPr/>
            <a:lstStyle/>
            <a:p>
              <a:pPr fontAlgn="auto">
                <a:spcBef>
                  <a:spcPts val="0"/>
                </a:spcBef>
                <a:spcAft>
                  <a:spcPts val="0"/>
                </a:spcAft>
                <a:defRPr/>
              </a:pPr>
              <a:endParaRPr lang="en-US" kern="0">
                <a:solidFill>
                  <a:srgbClr val="36363A"/>
                </a:solidFill>
                <a:latin typeface="Helvetica" panose="020B0604020202020204" pitchFamily="34" charset="0"/>
                <a:cs typeface="Helvetica" panose="020B0604020202020204" pitchFamily="34" charset="0"/>
              </a:endParaRPr>
            </a:p>
          </p:txBody>
        </p:sp>
        <p:sp>
          <p:nvSpPr>
            <p:cNvPr id="16" name="Freeform 8">
              <a:extLst>
                <a:ext uri="{FF2B5EF4-FFF2-40B4-BE49-F238E27FC236}">
                  <a16:creationId xmlns:a16="http://schemas.microsoft.com/office/drawing/2014/main" id="{793D5812-4001-D3E2-0843-02CC28132CC4}"/>
                </a:ext>
              </a:extLst>
            </p:cNvPr>
            <p:cNvSpPr>
              <a:spLocks/>
            </p:cNvSpPr>
            <p:nvPr/>
          </p:nvSpPr>
          <p:spPr bwMode="auto">
            <a:xfrm>
              <a:off x="3085" y="1195"/>
              <a:ext cx="1557" cy="1037"/>
            </a:xfrm>
            <a:custGeom>
              <a:avLst/>
              <a:gdLst>
                <a:gd name="T0" fmla="*/ 3026 w 3115"/>
                <a:gd name="T1" fmla="*/ 0 h 2074"/>
                <a:gd name="T2" fmla="*/ 3115 w 3115"/>
                <a:gd name="T3" fmla="*/ 231 h 2074"/>
                <a:gd name="T4" fmla="*/ 1925 w 3115"/>
                <a:gd name="T5" fmla="*/ 693 h 2074"/>
                <a:gd name="T6" fmla="*/ 1181 w 3115"/>
                <a:gd name="T7" fmla="*/ 1632 h 2074"/>
                <a:gd name="T8" fmla="*/ 840 w 3115"/>
                <a:gd name="T9" fmla="*/ 1218 h 2074"/>
                <a:gd name="T10" fmla="*/ 578 w 3115"/>
                <a:gd name="T11" fmla="*/ 2074 h 2074"/>
                <a:gd name="T12" fmla="*/ 0 w 3115"/>
                <a:gd name="T13" fmla="*/ 1837 h 2074"/>
                <a:gd name="T14" fmla="*/ 95 w 3115"/>
                <a:gd name="T15" fmla="*/ 1608 h 2074"/>
                <a:gd name="T16" fmla="*/ 421 w 3115"/>
                <a:gd name="T17" fmla="*/ 1742 h 2074"/>
                <a:gd name="T18" fmla="*/ 737 w 3115"/>
                <a:gd name="T19" fmla="*/ 705 h 2074"/>
                <a:gd name="T20" fmla="*/ 1177 w 3115"/>
                <a:gd name="T21" fmla="*/ 1237 h 2074"/>
                <a:gd name="T22" fmla="*/ 1774 w 3115"/>
                <a:gd name="T23" fmla="*/ 487 h 2074"/>
                <a:gd name="T24" fmla="*/ 3026 w 3115"/>
                <a:gd name="T25" fmla="*/ 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5" h="2074">
                  <a:moveTo>
                    <a:pt x="3026" y="0"/>
                  </a:moveTo>
                  <a:lnTo>
                    <a:pt x="3115" y="231"/>
                  </a:lnTo>
                  <a:lnTo>
                    <a:pt x="1925" y="693"/>
                  </a:lnTo>
                  <a:lnTo>
                    <a:pt x="1181" y="1632"/>
                  </a:lnTo>
                  <a:lnTo>
                    <a:pt x="840" y="1218"/>
                  </a:lnTo>
                  <a:lnTo>
                    <a:pt x="578" y="2074"/>
                  </a:lnTo>
                  <a:lnTo>
                    <a:pt x="0" y="1837"/>
                  </a:lnTo>
                  <a:lnTo>
                    <a:pt x="95" y="1608"/>
                  </a:lnTo>
                  <a:lnTo>
                    <a:pt x="421" y="1742"/>
                  </a:lnTo>
                  <a:lnTo>
                    <a:pt x="737" y="705"/>
                  </a:lnTo>
                  <a:lnTo>
                    <a:pt x="1177" y="1237"/>
                  </a:lnTo>
                  <a:lnTo>
                    <a:pt x="1774" y="487"/>
                  </a:lnTo>
                  <a:lnTo>
                    <a:pt x="3026" y="0"/>
                  </a:lnTo>
                  <a:close/>
                </a:path>
              </a:pathLst>
            </a:custGeom>
            <a:grpFill/>
            <a:ln w="0">
              <a:noFill/>
              <a:prstDash val="solid"/>
              <a:round/>
              <a:headEnd/>
              <a:tailEnd/>
            </a:ln>
          </p:spPr>
          <p:txBody>
            <a:bodyPr/>
            <a:lstStyle/>
            <a:p>
              <a:pPr fontAlgn="auto">
                <a:spcBef>
                  <a:spcPts val="0"/>
                </a:spcBef>
                <a:spcAft>
                  <a:spcPts val="0"/>
                </a:spcAft>
                <a:defRPr/>
              </a:pPr>
              <a:endParaRPr lang="en-US" kern="0">
                <a:solidFill>
                  <a:srgbClr val="36363A"/>
                </a:solidFill>
                <a:latin typeface="Helvetica" panose="020B0604020202020204" pitchFamily="34" charset="0"/>
                <a:cs typeface="Helvetica" panose="020B0604020202020204" pitchFamily="34" charset="0"/>
              </a:endParaRPr>
            </a:p>
          </p:txBody>
        </p:sp>
        <p:sp>
          <p:nvSpPr>
            <p:cNvPr id="17" name="Freeform 9">
              <a:extLst>
                <a:ext uri="{FF2B5EF4-FFF2-40B4-BE49-F238E27FC236}">
                  <a16:creationId xmlns:a16="http://schemas.microsoft.com/office/drawing/2014/main" id="{79548EA3-DA62-47BF-2154-38FC824118F6}"/>
                </a:ext>
              </a:extLst>
            </p:cNvPr>
            <p:cNvSpPr>
              <a:spLocks noEditPoints="1"/>
            </p:cNvSpPr>
            <p:nvPr/>
          </p:nvSpPr>
          <p:spPr bwMode="auto">
            <a:xfrm>
              <a:off x="3497" y="730"/>
              <a:ext cx="630" cy="630"/>
            </a:xfrm>
            <a:custGeom>
              <a:avLst/>
              <a:gdLst>
                <a:gd name="T0" fmla="*/ 514 w 1260"/>
                <a:gd name="T1" fmla="*/ 240 h 1260"/>
                <a:gd name="T2" fmla="*/ 395 w 1260"/>
                <a:gd name="T3" fmla="*/ 324 h 1260"/>
                <a:gd name="T4" fmla="*/ 353 w 1260"/>
                <a:gd name="T5" fmla="*/ 456 h 1260"/>
                <a:gd name="T6" fmla="*/ 388 w 1260"/>
                <a:gd name="T7" fmla="*/ 573 h 1260"/>
                <a:gd name="T8" fmla="*/ 488 w 1260"/>
                <a:gd name="T9" fmla="*/ 654 h 1260"/>
                <a:gd name="T10" fmla="*/ 630 w 1260"/>
                <a:gd name="T11" fmla="*/ 714 h 1260"/>
                <a:gd name="T12" fmla="*/ 715 w 1260"/>
                <a:gd name="T13" fmla="*/ 778 h 1260"/>
                <a:gd name="T14" fmla="*/ 725 w 1260"/>
                <a:gd name="T15" fmla="*/ 862 h 1260"/>
                <a:gd name="T16" fmla="*/ 663 w 1260"/>
                <a:gd name="T17" fmla="*/ 926 h 1260"/>
                <a:gd name="T18" fmla="*/ 529 w 1260"/>
                <a:gd name="T19" fmla="*/ 934 h 1260"/>
                <a:gd name="T20" fmla="*/ 378 w 1260"/>
                <a:gd name="T21" fmla="*/ 879 h 1260"/>
                <a:gd name="T22" fmla="*/ 417 w 1260"/>
                <a:gd name="T23" fmla="*/ 1039 h 1260"/>
                <a:gd name="T24" fmla="*/ 560 w 1260"/>
                <a:gd name="T25" fmla="*/ 1064 h 1260"/>
                <a:gd name="T26" fmla="*/ 671 w 1260"/>
                <a:gd name="T27" fmla="*/ 1056 h 1260"/>
                <a:gd name="T28" fmla="*/ 806 w 1260"/>
                <a:gd name="T29" fmla="*/ 1000 h 1260"/>
                <a:gd name="T30" fmla="*/ 882 w 1260"/>
                <a:gd name="T31" fmla="*/ 899 h 1260"/>
                <a:gd name="T32" fmla="*/ 893 w 1260"/>
                <a:gd name="T33" fmla="*/ 769 h 1260"/>
                <a:gd name="T34" fmla="*/ 828 w 1260"/>
                <a:gd name="T35" fmla="*/ 652 h 1260"/>
                <a:gd name="T36" fmla="*/ 680 w 1260"/>
                <a:gd name="T37" fmla="*/ 569 h 1260"/>
                <a:gd name="T38" fmla="*/ 556 w 1260"/>
                <a:gd name="T39" fmla="*/ 506 h 1260"/>
                <a:gd name="T40" fmla="*/ 517 w 1260"/>
                <a:gd name="T41" fmla="*/ 437 h 1260"/>
                <a:gd name="T42" fmla="*/ 537 w 1260"/>
                <a:gd name="T43" fmla="*/ 380 h 1260"/>
                <a:gd name="T44" fmla="*/ 609 w 1260"/>
                <a:gd name="T45" fmla="*/ 345 h 1260"/>
                <a:gd name="T46" fmla="*/ 738 w 1260"/>
                <a:gd name="T47" fmla="*/ 355 h 1260"/>
                <a:gd name="T48" fmla="*/ 828 w 1260"/>
                <a:gd name="T49" fmla="*/ 388 h 1260"/>
                <a:gd name="T50" fmla="*/ 804 w 1260"/>
                <a:gd name="T51" fmla="*/ 240 h 1260"/>
                <a:gd name="T52" fmla="*/ 678 w 1260"/>
                <a:gd name="T53" fmla="*/ 221 h 1260"/>
                <a:gd name="T54" fmla="*/ 630 w 1260"/>
                <a:gd name="T55" fmla="*/ 0 h 1260"/>
                <a:gd name="T56" fmla="*/ 876 w 1260"/>
                <a:gd name="T57" fmla="*/ 48 h 1260"/>
                <a:gd name="T58" fmla="*/ 1076 w 1260"/>
                <a:gd name="T59" fmla="*/ 184 h 1260"/>
                <a:gd name="T60" fmla="*/ 1209 w 1260"/>
                <a:gd name="T61" fmla="*/ 384 h 1260"/>
                <a:gd name="T62" fmla="*/ 1260 w 1260"/>
                <a:gd name="T63" fmla="*/ 631 h 1260"/>
                <a:gd name="T64" fmla="*/ 1209 w 1260"/>
                <a:gd name="T65" fmla="*/ 876 h 1260"/>
                <a:gd name="T66" fmla="*/ 1076 w 1260"/>
                <a:gd name="T67" fmla="*/ 1076 h 1260"/>
                <a:gd name="T68" fmla="*/ 876 w 1260"/>
                <a:gd name="T69" fmla="*/ 1212 h 1260"/>
                <a:gd name="T70" fmla="*/ 630 w 1260"/>
                <a:gd name="T71" fmla="*/ 1260 h 1260"/>
                <a:gd name="T72" fmla="*/ 386 w 1260"/>
                <a:gd name="T73" fmla="*/ 1212 h 1260"/>
                <a:gd name="T74" fmla="*/ 184 w 1260"/>
                <a:gd name="T75" fmla="*/ 1076 h 1260"/>
                <a:gd name="T76" fmla="*/ 50 w 1260"/>
                <a:gd name="T77" fmla="*/ 876 h 1260"/>
                <a:gd name="T78" fmla="*/ 0 w 1260"/>
                <a:gd name="T79" fmla="*/ 631 h 1260"/>
                <a:gd name="T80" fmla="*/ 50 w 1260"/>
                <a:gd name="T81" fmla="*/ 384 h 1260"/>
                <a:gd name="T82" fmla="*/ 184 w 1260"/>
                <a:gd name="T83" fmla="*/ 184 h 1260"/>
                <a:gd name="T84" fmla="*/ 386 w 1260"/>
                <a:gd name="T85" fmla="*/ 48 h 1260"/>
                <a:gd name="T86" fmla="*/ 630 w 1260"/>
                <a:gd name="T87"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60" h="1260">
                  <a:moveTo>
                    <a:pt x="568" y="95"/>
                  </a:moveTo>
                  <a:lnTo>
                    <a:pt x="568" y="227"/>
                  </a:lnTo>
                  <a:lnTo>
                    <a:pt x="514" y="240"/>
                  </a:lnTo>
                  <a:lnTo>
                    <a:pt x="465" y="264"/>
                  </a:lnTo>
                  <a:lnTo>
                    <a:pt x="426" y="291"/>
                  </a:lnTo>
                  <a:lnTo>
                    <a:pt x="395" y="324"/>
                  </a:lnTo>
                  <a:lnTo>
                    <a:pt x="372" y="365"/>
                  </a:lnTo>
                  <a:lnTo>
                    <a:pt x="357" y="407"/>
                  </a:lnTo>
                  <a:lnTo>
                    <a:pt x="353" y="456"/>
                  </a:lnTo>
                  <a:lnTo>
                    <a:pt x="357" y="501"/>
                  </a:lnTo>
                  <a:lnTo>
                    <a:pt x="368" y="540"/>
                  </a:lnTo>
                  <a:lnTo>
                    <a:pt x="388" y="573"/>
                  </a:lnTo>
                  <a:lnTo>
                    <a:pt x="415" y="604"/>
                  </a:lnTo>
                  <a:lnTo>
                    <a:pt x="450" y="631"/>
                  </a:lnTo>
                  <a:lnTo>
                    <a:pt x="488" y="654"/>
                  </a:lnTo>
                  <a:lnTo>
                    <a:pt x="533" y="677"/>
                  </a:lnTo>
                  <a:lnTo>
                    <a:pt x="583" y="697"/>
                  </a:lnTo>
                  <a:lnTo>
                    <a:pt x="630" y="714"/>
                  </a:lnTo>
                  <a:lnTo>
                    <a:pt x="667" y="734"/>
                  </a:lnTo>
                  <a:lnTo>
                    <a:pt x="694" y="755"/>
                  </a:lnTo>
                  <a:lnTo>
                    <a:pt x="715" y="778"/>
                  </a:lnTo>
                  <a:lnTo>
                    <a:pt x="727" y="804"/>
                  </a:lnTo>
                  <a:lnTo>
                    <a:pt x="731" y="833"/>
                  </a:lnTo>
                  <a:lnTo>
                    <a:pt x="725" y="862"/>
                  </a:lnTo>
                  <a:lnTo>
                    <a:pt x="713" y="889"/>
                  </a:lnTo>
                  <a:lnTo>
                    <a:pt x="692" y="909"/>
                  </a:lnTo>
                  <a:lnTo>
                    <a:pt x="663" y="926"/>
                  </a:lnTo>
                  <a:lnTo>
                    <a:pt x="628" y="936"/>
                  </a:lnTo>
                  <a:lnTo>
                    <a:pt x="587" y="938"/>
                  </a:lnTo>
                  <a:lnTo>
                    <a:pt x="529" y="934"/>
                  </a:lnTo>
                  <a:lnTo>
                    <a:pt x="473" y="920"/>
                  </a:lnTo>
                  <a:lnTo>
                    <a:pt x="423" y="901"/>
                  </a:lnTo>
                  <a:lnTo>
                    <a:pt x="378" y="879"/>
                  </a:lnTo>
                  <a:lnTo>
                    <a:pt x="343" y="1006"/>
                  </a:lnTo>
                  <a:lnTo>
                    <a:pt x="376" y="1023"/>
                  </a:lnTo>
                  <a:lnTo>
                    <a:pt x="417" y="1039"/>
                  </a:lnTo>
                  <a:lnTo>
                    <a:pt x="461" y="1052"/>
                  </a:lnTo>
                  <a:lnTo>
                    <a:pt x="510" y="1060"/>
                  </a:lnTo>
                  <a:lnTo>
                    <a:pt x="560" y="1064"/>
                  </a:lnTo>
                  <a:lnTo>
                    <a:pt x="560" y="1196"/>
                  </a:lnTo>
                  <a:lnTo>
                    <a:pt x="671" y="1196"/>
                  </a:lnTo>
                  <a:lnTo>
                    <a:pt x="671" y="1056"/>
                  </a:lnTo>
                  <a:lnTo>
                    <a:pt x="723" y="1045"/>
                  </a:lnTo>
                  <a:lnTo>
                    <a:pt x="767" y="1025"/>
                  </a:lnTo>
                  <a:lnTo>
                    <a:pt x="806" y="1000"/>
                  </a:lnTo>
                  <a:lnTo>
                    <a:pt x="839" y="971"/>
                  </a:lnTo>
                  <a:lnTo>
                    <a:pt x="864" y="938"/>
                  </a:lnTo>
                  <a:lnTo>
                    <a:pt x="882" y="899"/>
                  </a:lnTo>
                  <a:lnTo>
                    <a:pt x="893" y="860"/>
                  </a:lnTo>
                  <a:lnTo>
                    <a:pt x="897" y="817"/>
                  </a:lnTo>
                  <a:lnTo>
                    <a:pt x="893" y="769"/>
                  </a:lnTo>
                  <a:lnTo>
                    <a:pt x="880" y="726"/>
                  </a:lnTo>
                  <a:lnTo>
                    <a:pt x="859" y="687"/>
                  </a:lnTo>
                  <a:lnTo>
                    <a:pt x="828" y="652"/>
                  </a:lnTo>
                  <a:lnTo>
                    <a:pt x="789" y="621"/>
                  </a:lnTo>
                  <a:lnTo>
                    <a:pt x="738" y="594"/>
                  </a:lnTo>
                  <a:lnTo>
                    <a:pt x="680" y="569"/>
                  </a:lnTo>
                  <a:lnTo>
                    <a:pt x="628" y="547"/>
                  </a:lnTo>
                  <a:lnTo>
                    <a:pt x="587" y="526"/>
                  </a:lnTo>
                  <a:lnTo>
                    <a:pt x="556" y="506"/>
                  </a:lnTo>
                  <a:lnTo>
                    <a:pt x="533" y="485"/>
                  </a:lnTo>
                  <a:lnTo>
                    <a:pt x="521" y="462"/>
                  </a:lnTo>
                  <a:lnTo>
                    <a:pt x="517" y="437"/>
                  </a:lnTo>
                  <a:lnTo>
                    <a:pt x="519" y="417"/>
                  </a:lnTo>
                  <a:lnTo>
                    <a:pt x="525" y="398"/>
                  </a:lnTo>
                  <a:lnTo>
                    <a:pt x="537" y="380"/>
                  </a:lnTo>
                  <a:lnTo>
                    <a:pt x="554" y="365"/>
                  </a:lnTo>
                  <a:lnTo>
                    <a:pt x="578" y="353"/>
                  </a:lnTo>
                  <a:lnTo>
                    <a:pt x="609" y="345"/>
                  </a:lnTo>
                  <a:lnTo>
                    <a:pt x="645" y="343"/>
                  </a:lnTo>
                  <a:lnTo>
                    <a:pt x="696" y="345"/>
                  </a:lnTo>
                  <a:lnTo>
                    <a:pt x="738" y="355"/>
                  </a:lnTo>
                  <a:lnTo>
                    <a:pt x="775" y="367"/>
                  </a:lnTo>
                  <a:lnTo>
                    <a:pt x="804" y="378"/>
                  </a:lnTo>
                  <a:lnTo>
                    <a:pt x="828" y="388"/>
                  </a:lnTo>
                  <a:lnTo>
                    <a:pt x="862" y="266"/>
                  </a:lnTo>
                  <a:lnTo>
                    <a:pt x="835" y="252"/>
                  </a:lnTo>
                  <a:lnTo>
                    <a:pt x="804" y="240"/>
                  </a:lnTo>
                  <a:lnTo>
                    <a:pt x="767" y="231"/>
                  </a:lnTo>
                  <a:lnTo>
                    <a:pt x="725" y="225"/>
                  </a:lnTo>
                  <a:lnTo>
                    <a:pt x="678" y="221"/>
                  </a:lnTo>
                  <a:lnTo>
                    <a:pt x="678" y="95"/>
                  </a:lnTo>
                  <a:lnTo>
                    <a:pt x="568" y="95"/>
                  </a:lnTo>
                  <a:close/>
                  <a:moveTo>
                    <a:pt x="630" y="0"/>
                  </a:moveTo>
                  <a:lnTo>
                    <a:pt x="715" y="5"/>
                  </a:lnTo>
                  <a:lnTo>
                    <a:pt x="798" y="21"/>
                  </a:lnTo>
                  <a:lnTo>
                    <a:pt x="876" y="48"/>
                  </a:lnTo>
                  <a:lnTo>
                    <a:pt x="948" y="85"/>
                  </a:lnTo>
                  <a:lnTo>
                    <a:pt x="1016" y="130"/>
                  </a:lnTo>
                  <a:lnTo>
                    <a:pt x="1076" y="184"/>
                  </a:lnTo>
                  <a:lnTo>
                    <a:pt x="1128" y="244"/>
                  </a:lnTo>
                  <a:lnTo>
                    <a:pt x="1174" y="312"/>
                  </a:lnTo>
                  <a:lnTo>
                    <a:pt x="1209" y="384"/>
                  </a:lnTo>
                  <a:lnTo>
                    <a:pt x="1237" y="462"/>
                  </a:lnTo>
                  <a:lnTo>
                    <a:pt x="1254" y="543"/>
                  </a:lnTo>
                  <a:lnTo>
                    <a:pt x="1260" y="631"/>
                  </a:lnTo>
                  <a:lnTo>
                    <a:pt x="1254" y="716"/>
                  </a:lnTo>
                  <a:lnTo>
                    <a:pt x="1237" y="798"/>
                  </a:lnTo>
                  <a:lnTo>
                    <a:pt x="1209" y="876"/>
                  </a:lnTo>
                  <a:lnTo>
                    <a:pt x="1174" y="949"/>
                  </a:lnTo>
                  <a:lnTo>
                    <a:pt x="1128" y="1015"/>
                  </a:lnTo>
                  <a:lnTo>
                    <a:pt x="1076" y="1076"/>
                  </a:lnTo>
                  <a:lnTo>
                    <a:pt x="1016" y="1130"/>
                  </a:lnTo>
                  <a:lnTo>
                    <a:pt x="948" y="1175"/>
                  </a:lnTo>
                  <a:lnTo>
                    <a:pt x="876" y="1212"/>
                  </a:lnTo>
                  <a:lnTo>
                    <a:pt x="798" y="1239"/>
                  </a:lnTo>
                  <a:lnTo>
                    <a:pt x="715" y="1256"/>
                  </a:lnTo>
                  <a:lnTo>
                    <a:pt x="630" y="1260"/>
                  </a:lnTo>
                  <a:lnTo>
                    <a:pt x="545" y="1256"/>
                  </a:lnTo>
                  <a:lnTo>
                    <a:pt x="463" y="1239"/>
                  </a:lnTo>
                  <a:lnTo>
                    <a:pt x="386" y="1212"/>
                  </a:lnTo>
                  <a:lnTo>
                    <a:pt x="312" y="1175"/>
                  </a:lnTo>
                  <a:lnTo>
                    <a:pt x="246" y="1130"/>
                  </a:lnTo>
                  <a:lnTo>
                    <a:pt x="184" y="1076"/>
                  </a:lnTo>
                  <a:lnTo>
                    <a:pt x="132" y="1015"/>
                  </a:lnTo>
                  <a:lnTo>
                    <a:pt x="87" y="949"/>
                  </a:lnTo>
                  <a:lnTo>
                    <a:pt x="50" y="876"/>
                  </a:lnTo>
                  <a:lnTo>
                    <a:pt x="23" y="798"/>
                  </a:lnTo>
                  <a:lnTo>
                    <a:pt x="6" y="716"/>
                  </a:lnTo>
                  <a:lnTo>
                    <a:pt x="0" y="631"/>
                  </a:lnTo>
                  <a:lnTo>
                    <a:pt x="6" y="543"/>
                  </a:lnTo>
                  <a:lnTo>
                    <a:pt x="23" y="462"/>
                  </a:lnTo>
                  <a:lnTo>
                    <a:pt x="50" y="384"/>
                  </a:lnTo>
                  <a:lnTo>
                    <a:pt x="87" y="312"/>
                  </a:lnTo>
                  <a:lnTo>
                    <a:pt x="132" y="244"/>
                  </a:lnTo>
                  <a:lnTo>
                    <a:pt x="184" y="184"/>
                  </a:lnTo>
                  <a:lnTo>
                    <a:pt x="246" y="130"/>
                  </a:lnTo>
                  <a:lnTo>
                    <a:pt x="312" y="85"/>
                  </a:lnTo>
                  <a:lnTo>
                    <a:pt x="386" y="48"/>
                  </a:lnTo>
                  <a:lnTo>
                    <a:pt x="463" y="21"/>
                  </a:lnTo>
                  <a:lnTo>
                    <a:pt x="545" y="5"/>
                  </a:lnTo>
                  <a:lnTo>
                    <a:pt x="630" y="0"/>
                  </a:lnTo>
                  <a:close/>
                </a:path>
              </a:pathLst>
            </a:custGeom>
            <a:grpFill/>
            <a:ln w="0">
              <a:noFill/>
              <a:prstDash val="solid"/>
              <a:round/>
              <a:headEnd/>
              <a:tailEnd/>
            </a:ln>
          </p:spPr>
          <p:txBody>
            <a:bodyPr/>
            <a:lstStyle/>
            <a:p>
              <a:pPr fontAlgn="auto">
                <a:spcBef>
                  <a:spcPts val="0"/>
                </a:spcBef>
                <a:spcAft>
                  <a:spcPts val="0"/>
                </a:spcAft>
                <a:defRPr/>
              </a:pPr>
              <a:endParaRPr lang="en-US" kern="0">
                <a:solidFill>
                  <a:srgbClr val="36363A"/>
                </a:solidFill>
                <a:latin typeface="Helvetica" panose="020B0604020202020204" pitchFamily="34" charset="0"/>
                <a:cs typeface="Helvetica" panose="020B0604020202020204" pitchFamily="34" charset="0"/>
              </a:endParaRPr>
            </a:p>
          </p:txBody>
        </p:sp>
      </p:grpSp>
      <p:pic>
        <p:nvPicPr>
          <p:cNvPr id="18" name="Picture 17">
            <a:extLst>
              <a:ext uri="{FF2B5EF4-FFF2-40B4-BE49-F238E27FC236}">
                <a16:creationId xmlns:a16="http://schemas.microsoft.com/office/drawing/2014/main" id="{D9DB580C-6C29-C2FE-D6B0-4FA7191A3B2E}"/>
              </a:ext>
            </a:extLst>
          </p:cNvPr>
          <p:cNvPicPr>
            <a:picLocks noChangeAspect="1"/>
          </p:cNvPicPr>
          <p:nvPr/>
        </p:nvPicPr>
        <p:blipFill>
          <a:blip r:embed="rId9">
            <a:duotone>
              <a:prstClr val="black"/>
              <a:srgbClr val="E8AEAE">
                <a:alpha val="60000"/>
                <a:tint val="45000"/>
                <a:satMod val="400000"/>
              </a:srgbClr>
            </a:duotone>
            <a:extLst>
              <a:ext uri="{BEBA8EAE-BF5A-486C-A8C5-ECC9F3942E4B}">
                <a14:imgProps xmlns:a14="http://schemas.microsoft.com/office/drawing/2010/main">
                  <a14:imgLayer r:embed="rId10">
                    <a14:imgEffect>
                      <a14:saturation sat="0"/>
                    </a14:imgEffect>
                    <a14:imgEffect>
                      <a14:brightnessContrast bright="40000" contrast="40000"/>
                    </a14:imgEffect>
                  </a14:imgLayer>
                </a14:imgProps>
              </a:ext>
            </a:extLst>
          </a:blip>
          <a:stretch>
            <a:fillRect/>
          </a:stretch>
        </p:blipFill>
        <p:spPr>
          <a:xfrm>
            <a:off x="6181725" y="3515062"/>
            <a:ext cx="661581" cy="670818"/>
          </a:xfrm>
          <a:prstGeom prst="rect">
            <a:avLst/>
          </a:prstGeom>
          <a:noFill/>
        </p:spPr>
      </p:pic>
      <p:sp>
        <p:nvSpPr>
          <p:cNvPr id="19" name="TextBox 18">
            <a:extLst>
              <a:ext uri="{FF2B5EF4-FFF2-40B4-BE49-F238E27FC236}">
                <a16:creationId xmlns:a16="http://schemas.microsoft.com/office/drawing/2014/main" id="{013EC577-5029-C9B1-089F-6BC9DD4C9F40}"/>
              </a:ext>
            </a:extLst>
          </p:cNvPr>
          <p:cNvSpPr txBox="1"/>
          <p:nvPr/>
        </p:nvSpPr>
        <p:spPr>
          <a:xfrm>
            <a:off x="922887" y="1667658"/>
            <a:ext cx="3789680" cy="523220"/>
          </a:xfrm>
          <a:prstGeom prst="rect">
            <a:avLst/>
          </a:prstGeom>
          <a:noFill/>
        </p:spPr>
        <p:txBody>
          <a:bodyPr wrap="square" rtlCol="0">
            <a:spAutoFit/>
          </a:bodyPr>
          <a:lstStyle/>
          <a:p>
            <a:pPr algn="ctr"/>
            <a:r>
              <a:rPr lang="en-US" sz="2800" b="1">
                <a:solidFill>
                  <a:srgbClr val="800000"/>
                </a:solidFill>
                <a:latin typeface="Helvetica" panose="020B0604020202020204" pitchFamily="34" charset="0"/>
                <a:cs typeface="Helvetica" panose="020B0604020202020204" pitchFamily="34" charset="0"/>
              </a:rPr>
              <a:t>Vision</a:t>
            </a:r>
          </a:p>
        </p:txBody>
      </p:sp>
      <p:sp>
        <p:nvSpPr>
          <p:cNvPr id="20" name="TextBox 19">
            <a:extLst>
              <a:ext uri="{FF2B5EF4-FFF2-40B4-BE49-F238E27FC236}">
                <a16:creationId xmlns:a16="http://schemas.microsoft.com/office/drawing/2014/main" id="{DB9A812D-E49C-0E2A-5C25-9661A2982B65}"/>
              </a:ext>
            </a:extLst>
          </p:cNvPr>
          <p:cNvSpPr txBox="1"/>
          <p:nvPr/>
        </p:nvSpPr>
        <p:spPr>
          <a:xfrm>
            <a:off x="7062703" y="1667658"/>
            <a:ext cx="3789680" cy="523220"/>
          </a:xfrm>
          <a:prstGeom prst="rect">
            <a:avLst/>
          </a:prstGeom>
          <a:noFill/>
        </p:spPr>
        <p:txBody>
          <a:bodyPr wrap="square" rtlCol="0">
            <a:spAutoFit/>
          </a:bodyPr>
          <a:lstStyle/>
          <a:p>
            <a:pPr algn="ctr"/>
            <a:r>
              <a:rPr lang="en-US" sz="2800" b="1">
                <a:solidFill>
                  <a:srgbClr val="800000"/>
                </a:solidFill>
                <a:latin typeface="Helvetica" panose="020B0604020202020204" pitchFamily="34" charset="0"/>
                <a:cs typeface="Helvetica" panose="020B0604020202020204" pitchFamily="34" charset="0"/>
              </a:rPr>
              <a:t>Strategy</a:t>
            </a:r>
          </a:p>
        </p:txBody>
      </p:sp>
    </p:spTree>
    <p:extLst>
      <p:ext uri="{BB962C8B-B14F-4D97-AF65-F5344CB8AC3E}">
        <p14:creationId xmlns:p14="http://schemas.microsoft.com/office/powerpoint/2010/main" val="423220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0362-5250-E641-DD81-23131583DDF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1FD00E0-6C1F-48A5-6821-C73436ADECE1}"/>
              </a:ext>
            </a:extLst>
          </p:cNvPr>
          <p:cNvSpPr/>
          <p:nvPr/>
        </p:nvSpPr>
        <p:spPr>
          <a:xfrm>
            <a:off x="0" y="0"/>
            <a:ext cx="4622086" cy="6858000"/>
          </a:xfrm>
          <a:prstGeom prst="rect">
            <a:avLst/>
          </a:prstGeom>
          <a:solidFill>
            <a:srgbClr val="800000">
              <a:alpha val="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614D92D0-B167-92EE-653F-A2B50867DF27}"/>
              </a:ext>
            </a:extLst>
          </p:cNvPr>
          <p:cNvGrpSpPr/>
          <p:nvPr/>
        </p:nvGrpSpPr>
        <p:grpSpPr>
          <a:xfrm>
            <a:off x="4657725" y="0"/>
            <a:ext cx="7534275" cy="6858000"/>
            <a:chOff x="1552729" y="79263"/>
            <a:chExt cx="7843051" cy="6615052"/>
          </a:xfrm>
        </p:grpSpPr>
        <p:pic>
          <p:nvPicPr>
            <p:cNvPr id="31" name="Picture 30" descr="A map of canada with different colored states&#10;&#10;Description automatically generated">
              <a:extLst>
                <a:ext uri="{FF2B5EF4-FFF2-40B4-BE49-F238E27FC236}">
                  <a16:creationId xmlns:a16="http://schemas.microsoft.com/office/drawing/2014/main" id="{2CB7971D-942E-152E-D9F2-19DB0C19BE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138" y="79263"/>
              <a:ext cx="7631642" cy="6615052"/>
            </a:xfrm>
            <a:prstGeom prst="rect">
              <a:avLst/>
            </a:prstGeom>
          </p:spPr>
        </p:pic>
        <p:pic>
          <p:nvPicPr>
            <p:cNvPr id="32" name="Picture 31">
              <a:extLst>
                <a:ext uri="{FF2B5EF4-FFF2-40B4-BE49-F238E27FC236}">
                  <a16:creationId xmlns:a16="http://schemas.microsoft.com/office/drawing/2014/main" id="{0FD6A0BF-0718-1CDB-A598-CBBEA1F337CE}"/>
                </a:ext>
              </a:extLst>
            </p:cNvPr>
            <p:cNvPicPr>
              <a:picLocks noChangeAspect="1"/>
            </p:cNvPicPr>
            <p:nvPr/>
          </p:nvPicPr>
          <p:blipFill>
            <a:blip r:embed="rId4">
              <a:alphaModFix/>
            </a:blip>
            <a:stretch>
              <a:fillRect/>
            </a:stretch>
          </p:blipFill>
          <p:spPr>
            <a:xfrm>
              <a:off x="7986716" y="5558348"/>
              <a:ext cx="616421" cy="997194"/>
            </a:xfrm>
            <a:prstGeom prst="rect">
              <a:avLst/>
            </a:prstGeom>
          </p:spPr>
        </p:pic>
        <p:pic>
          <p:nvPicPr>
            <p:cNvPr id="33" name="Picture 32">
              <a:extLst>
                <a:ext uri="{FF2B5EF4-FFF2-40B4-BE49-F238E27FC236}">
                  <a16:creationId xmlns:a16="http://schemas.microsoft.com/office/drawing/2014/main" id="{23E4836F-F56E-0DFF-C015-ED8D23C42FF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5143" b="90571" l="9920" r="89281"/>
                      </a14:imgEffect>
                    </a14:imgLayer>
                  </a14:imgProps>
                </a:ext>
              </a:extLst>
            </a:blip>
            <a:srcRect l="-1600" t="5714" r="800" b="-5714"/>
            <a:stretch/>
          </p:blipFill>
          <p:spPr>
            <a:xfrm>
              <a:off x="1561292" y="5043072"/>
              <a:ext cx="1413375" cy="786778"/>
            </a:xfrm>
            <a:prstGeom prst="rect">
              <a:avLst/>
            </a:prstGeom>
          </p:spPr>
        </p:pic>
        <p:pic>
          <p:nvPicPr>
            <p:cNvPr id="34" name="Picture 33">
              <a:extLst>
                <a:ext uri="{FF2B5EF4-FFF2-40B4-BE49-F238E27FC236}">
                  <a16:creationId xmlns:a16="http://schemas.microsoft.com/office/drawing/2014/main" id="{6E7A1504-DC0A-3292-F1E2-0267AB96750B}"/>
                </a:ext>
              </a:extLst>
            </p:cNvPr>
            <p:cNvPicPr>
              <a:picLocks noChangeAspect="1"/>
            </p:cNvPicPr>
            <p:nvPr/>
          </p:nvPicPr>
          <p:blipFill>
            <a:blip r:embed="rId7"/>
            <a:stretch>
              <a:fillRect/>
            </a:stretch>
          </p:blipFill>
          <p:spPr>
            <a:xfrm>
              <a:off x="6924333" y="5284543"/>
              <a:ext cx="903993" cy="221386"/>
            </a:xfrm>
            <a:prstGeom prst="rect">
              <a:avLst/>
            </a:prstGeom>
          </p:spPr>
        </p:pic>
        <p:pic>
          <p:nvPicPr>
            <p:cNvPr id="35" name="Picture 6">
              <a:extLst>
                <a:ext uri="{FF2B5EF4-FFF2-40B4-BE49-F238E27FC236}">
                  <a16:creationId xmlns:a16="http://schemas.microsoft.com/office/drawing/2014/main" id="{C6356A9A-65B9-8C8E-BF28-8E8DDA226EA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1375" b="3701"/>
            <a:stretch/>
          </p:blipFill>
          <p:spPr bwMode="auto">
            <a:xfrm>
              <a:off x="4515386" y="5845993"/>
              <a:ext cx="1192100" cy="424275"/>
            </a:xfrm>
            <a:prstGeom prst="rect">
              <a:avLst/>
            </a:prstGeom>
            <a:noFill/>
            <a:extLst>
              <a:ext uri="{909E8E84-426E-40DD-AFC4-6F175D3DCCD1}">
                <a14:hiddenFill xmlns:a14="http://schemas.microsoft.com/office/drawing/2010/main">
                  <a:solidFill>
                    <a:srgbClr val="FFFFFF"/>
                  </a:solidFill>
                </a14:hiddenFill>
              </a:ext>
            </a:extLst>
          </p:spPr>
        </p:pic>
        <p:sp>
          <p:nvSpPr>
            <p:cNvPr id="36" name="AutoShape 2">
              <a:extLst>
                <a:ext uri="{FF2B5EF4-FFF2-40B4-BE49-F238E27FC236}">
                  <a16:creationId xmlns:a16="http://schemas.microsoft.com/office/drawing/2014/main" id="{8B72EF40-CDB1-1D1E-8CFA-3D1987EBD0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36363A"/>
                </a:solidFill>
                <a:latin typeface="Arial" panose="020B0604020202020204" pitchFamily="34" charset="0"/>
              </a:endParaRPr>
            </a:p>
          </p:txBody>
        </p:sp>
        <p:pic>
          <p:nvPicPr>
            <p:cNvPr id="37" name="Picture 36">
              <a:extLst>
                <a:ext uri="{FF2B5EF4-FFF2-40B4-BE49-F238E27FC236}">
                  <a16:creationId xmlns:a16="http://schemas.microsoft.com/office/drawing/2014/main" id="{DA2386D1-8D85-02E2-4CA3-57FA164392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21839" y="5792198"/>
              <a:ext cx="651587" cy="3267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5CB44CC-8BFA-65E9-DC9A-BC35C37C8A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8566" y="5100759"/>
              <a:ext cx="1061436" cy="24059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F5D72FDD-4D2D-8F9A-2864-16E7ACAEE1D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40811" y="5296264"/>
              <a:ext cx="1348109" cy="41547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81111884-9F39-4DC5-46D6-D5B0375DD02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6999" y="4282873"/>
              <a:ext cx="1237009" cy="493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A93FF83-6B21-A876-3AD1-C4044712F543}"/>
                </a:ext>
              </a:extLst>
            </p:cNvPr>
            <p:cNvPicPr>
              <a:picLocks noChangeAspect="1"/>
            </p:cNvPicPr>
            <p:nvPr/>
          </p:nvPicPr>
          <p:blipFill>
            <a:blip r:embed="rId13"/>
            <a:stretch>
              <a:fillRect/>
            </a:stretch>
          </p:blipFill>
          <p:spPr>
            <a:xfrm>
              <a:off x="7281250" y="4717217"/>
              <a:ext cx="935910" cy="325855"/>
            </a:xfrm>
            <a:prstGeom prst="rect">
              <a:avLst/>
            </a:prstGeom>
          </p:spPr>
        </p:pic>
        <p:pic>
          <p:nvPicPr>
            <p:cNvPr id="42" name="Picture 2" descr="CPCRN logo">
              <a:extLst>
                <a:ext uri="{FF2B5EF4-FFF2-40B4-BE49-F238E27FC236}">
                  <a16:creationId xmlns:a16="http://schemas.microsoft.com/office/drawing/2014/main" id="{1AD5E7AC-C174-1072-5825-697A19FD934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37726" y="6116864"/>
              <a:ext cx="2503327" cy="56976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5618B264-519B-563C-A49E-39C1108D8344}"/>
                </a:ext>
              </a:extLst>
            </p:cNvPr>
            <p:cNvPicPr>
              <a:picLocks noChangeAspect="1"/>
            </p:cNvPicPr>
            <p:nvPr/>
          </p:nvPicPr>
          <p:blipFill>
            <a:blip r:embed="rId15"/>
            <a:stretch>
              <a:fillRect/>
            </a:stretch>
          </p:blipFill>
          <p:spPr>
            <a:xfrm>
              <a:off x="1626812" y="2574811"/>
              <a:ext cx="947414" cy="369331"/>
            </a:xfrm>
            <a:prstGeom prst="rect">
              <a:avLst/>
            </a:prstGeom>
          </p:spPr>
        </p:pic>
        <p:pic>
          <p:nvPicPr>
            <p:cNvPr id="44" name="Picture 43">
              <a:extLst>
                <a:ext uri="{FF2B5EF4-FFF2-40B4-BE49-F238E27FC236}">
                  <a16:creationId xmlns:a16="http://schemas.microsoft.com/office/drawing/2014/main" id="{47B19506-6C09-891A-73A4-1636EC8E025B}"/>
                </a:ext>
              </a:extLst>
            </p:cNvPr>
            <p:cNvPicPr>
              <a:picLocks noChangeAspect="1"/>
            </p:cNvPicPr>
            <p:nvPr/>
          </p:nvPicPr>
          <p:blipFill>
            <a:blip r:embed="rId16"/>
            <a:stretch>
              <a:fillRect/>
            </a:stretch>
          </p:blipFill>
          <p:spPr>
            <a:xfrm>
              <a:off x="3102879" y="3127345"/>
              <a:ext cx="1244039" cy="373440"/>
            </a:xfrm>
            <a:prstGeom prst="rect">
              <a:avLst/>
            </a:prstGeom>
          </p:spPr>
        </p:pic>
        <p:sp>
          <p:nvSpPr>
            <p:cNvPr id="45" name="TextBox 44">
              <a:extLst>
                <a:ext uri="{FF2B5EF4-FFF2-40B4-BE49-F238E27FC236}">
                  <a16:creationId xmlns:a16="http://schemas.microsoft.com/office/drawing/2014/main" id="{AB169446-2996-34AC-4EE2-CAD1B64161D6}"/>
                </a:ext>
              </a:extLst>
            </p:cNvPr>
            <p:cNvSpPr txBox="1"/>
            <p:nvPr/>
          </p:nvSpPr>
          <p:spPr>
            <a:xfrm>
              <a:off x="4346829" y="2804352"/>
              <a:ext cx="1234135" cy="415623"/>
            </a:xfrm>
            <a:prstGeom prst="rect">
              <a:avLst/>
            </a:prstGeom>
            <a:solidFill>
              <a:schemeClr val="tx1"/>
            </a:solidFill>
            <a:ln>
              <a:solidFill>
                <a:schemeClr val="bg1"/>
              </a:solidFill>
            </a:ln>
          </p:spPr>
          <p:txBody>
            <a:bodyPr wrap="square" lIns="91440" tIns="45720" rIns="91440" bIns="45720" rtlCol="0" anchor="t">
              <a:spAutoFit/>
            </a:bodyPr>
            <a:lstStyle/>
            <a:p>
              <a:pPr algn="ctr"/>
              <a:r>
                <a:rPr lang="en-US" sz="1100">
                  <a:solidFill>
                    <a:srgbClr val="36363A"/>
                  </a:solidFill>
                  <a:latin typeface="Arial" panose="020B0604020202020204" pitchFamily="34" charset="0"/>
                </a:rPr>
                <a:t>Nunavut SPOR SU</a:t>
              </a:r>
              <a:endParaRPr lang="en-CA" sz="1100">
                <a:solidFill>
                  <a:srgbClr val="36363A"/>
                </a:solidFill>
                <a:latin typeface="Arial" panose="020B0604020202020204" pitchFamily="34" charset="0"/>
              </a:endParaRPr>
            </a:p>
          </p:txBody>
        </p:sp>
        <p:pic>
          <p:nvPicPr>
            <p:cNvPr id="46" name="Picture 45">
              <a:extLst>
                <a:ext uri="{FF2B5EF4-FFF2-40B4-BE49-F238E27FC236}">
                  <a16:creationId xmlns:a16="http://schemas.microsoft.com/office/drawing/2014/main" id="{DEABDB0E-EED5-9D1F-DEFC-753CDEC40FFA}"/>
                </a:ext>
              </a:extLst>
            </p:cNvPr>
            <p:cNvPicPr>
              <a:picLocks noChangeAspect="1"/>
            </p:cNvPicPr>
            <p:nvPr/>
          </p:nvPicPr>
          <p:blipFill>
            <a:blip r:embed="rId17"/>
            <a:stretch>
              <a:fillRect/>
            </a:stretch>
          </p:blipFill>
          <p:spPr>
            <a:xfrm>
              <a:off x="1552729" y="3555571"/>
              <a:ext cx="1078479" cy="529254"/>
            </a:xfrm>
            <a:prstGeom prst="rect">
              <a:avLst/>
            </a:prstGeom>
            <a:ln>
              <a:solidFill>
                <a:schemeClr val="tx1"/>
              </a:solidFill>
            </a:ln>
          </p:spPr>
        </p:pic>
        <p:pic>
          <p:nvPicPr>
            <p:cNvPr id="47" name="Picture 46">
              <a:extLst>
                <a:ext uri="{FF2B5EF4-FFF2-40B4-BE49-F238E27FC236}">
                  <a16:creationId xmlns:a16="http://schemas.microsoft.com/office/drawing/2014/main" id="{B6031300-E203-7CEC-0146-39BEC9E46B2B}"/>
                </a:ext>
              </a:extLst>
            </p:cNvPr>
            <p:cNvPicPr>
              <a:picLocks noChangeAspect="1"/>
            </p:cNvPicPr>
            <p:nvPr/>
          </p:nvPicPr>
          <p:blipFill>
            <a:blip r:embed="rId18"/>
            <a:stretch>
              <a:fillRect/>
            </a:stretch>
          </p:blipFill>
          <p:spPr>
            <a:xfrm>
              <a:off x="2974667" y="3862551"/>
              <a:ext cx="850575" cy="510345"/>
            </a:xfrm>
            <a:prstGeom prst="rect">
              <a:avLst/>
            </a:prstGeom>
          </p:spPr>
        </p:pic>
        <p:pic>
          <p:nvPicPr>
            <p:cNvPr id="48" name="Picture 47">
              <a:extLst>
                <a:ext uri="{FF2B5EF4-FFF2-40B4-BE49-F238E27FC236}">
                  <a16:creationId xmlns:a16="http://schemas.microsoft.com/office/drawing/2014/main" id="{ABB0E95A-953A-7B54-D181-724B050AB17F}"/>
                </a:ext>
              </a:extLst>
            </p:cNvPr>
            <p:cNvPicPr>
              <a:picLocks noChangeAspect="1"/>
            </p:cNvPicPr>
            <p:nvPr/>
          </p:nvPicPr>
          <p:blipFill>
            <a:blip r:embed="rId19"/>
            <a:stretch>
              <a:fillRect/>
            </a:stretch>
          </p:blipFill>
          <p:spPr>
            <a:xfrm>
              <a:off x="4145994" y="4369221"/>
              <a:ext cx="1554480" cy="354390"/>
            </a:xfrm>
            <a:prstGeom prst="rect">
              <a:avLst/>
            </a:prstGeom>
          </p:spPr>
        </p:pic>
        <p:pic>
          <p:nvPicPr>
            <p:cNvPr id="49" name="Picture 48">
              <a:extLst>
                <a:ext uri="{FF2B5EF4-FFF2-40B4-BE49-F238E27FC236}">
                  <a16:creationId xmlns:a16="http://schemas.microsoft.com/office/drawing/2014/main" id="{A64CEA07-2790-11A3-81DC-CCACC61BCD27}"/>
                </a:ext>
              </a:extLst>
            </p:cNvPr>
            <p:cNvPicPr>
              <a:picLocks noChangeAspect="1"/>
            </p:cNvPicPr>
            <p:nvPr/>
          </p:nvPicPr>
          <p:blipFill>
            <a:blip r:embed="rId20"/>
            <a:stretch>
              <a:fillRect/>
            </a:stretch>
          </p:blipFill>
          <p:spPr>
            <a:xfrm>
              <a:off x="5840841" y="4660262"/>
              <a:ext cx="803517" cy="344364"/>
            </a:xfrm>
            <a:prstGeom prst="rect">
              <a:avLst/>
            </a:prstGeom>
          </p:spPr>
        </p:pic>
        <p:pic>
          <p:nvPicPr>
            <p:cNvPr id="50" name="Picture 49">
              <a:extLst>
                <a:ext uri="{FF2B5EF4-FFF2-40B4-BE49-F238E27FC236}">
                  <a16:creationId xmlns:a16="http://schemas.microsoft.com/office/drawing/2014/main" id="{DB952AA0-5076-4C1D-5579-F0B5F2D490BD}"/>
                </a:ext>
              </a:extLst>
            </p:cNvPr>
            <p:cNvPicPr>
              <a:picLocks noChangeAspect="1"/>
            </p:cNvPicPr>
            <p:nvPr/>
          </p:nvPicPr>
          <p:blipFill>
            <a:blip r:embed="rId21"/>
            <a:stretch>
              <a:fillRect/>
            </a:stretch>
          </p:blipFill>
          <p:spPr>
            <a:xfrm>
              <a:off x="6136358" y="3679112"/>
              <a:ext cx="1092624" cy="374045"/>
            </a:xfrm>
            <a:prstGeom prst="rect">
              <a:avLst/>
            </a:prstGeom>
          </p:spPr>
        </p:pic>
        <p:pic>
          <p:nvPicPr>
            <p:cNvPr id="51" name="Picture 50">
              <a:extLst>
                <a:ext uri="{FF2B5EF4-FFF2-40B4-BE49-F238E27FC236}">
                  <a16:creationId xmlns:a16="http://schemas.microsoft.com/office/drawing/2014/main" id="{D1A75FEE-8508-F369-924A-DFC6ACE825A9}"/>
                </a:ext>
              </a:extLst>
            </p:cNvPr>
            <p:cNvPicPr>
              <a:picLocks noChangeAspect="1"/>
            </p:cNvPicPr>
            <p:nvPr/>
          </p:nvPicPr>
          <p:blipFill>
            <a:blip r:embed="rId22"/>
            <a:stretch>
              <a:fillRect/>
            </a:stretch>
          </p:blipFill>
          <p:spPr>
            <a:xfrm>
              <a:off x="7988443" y="3503055"/>
              <a:ext cx="1356390" cy="624525"/>
            </a:xfrm>
            <a:prstGeom prst="rect">
              <a:avLst/>
            </a:prstGeom>
          </p:spPr>
        </p:pic>
        <p:pic>
          <p:nvPicPr>
            <p:cNvPr id="52" name="Picture 51">
              <a:extLst>
                <a:ext uri="{FF2B5EF4-FFF2-40B4-BE49-F238E27FC236}">
                  <a16:creationId xmlns:a16="http://schemas.microsoft.com/office/drawing/2014/main" id="{29EF3ECC-E267-4602-0F73-92D7A6D1071B}"/>
                </a:ext>
              </a:extLst>
            </p:cNvPr>
            <p:cNvPicPr>
              <a:picLocks noChangeAspect="1"/>
            </p:cNvPicPr>
            <p:nvPr/>
          </p:nvPicPr>
          <p:blipFill rotWithShape="1">
            <a:blip r:embed="rId23"/>
            <a:srcRect r="52905"/>
            <a:stretch/>
          </p:blipFill>
          <p:spPr>
            <a:xfrm>
              <a:off x="3731286" y="5150816"/>
              <a:ext cx="781804" cy="264810"/>
            </a:xfrm>
            <a:prstGeom prst="rect">
              <a:avLst/>
            </a:prstGeom>
          </p:spPr>
        </p:pic>
        <p:pic>
          <p:nvPicPr>
            <p:cNvPr id="53" name="Picture 52">
              <a:extLst>
                <a:ext uri="{FF2B5EF4-FFF2-40B4-BE49-F238E27FC236}">
                  <a16:creationId xmlns:a16="http://schemas.microsoft.com/office/drawing/2014/main" id="{9E6A7DB9-007D-3382-9ABC-249E1A5F1668}"/>
                </a:ext>
              </a:extLst>
            </p:cNvPr>
            <p:cNvPicPr>
              <a:picLocks noChangeAspect="1"/>
            </p:cNvPicPr>
            <p:nvPr/>
          </p:nvPicPr>
          <p:blipFill>
            <a:blip r:embed="rId24"/>
            <a:stretch>
              <a:fillRect/>
            </a:stretch>
          </p:blipFill>
          <p:spPr>
            <a:xfrm>
              <a:off x="6499754" y="4208990"/>
              <a:ext cx="1097492" cy="345017"/>
            </a:xfrm>
            <a:prstGeom prst="rect">
              <a:avLst/>
            </a:prstGeom>
          </p:spPr>
        </p:pic>
        <p:sp>
          <p:nvSpPr>
            <p:cNvPr id="54" name="TextBox 53">
              <a:extLst>
                <a:ext uri="{FF2B5EF4-FFF2-40B4-BE49-F238E27FC236}">
                  <a16:creationId xmlns:a16="http://schemas.microsoft.com/office/drawing/2014/main" id="{68B872C9-AB53-4ECA-1BF3-D006285FD17D}"/>
                </a:ext>
              </a:extLst>
            </p:cNvPr>
            <p:cNvSpPr txBox="1"/>
            <p:nvPr/>
          </p:nvSpPr>
          <p:spPr>
            <a:xfrm>
              <a:off x="1572813" y="5480576"/>
              <a:ext cx="1780163" cy="385936"/>
            </a:xfrm>
            <a:prstGeom prst="rect">
              <a:avLst/>
            </a:prstGeom>
            <a:noFill/>
          </p:spPr>
          <p:txBody>
            <a:bodyPr wrap="square" rtlCol="0">
              <a:spAutoFit/>
            </a:bodyPr>
            <a:lstStyle/>
            <a:p>
              <a:r>
                <a:rPr lang="en-US" sz="1000" b="1">
                  <a:solidFill>
                    <a:srgbClr val="36363A"/>
                  </a:solidFill>
                  <a:latin typeface="Arial" panose="020B0604020202020204" pitchFamily="34" charset="0"/>
                </a:rPr>
                <a:t>SPOR Canadian Data Platform</a:t>
              </a:r>
            </a:p>
          </p:txBody>
        </p:sp>
      </p:grpSp>
      <p:sp>
        <p:nvSpPr>
          <p:cNvPr id="57" name="TextBox 56">
            <a:extLst>
              <a:ext uri="{FF2B5EF4-FFF2-40B4-BE49-F238E27FC236}">
                <a16:creationId xmlns:a16="http://schemas.microsoft.com/office/drawing/2014/main" id="{3B367A89-5334-A2BD-3086-A0A37DA4E944}"/>
              </a:ext>
            </a:extLst>
          </p:cNvPr>
          <p:cNvSpPr txBox="1"/>
          <p:nvPr/>
        </p:nvSpPr>
        <p:spPr>
          <a:xfrm>
            <a:off x="136205" y="1424508"/>
            <a:ext cx="4341672" cy="5032147"/>
          </a:xfrm>
          <a:prstGeom prst="rect">
            <a:avLst/>
          </a:prstGeom>
          <a:noFill/>
          <a:ln>
            <a:noFill/>
          </a:ln>
        </p:spPr>
        <p:txBody>
          <a:bodyPr wrap="square" lIns="91440" tIns="45720" rIns="91440" bIns="45720" rtlCol="0" anchor="t">
            <a:spAutoFit/>
          </a:bodyPr>
          <a:lstStyle/>
          <a:p>
            <a:pPr marL="285750" indent="-285750">
              <a:buFont typeface="Arial" panose="020B0604020202020204" pitchFamily="34" charset="0"/>
              <a:buChar char="•"/>
            </a:pPr>
            <a:endParaRPr lang="en-US" sz="2000" b="1" dirty="0">
              <a:solidFill>
                <a:srgbClr val="36363A"/>
              </a:solidFill>
              <a:latin typeface="Arial" panose="020B0604020202020204" pitchFamily="34" charset="0"/>
            </a:endParaRPr>
          </a:p>
          <a:p>
            <a:pPr marL="285750" indent="-285750">
              <a:buFont typeface="Arial" panose="020B0604020202020204" pitchFamily="34" charset="0"/>
              <a:buChar char="•"/>
            </a:pPr>
            <a:r>
              <a:rPr lang="en-US" sz="2000" b="1" dirty="0">
                <a:solidFill>
                  <a:srgbClr val="36363A"/>
                </a:solidFill>
                <a:latin typeface="Arial" panose="020B0604020202020204" pitchFamily="34" charset="0"/>
              </a:rPr>
              <a:t>11 SPOR SUPPORT Units </a:t>
            </a:r>
          </a:p>
          <a:p>
            <a:pPr marL="285750" indent="-285750">
              <a:buFont typeface="Arial" panose="020B0604020202020204" pitchFamily="34" charset="0"/>
              <a:buChar char="•"/>
            </a:pPr>
            <a:endParaRPr lang="en-US" sz="2000" b="1" dirty="0">
              <a:solidFill>
                <a:srgbClr val="36363A"/>
              </a:solidFill>
              <a:latin typeface="Arial" panose="020B0604020202020204" pitchFamily="34" charset="0"/>
            </a:endParaRPr>
          </a:p>
          <a:p>
            <a:pPr marL="285750" indent="-285750">
              <a:buFont typeface="Arial" panose="020B0604020202020204" pitchFamily="34" charset="0"/>
              <a:buChar char="•"/>
            </a:pPr>
            <a:r>
              <a:rPr lang="en-US" sz="2000" b="1" dirty="0">
                <a:solidFill>
                  <a:srgbClr val="36363A"/>
                </a:solidFill>
                <a:latin typeface="Arial" panose="020B0604020202020204" pitchFamily="34" charset="0"/>
              </a:rPr>
              <a:t>6  Chronic Condition Networks</a:t>
            </a:r>
          </a:p>
          <a:p>
            <a:pPr marL="285750" indent="-285750">
              <a:buFont typeface="Arial" panose="020B0604020202020204" pitchFamily="34" charset="0"/>
              <a:buChar char="•"/>
            </a:pPr>
            <a:r>
              <a:rPr lang="en-US" sz="2000" b="1" dirty="0">
                <a:solidFill>
                  <a:srgbClr val="36363A"/>
                </a:solidFill>
                <a:latin typeface="Arial" panose="020B0604020202020204" pitchFamily="34" charset="0"/>
              </a:rPr>
              <a:t>1 Canadian Primary Care Research Network </a:t>
            </a:r>
          </a:p>
          <a:p>
            <a:pPr marL="742950" lvl="1" indent="-285750">
              <a:buFont typeface="Calibri" panose="020F0502020204030204" pitchFamily="34" charset="0"/>
              <a:buChar char="―"/>
            </a:pPr>
            <a:r>
              <a:rPr lang="en-US" sz="2000" dirty="0">
                <a:solidFill>
                  <a:srgbClr val="36363A"/>
                </a:solidFill>
                <a:latin typeface="Arial" panose="020B0604020202020204" pitchFamily="34" charset="0"/>
              </a:rPr>
              <a:t>11 Research Networks across Canada</a:t>
            </a:r>
          </a:p>
          <a:p>
            <a:endParaRPr lang="en-US" sz="1050" b="1" dirty="0">
              <a:solidFill>
                <a:srgbClr val="36363A"/>
              </a:solidFill>
              <a:latin typeface="Arial" panose="020B0604020202020204" pitchFamily="34" charset="0"/>
            </a:endParaRPr>
          </a:p>
          <a:p>
            <a:pPr marL="285750" indent="-285750">
              <a:buFont typeface="Arial" panose="020B0604020202020204" pitchFamily="34" charset="0"/>
              <a:buChar char="•"/>
            </a:pPr>
            <a:r>
              <a:rPr lang="en-US" sz="2000" b="1" dirty="0">
                <a:solidFill>
                  <a:srgbClr val="36363A"/>
                </a:solidFill>
                <a:latin typeface="Arial" panose="020B0604020202020204" pitchFamily="34" charset="0"/>
              </a:rPr>
              <a:t>Cross-cutting platforms:</a:t>
            </a:r>
          </a:p>
          <a:p>
            <a:pPr marL="742950" lvl="1" indent="-285750">
              <a:buFont typeface="Calibri" panose="020F0502020204030204" pitchFamily="34" charset="0"/>
              <a:buChar char="―"/>
            </a:pPr>
            <a:r>
              <a:rPr lang="en-US" sz="2000" dirty="0">
                <a:solidFill>
                  <a:srgbClr val="36363A"/>
                </a:solidFill>
                <a:latin typeface="Arial" panose="020B0604020202020204" pitchFamily="34" charset="0"/>
              </a:rPr>
              <a:t>SPOR Evidence Alliance</a:t>
            </a:r>
          </a:p>
          <a:p>
            <a:pPr marL="742950" lvl="1" indent="-285750">
              <a:buFont typeface="Calibri" panose="020F0502020204030204" pitchFamily="34" charset="0"/>
              <a:buChar char="―"/>
            </a:pPr>
            <a:r>
              <a:rPr lang="en-US" sz="2000" dirty="0">
                <a:solidFill>
                  <a:srgbClr val="36363A"/>
                </a:solidFill>
                <a:latin typeface="Arial" panose="020B0604020202020204" pitchFamily="34" charset="0"/>
              </a:rPr>
              <a:t>National Training Entity (Passerelle) </a:t>
            </a:r>
          </a:p>
          <a:p>
            <a:pPr marL="742950" lvl="1" indent="-285750">
              <a:buFont typeface="Calibri" panose="020F0502020204030204" pitchFamily="34" charset="0"/>
              <a:buChar char="―"/>
            </a:pPr>
            <a:r>
              <a:rPr lang="en-US" sz="2000" dirty="0">
                <a:solidFill>
                  <a:srgbClr val="36363A"/>
                </a:solidFill>
                <a:latin typeface="Arial" panose="020B0604020202020204" pitchFamily="34" charset="0"/>
              </a:rPr>
              <a:t>SPOR Canadian Data Platform </a:t>
            </a:r>
          </a:p>
          <a:p>
            <a:endParaRPr lang="en-US" sz="1050" b="1" dirty="0">
              <a:solidFill>
                <a:srgbClr val="36363A"/>
              </a:solidFill>
              <a:latin typeface="Arial" panose="020B0604020202020204" pitchFamily="34" charset="0"/>
            </a:endParaRPr>
          </a:p>
          <a:p>
            <a:pPr marL="285750" indent="-285750">
              <a:buFont typeface="Arial" panose="020B0604020202020204" pitchFamily="34" charset="0"/>
              <a:buChar char="•"/>
            </a:pPr>
            <a:r>
              <a:rPr lang="en-US" sz="2000" b="1" dirty="0">
                <a:solidFill>
                  <a:srgbClr val="36363A"/>
                </a:solidFill>
                <a:latin typeface="Arial" panose="020B0604020202020204" pitchFamily="34" charset="0"/>
              </a:rPr>
              <a:t>Innovative Clinical Trials</a:t>
            </a:r>
            <a:endParaRPr lang="en-CA" sz="2000" b="1" dirty="0">
              <a:solidFill>
                <a:srgbClr val="36363A"/>
              </a:solidFill>
              <a:latin typeface="Arial" panose="020B0604020202020204" pitchFamily="34" charset="0"/>
            </a:endParaRPr>
          </a:p>
        </p:txBody>
      </p:sp>
      <p:sp>
        <p:nvSpPr>
          <p:cNvPr id="2" name="Title 1">
            <a:extLst>
              <a:ext uri="{FF2B5EF4-FFF2-40B4-BE49-F238E27FC236}">
                <a16:creationId xmlns:a16="http://schemas.microsoft.com/office/drawing/2014/main" id="{003E8AB8-665A-E518-1754-95BA52E9EBCB}"/>
              </a:ext>
            </a:extLst>
          </p:cNvPr>
          <p:cNvSpPr txBox="1">
            <a:spLocks/>
          </p:cNvSpPr>
          <p:nvPr/>
        </p:nvSpPr>
        <p:spPr>
          <a:xfrm>
            <a:off x="103020" y="117198"/>
            <a:ext cx="4416046" cy="1304197"/>
          </a:xfrm>
          <a:prstGeom prst="rect">
            <a:avLst/>
          </a:prstGeom>
          <a:effectLst/>
        </p:spPr>
        <p:txBody>
          <a:bodyPr lIns="91440" tIns="45720" rIns="91440" bIns="45720" anchor="t"/>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ln>
                  <a:solidFill>
                    <a:prstClr val="black">
                      <a:lumMod val="75000"/>
                      <a:lumOff val="25000"/>
                      <a:alpha val="10000"/>
                    </a:prstClr>
                  </a:solidFill>
                </a:ln>
                <a:solidFill>
                  <a:srgbClr val="36363A"/>
                </a:solidFill>
                <a:effectLst/>
                <a:latin typeface="Arial" panose="020B0604020202020204" pitchFamily="34" charset="0"/>
                <a:cs typeface="Arial" panose="020B0604020202020204" pitchFamily="34" charset="0"/>
              </a:rPr>
              <a:t>What </a:t>
            </a:r>
            <a:r>
              <a:rPr lang="en-US" sz="2400" b="1" dirty="0">
                <a:solidFill>
                  <a:srgbClr val="36363A"/>
                </a:solidFill>
                <a:effectLst/>
                <a:latin typeface="Arial" panose="020B0604020202020204" pitchFamily="34" charset="0"/>
                <a:cs typeface="Arial" panose="020B0604020202020204" pitchFamily="34" charset="0"/>
              </a:rPr>
              <a:t>does</a:t>
            </a:r>
            <a:r>
              <a:rPr lang="en-US" sz="2400" b="1" dirty="0">
                <a:ln>
                  <a:solidFill>
                    <a:prstClr val="black">
                      <a:lumMod val="75000"/>
                      <a:lumOff val="25000"/>
                      <a:alpha val="10000"/>
                    </a:prstClr>
                  </a:solidFill>
                </a:ln>
                <a:solidFill>
                  <a:srgbClr val="36363A"/>
                </a:solidFill>
                <a:effectLst/>
                <a:latin typeface="Arial" panose="020B0604020202020204" pitchFamily="34" charset="0"/>
                <a:cs typeface="Arial" panose="020B0604020202020204" pitchFamily="34" charset="0"/>
              </a:rPr>
              <a:t> SPOR Fund? </a:t>
            </a:r>
          </a:p>
        </p:txBody>
      </p:sp>
    </p:spTree>
    <p:extLst>
      <p:ext uri="{BB962C8B-B14F-4D97-AF65-F5344CB8AC3E}">
        <p14:creationId xmlns:p14="http://schemas.microsoft.com/office/powerpoint/2010/main" val="382095988"/>
      </p:ext>
    </p:extLst>
  </p:cSld>
  <p:clrMapOvr>
    <a:masterClrMapping/>
  </p:clrMapOvr>
</p:sld>
</file>

<file path=ppt/theme/theme1.xml><?xml version="1.0" encoding="utf-8"?>
<a:theme xmlns:a="http://schemas.openxmlformats.org/drawingml/2006/main" name="cihr-corporate-title-wide-en-slides">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1F963ECE-8DCE-49FE-A8D9-3D7E24316F3E}"/>
    </a:ext>
  </a:extLst>
</a:theme>
</file>

<file path=ppt/theme/theme2.xml><?xml version="1.0" encoding="utf-8"?>
<a:theme xmlns:a="http://schemas.openxmlformats.org/drawingml/2006/main" name="cihr-corporate-wide-en-01">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E59F0AC9-9E6A-48B4-A282-ED8D7D1F233F}"/>
    </a:ext>
  </a:extLst>
</a:theme>
</file>

<file path=ppt/theme/theme3.xml><?xml version="1.0" encoding="utf-8"?>
<a:theme xmlns:a="http://schemas.openxmlformats.org/drawingml/2006/main" name="cihr-corporate-wide-en-02">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template-2019-wide-en.potx" id="{65A05012-F699-42B5-86F7-08F3E0D8488E}" vid="{DAA83892-12E9-44CF-B3D6-EB111999CA83}"/>
    </a:ext>
  </a:extLst>
</a:theme>
</file>

<file path=ppt/theme/theme4.xml><?xml version="1.0" encoding="utf-8"?>
<a:theme xmlns:a="http://schemas.openxmlformats.org/drawingml/2006/main" name="1_cihr-corporate-wide-en-01">
  <a:themeElements>
    <a:clrScheme name="CIHR - Corporate Colors - Black">
      <a:dk1>
        <a:srgbClr val="000000"/>
      </a:dk1>
      <a:lt1>
        <a:sysClr val="window" lastClr="FFFFFF"/>
      </a:lt1>
      <a:dk2>
        <a:srgbClr val="3F9C35"/>
      </a:dk2>
      <a:lt2>
        <a:srgbClr val="EEECE1"/>
      </a:lt2>
      <a:accent1>
        <a:srgbClr val="0094E0"/>
      </a:accent1>
      <a:accent2>
        <a:srgbClr val="FF7900"/>
      </a:accent2>
      <a:accent3>
        <a:srgbClr val="7AB800"/>
      </a:accent3>
      <a:accent4>
        <a:srgbClr val="0073CF"/>
      </a:accent4>
      <a:accent5>
        <a:srgbClr val="63CECA"/>
      </a:accent5>
      <a:accent6>
        <a:srgbClr val="C3009E"/>
      </a:accent6>
      <a:hlink>
        <a:srgbClr val="0073CF"/>
      </a:hlink>
      <a:folHlink>
        <a:srgbClr val="C300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hr-corporate-wide-en.potx" id="{B4DA1B13-9E9A-4122-B900-4E2133E5B813}" vid="{7E124521-7555-4005-8A30-2EA6B966B1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0ECCDB0309F94189A2BE38E9F7DB97" ma:contentTypeVersion="16" ma:contentTypeDescription="Create a new document." ma:contentTypeScope="" ma:versionID="b1c6b20420b6d9d2425d95ed75b2b1c6">
  <xsd:schema xmlns:xsd="http://www.w3.org/2001/XMLSchema" xmlns:xs="http://www.w3.org/2001/XMLSchema" xmlns:p="http://schemas.microsoft.com/office/2006/metadata/properties" xmlns:ns2="fb53a7e8-b40d-4b1d-aa51-585d476d91c2" xmlns:ns3="fdd0b088-088a-4992-a95a-87d872a4e2d1" targetNamespace="http://schemas.microsoft.com/office/2006/metadata/properties" ma:root="true" ma:fieldsID="9f5c795da150ed0c9b7232c2a8513e87" ns2:_="" ns3:_="">
    <xsd:import namespace="fb53a7e8-b40d-4b1d-aa51-585d476d91c2"/>
    <xsd:import namespace="fdd0b088-088a-4992-a95a-87d872a4e2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3a7e8-b40d-4b1d-aa51-585d476d9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3b54757-d6c2-4622-be75-e13cea54195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0b088-088a-4992-a95a-87d872a4e2d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d8204d8-e1ad-4ac6-a45a-e9281e9964e7}" ma:internalName="TaxCatchAll" ma:showField="CatchAllData" ma:web="fdd0b088-088a-4992-a95a-87d872a4e2d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fb53a7e8-b40d-4b1d-aa51-585d476d91c2" xsi:nil="true"/>
    <TaxCatchAll xmlns="fdd0b088-088a-4992-a95a-87d872a4e2d1" xsi:nil="true"/>
    <lcf76f155ced4ddcb4097134ff3c332f xmlns="fb53a7e8-b40d-4b1d-aa51-585d476d91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05CA74-4429-4762-9F25-54126639F9AC}">
  <ds:schemaRefs>
    <ds:schemaRef ds:uri="fb53a7e8-b40d-4b1d-aa51-585d476d91c2"/>
    <ds:schemaRef ds:uri="fdd0b088-088a-4992-a95a-87d872a4e2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C40674-67D8-439F-ABB1-D002A3399447}">
  <ds:schemaRefs>
    <ds:schemaRef ds:uri="http://schemas.microsoft.com/sharepoint/v3/contenttype/forms"/>
  </ds:schemaRefs>
</ds:datastoreItem>
</file>

<file path=customXml/itemProps3.xml><?xml version="1.0" encoding="utf-8"?>
<ds:datastoreItem xmlns:ds="http://schemas.openxmlformats.org/officeDocument/2006/customXml" ds:itemID="{3BF4C2C6-9BDE-4D46-BB3F-C4E7B2C2F665}">
  <ds:schemaRefs>
    <ds:schemaRef ds:uri="fb53a7e8-b40d-4b1d-aa51-585d476d91c2"/>
    <ds:schemaRef ds:uri="fdd0b088-088a-4992-a95a-87d872a4e2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ebfccd6-7d44-4806-8ffc-bb521f3acc24}" enabled="0" method="" siteId="{1ebfccd6-7d44-4806-8ffc-bb521f3acc24}" removed="1"/>
</clbl:labelList>
</file>

<file path=docProps/app.xml><?xml version="1.0" encoding="utf-8"?>
<Properties xmlns="http://schemas.openxmlformats.org/officeDocument/2006/extended-properties" xmlns:vt="http://schemas.openxmlformats.org/officeDocument/2006/docPropsVTypes">
  <Template>cihr-corporate-title-wide-en-slides</Template>
  <TotalTime>2648</TotalTime>
  <Words>1654</Words>
  <Application>Microsoft Office PowerPoint</Application>
  <PresentationFormat>Widescreen</PresentationFormat>
  <Paragraphs>156</Paragraphs>
  <Slides>14</Slides>
  <Notes>10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Aptos</vt:lpstr>
      <vt:lpstr>Arial</vt:lpstr>
      <vt:lpstr>Calibri</vt:lpstr>
      <vt:lpstr>Courier New</vt:lpstr>
      <vt:lpstr>Helvetica</vt:lpstr>
      <vt:lpstr>Symbol</vt:lpstr>
      <vt:lpstr>Times New Roman</vt:lpstr>
      <vt:lpstr>cihr-corporate-title-wide-en-slides</vt:lpstr>
      <vt:lpstr>cihr-corporate-wide-en-01</vt:lpstr>
      <vt:lpstr>cihr-corporate-wide-en-02</vt:lpstr>
      <vt:lpstr>1_cihr-corporate-wide-en-01</vt:lpstr>
      <vt:lpstr>PowerPoint Presentation</vt:lpstr>
      <vt:lpstr>Building CIHR’s clinical trials program</vt:lpstr>
      <vt:lpstr>PowerPoint Presentation</vt:lpstr>
      <vt:lpstr>Policy development – building better clinical trials</vt:lpstr>
      <vt:lpstr>Supporting transparency - clinical trials registration and disclosure policy</vt:lpstr>
      <vt:lpstr>Gradual system and culture change</vt:lpstr>
      <vt:lpstr>What’s next?</vt:lpstr>
      <vt:lpstr>Canada’s Strategy for Patient-Oriented Research (SPOR)</vt:lpstr>
      <vt:lpstr>PowerPoint Presentation</vt:lpstr>
      <vt:lpstr>PowerPoint Presentation</vt:lpstr>
      <vt:lpstr>PowerPoint Presentation</vt:lpstr>
      <vt:lpstr>Budget 2024 – new investments in research</vt:lpstr>
      <vt:lpstr>Budget 2024  – creation of a new capstone research organization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Bettle, Megan (CIHR/IRSC)</cp:lastModifiedBy>
  <cp:revision>176</cp:revision>
  <cp:lastPrinted>2019-05-02T13:57:54Z</cp:lastPrinted>
  <dcterms:created xsi:type="dcterms:W3CDTF">2019-08-21T18:02:26Z</dcterms:created>
  <dcterms:modified xsi:type="dcterms:W3CDTF">2024-11-08T16:37:03Z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0x0101008A0ECCDB0309F94189A2BE38E9F7DB97</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