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8" r:id="rId3"/>
    <p:sldId id="261" r:id="rId4"/>
    <p:sldId id="1340" r:id="rId5"/>
    <p:sldId id="1330" r:id="rId6"/>
    <p:sldId id="1341" r:id="rId7"/>
    <p:sldId id="1342" r:id="rId8"/>
    <p:sldId id="134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3D6E4-7B3A-6D43-80F6-804539687074}" type="datetimeFigureOut">
              <a:rPr lang="en-US" smtClean="0"/>
              <a:t>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36A4E-4777-BE4E-83B4-D6856FC63030}" type="slidenum">
              <a:rPr lang="en-US" smtClean="0"/>
              <a:t>‹#›</a:t>
            </a:fld>
            <a:endParaRPr lang="en-US"/>
          </a:p>
        </p:txBody>
      </p:sp>
    </p:spTree>
    <p:extLst>
      <p:ext uri="{BB962C8B-B14F-4D97-AF65-F5344CB8AC3E}">
        <p14:creationId xmlns:p14="http://schemas.microsoft.com/office/powerpoint/2010/main" val="402573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welcome to my talk entitled Reducing Barriers: E &amp; D in CT</a:t>
            </a:r>
          </a:p>
          <a:p>
            <a:r>
              <a:rPr lang="en-US" dirty="0"/>
              <a:t>My name is…</a:t>
            </a:r>
          </a:p>
          <a:p>
            <a:r>
              <a:rPr lang="en-US" dirty="0"/>
              <a:t>These are just a few of the organizations where patient partners have an impact on CTs in Canada </a:t>
            </a:r>
          </a:p>
          <a:p>
            <a:endParaRPr lang="en-US" dirty="0"/>
          </a:p>
          <a:p>
            <a:r>
              <a:rPr lang="en-US" dirty="0"/>
              <a:t>Given that we are all here at this conference to discuss issues and insights that are critical to the development and success of </a:t>
            </a:r>
            <a:r>
              <a:rPr lang="en-US" dirty="0" err="1"/>
              <a:t>clincal</a:t>
            </a:r>
            <a:r>
              <a:rPr lang="en-US" dirty="0"/>
              <a:t> trials, </a:t>
            </a:r>
          </a:p>
          <a:p>
            <a:r>
              <a:rPr lang="en-US" dirty="0"/>
              <a:t>I want to jump right in with some basic questions that can often get lost in the process…</a:t>
            </a:r>
          </a:p>
          <a:p>
            <a:r>
              <a:rPr lang="en-US" dirty="0"/>
              <a:t>And that is (next slide)</a:t>
            </a:r>
          </a:p>
        </p:txBody>
      </p:sp>
      <p:sp>
        <p:nvSpPr>
          <p:cNvPr id="4" name="Slide Number Placeholder 3"/>
          <p:cNvSpPr>
            <a:spLocks noGrp="1"/>
          </p:cNvSpPr>
          <p:nvPr>
            <p:ph type="sldNum" sz="quarter" idx="5"/>
          </p:nvPr>
        </p:nvSpPr>
        <p:spPr/>
        <p:txBody>
          <a:bodyPr/>
          <a:lstStyle/>
          <a:p>
            <a:fld id="{FAB36A4E-4777-BE4E-83B4-D6856FC63030}" type="slidenum">
              <a:rPr lang="en-US" smtClean="0"/>
              <a:t>1</a:t>
            </a:fld>
            <a:endParaRPr lang="en-US"/>
          </a:p>
        </p:txBody>
      </p:sp>
    </p:spTree>
    <p:extLst>
      <p:ext uri="{BB962C8B-B14F-4D97-AF65-F5344CB8AC3E}">
        <p14:creationId xmlns:p14="http://schemas.microsoft.com/office/powerpoint/2010/main" val="3006677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am an expert in my living experiences, my needs  my priorities. </a:t>
            </a:r>
          </a:p>
          <a:p>
            <a:r>
              <a:rPr lang="en-US" dirty="0"/>
              <a:t>And that alone should matter.</a:t>
            </a:r>
          </a:p>
          <a:p>
            <a:r>
              <a:rPr lang="en-US" dirty="0"/>
              <a:t>I understand that researchers and scientists play a critical role…they bring expertise and expand our understanding of science and try to solve important problems…</a:t>
            </a:r>
          </a:p>
          <a:p>
            <a:r>
              <a:rPr lang="en-US" dirty="0"/>
              <a:t>But  ultimately, I like to believe and hope that the CT are really for everyday people like me. Because my life matters and so does everyone else‘s</a:t>
            </a:r>
          </a:p>
          <a:p>
            <a:endParaRPr lang="en-US" dirty="0"/>
          </a:p>
          <a:p>
            <a:r>
              <a:rPr lang="en-US" dirty="0"/>
              <a:t>I believe that everyday people like me bring valuable insights to the CT landscape and I want to help drive systemic change.</a:t>
            </a:r>
          </a:p>
          <a:p>
            <a:r>
              <a:rPr lang="en-US" dirty="0"/>
              <a:t>(next slide)</a:t>
            </a:r>
          </a:p>
        </p:txBody>
      </p:sp>
      <p:sp>
        <p:nvSpPr>
          <p:cNvPr id="4" name="Slide Number Placeholder 3"/>
          <p:cNvSpPr>
            <a:spLocks noGrp="1"/>
          </p:cNvSpPr>
          <p:nvPr>
            <p:ph type="sldNum" sz="quarter" idx="5"/>
          </p:nvPr>
        </p:nvSpPr>
        <p:spPr/>
        <p:txBody>
          <a:bodyPr/>
          <a:lstStyle/>
          <a:p>
            <a:fld id="{FAB36A4E-4777-BE4E-83B4-D6856FC63030}" type="slidenum">
              <a:rPr lang="en-US" smtClean="0"/>
              <a:t>2</a:t>
            </a:fld>
            <a:endParaRPr lang="en-US"/>
          </a:p>
        </p:txBody>
      </p:sp>
    </p:spTree>
    <p:extLst>
      <p:ext uri="{BB962C8B-B14F-4D97-AF65-F5344CB8AC3E}">
        <p14:creationId xmlns:p14="http://schemas.microsoft.com/office/powerpoint/2010/main" val="1258367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some of you may be wondering how do I manage all these patient engagement opportunities while living with cancer?</a:t>
            </a:r>
          </a:p>
          <a:p>
            <a:endParaRPr lang="en-US" dirty="0"/>
          </a:p>
          <a:p>
            <a:r>
              <a:rPr lang="en-US" dirty="0"/>
              <a:t>First of I AM living with cancer. I don’t live for cancer or nor am waiting for it to take over my life.  </a:t>
            </a:r>
          </a:p>
          <a:p>
            <a:r>
              <a:rPr lang="en-US" dirty="0"/>
              <a:t>Secondly, thanks to the nature of the beast, I have a lifetime supply of blister pack meds and prescription to treat the side effects of side effects…it’s that data from CT that help me live a dignified QOL.  But if I lose my focus or my words, I’m pulling the cancer card, because that’s my reality.</a:t>
            </a:r>
          </a:p>
          <a:p>
            <a:endParaRPr lang="en-US" dirty="0"/>
          </a:p>
        </p:txBody>
      </p:sp>
      <p:sp>
        <p:nvSpPr>
          <p:cNvPr id="4" name="Slide Number Placeholder 3"/>
          <p:cNvSpPr>
            <a:spLocks noGrp="1"/>
          </p:cNvSpPr>
          <p:nvPr>
            <p:ph type="sldNum" sz="quarter" idx="5"/>
          </p:nvPr>
        </p:nvSpPr>
        <p:spPr/>
        <p:txBody>
          <a:bodyPr/>
          <a:lstStyle/>
          <a:p>
            <a:fld id="{FAB36A4E-4777-BE4E-83B4-D6856FC63030}" type="slidenum">
              <a:rPr lang="en-US" smtClean="0"/>
              <a:t>3</a:t>
            </a:fld>
            <a:endParaRPr lang="en-US"/>
          </a:p>
        </p:txBody>
      </p:sp>
    </p:spTree>
    <p:extLst>
      <p:ext uri="{BB962C8B-B14F-4D97-AF65-F5344CB8AC3E}">
        <p14:creationId xmlns:p14="http://schemas.microsoft.com/office/powerpoint/2010/main" val="1662854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AF202-9799-5911-3C7D-AD6D893271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57F826-AC72-8DA6-EF68-F9A6DF527D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FABFE-A018-3DF7-FA75-6265A2170586}"/>
              </a:ext>
            </a:extLst>
          </p:cNvPr>
          <p:cNvSpPr>
            <a:spLocks noGrp="1"/>
          </p:cNvSpPr>
          <p:nvPr>
            <p:ph type="body" idx="1"/>
          </p:nvPr>
        </p:nvSpPr>
        <p:spPr/>
        <p:txBody>
          <a:bodyPr/>
          <a:lstStyle/>
          <a:p>
            <a:r>
              <a:rPr lang="en-US" dirty="0"/>
              <a:t>Project member and Patient Partner for 3CTN EDI Working Group and Steering Committee. Along with clinical researchers, oncologists, patient partners and EDI experts, 3CTN co-developed an Equity, Diversity and Inclusion </a:t>
            </a:r>
            <a:r>
              <a:rPr lang="en-US" b="0" dirty="0">
                <a:solidFill>
                  <a:schemeClr val="bg1"/>
                </a:solidFill>
              </a:rPr>
              <a:t>Framework and a guide to Improve Trial Access for Indigenous Peoples. </a:t>
            </a:r>
            <a:endParaRPr lang="en-US" dirty="0"/>
          </a:p>
        </p:txBody>
      </p:sp>
      <p:sp>
        <p:nvSpPr>
          <p:cNvPr id="4" name="Slide Number Placeholder 3">
            <a:extLst>
              <a:ext uri="{FF2B5EF4-FFF2-40B4-BE49-F238E27FC236}">
                <a16:creationId xmlns:a16="http://schemas.microsoft.com/office/drawing/2014/main" id="{9AB17E87-8235-5C3B-35C1-522342056AC5}"/>
              </a:ext>
            </a:extLst>
          </p:cNvPr>
          <p:cNvSpPr>
            <a:spLocks noGrp="1"/>
          </p:cNvSpPr>
          <p:nvPr>
            <p:ph type="sldNum" sz="quarter" idx="5"/>
          </p:nvPr>
        </p:nvSpPr>
        <p:spPr/>
        <p:txBody>
          <a:bodyPr/>
          <a:lstStyle/>
          <a:p>
            <a:fld id="{9BD61682-12BC-1E49-AB8E-0135993DFE64}" type="slidenum">
              <a:rPr lang="en-US" smtClean="0"/>
              <a:t>4</a:t>
            </a:fld>
            <a:endParaRPr lang="en-US" dirty="0"/>
          </a:p>
        </p:txBody>
      </p:sp>
    </p:spTree>
    <p:extLst>
      <p:ext uri="{BB962C8B-B14F-4D97-AF65-F5344CB8AC3E}">
        <p14:creationId xmlns:p14="http://schemas.microsoft.com/office/powerpoint/2010/main" val="3411101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The EDI Framework</a:t>
            </a:r>
            <a:r>
              <a:rPr lang="en-US" dirty="0"/>
              <a:t> recommendations were developed to help members identify meaningful opportunities in their efforts to improve equitable access and participation in clinical trials for underrepresented populations and improve the diversity and inclusiveness of Canada’s clinical research community. The </a:t>
            </a:r>
            <a:r>
              <a:rPr lang="en-US" b="1" dirty="0"/>
              <a:t>Toolkit </a:t>
            </a:r>
            <a:r>
              <a:rPr lang="en-US" dirty="0"/>
              <a:t>was designed to allow users to identify available resources, templates, and guidelines associated with each set of recommendations in order to implement best practices that are most relevant for overcoming challenges.</a:t>
            </a:r>
          </a:p>
        </p:txBody>
      </p:sp>
      <p:sp>
        <p:nvSpPr>
          <p:cNvPr id="4" name="Slide Number Placeholder 3"/>
          <p:cNvSpPr>
            <a:spLocks noGrp="1"/>
          </p:cNvSpPr>
          <p:nvPr>
            <p:ph type="sldNum" sz="quarter" idx="5"/>
          </p:nvPr>
        </p:nvSpPr>
        <p:spPr/>
        <p:txBody>
          <a:bodyPr/>
          <a:lstStyle/>
          <a:p>
            <a:fld id="{9BD61682-12BC-1E49-AB8E-0135993DFE64}" type="slidenum">
              <a:rPr lang="en-US" smtClean="0"/>
              <a:t>5</a:t>
            </a:fld>
            <a:endParaRPr lang="en-US" dirty="0"/>
          </a:p>
        </p:txBody>
      </p:sp>
    </p:spTree>
    <p:extLst>
      <p:ext uri="{BB962C8B-B14F-4D97-AF65-F5344CB8AC3E}">
        <p14:creationId xmlns:p14="http://schemas.microsoft.com/office/powerpoint/2010/main" val="3382723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Involved in developing guidelines and evaluation criteria for the EDI Demonstration Project Application. Part of the Review Panel – reviewed applications to select projects that will move forward. Announcement of projects to come in the next few weeks. </a:t>
            </a:r>
          </a:p>
          <a:p>
            <a:endParaRPr lang="en-US" dirty="0">
              <a:latin typeface="Arial" panose="020B0604020202020204" pitchFamily="34" charset="0"/>
              <a:cs typeface="Arial" panose="020B0604020202020204" pitchFamily="34" charset="0"/>
            </a:endParaRPr>
          </a:p>
          <a:p>
            <a:r>
              <a:rPr lang="en-US" sz="1200" dirty="0">
                <a:effectLst/>
                <a:latin typeface="Arial" panose="020B0604020202020204" pitchFamily="34" charset="0"/>
                <a:ea typeface="Aptos" panose="020B0004020202020204" pitchFamily="34" charset="0"/>
                <a:cs typeface="Arial" panose="020B0604020202020204" pitchFamily="34" charset="0"/>
              </a:rPr>
              <a:t>CRAFT (</a:t>
            </a:r>
            <a:r>
              <a:rPr lang="en-US" sz="1200" dirty="0">
                <a:latin typeface="Arial" panose="020B0604020202020204" pitchFamily="34" charset="0"/>
                <a:ea typeface="Aptos" panose="020B0004020202020204" pitchFamily="34" charset="0"/>
                <a:cs typeface="Arial" panose="020B0604020202020204" pitchFamily="34" charset="0"/>
              </a:rPr>
              <a:t>Canadian Remote Access Framework For Clinical Trials)  - a framework that </a:t>
            </a:r>
            <a:r>
              <a:rPr lang="en-US" i="1" dirty="0">
                <a:latin typeface="Arial" panose="020B0604020202020204" pitchFamily="34" charset="0"/>
                <a:cs typeface="Arial" panose="020B0604020202020204" pitchFamily="34" charset="0"/>
              </a:rPr>
              <a:t>helps enable clinical trial participation for patients who live far from the healthcare site where the trial is primarily offered (</a:t>
            </a:r>
            <a:r>
              <a:rPr lang="en-US" i="1" dirty="0" err="1">
                <a:latin typeface="Arial" panose="020B0604020202020204" pitchFamily="34" charset="0"/>
                <a:cs typeface="Arial" panose="020B0604020202020204" pitchFamily="34" charset="0"/>
              </a:rPr>
              <a:t>i.e</a:t>
            </a:r>
            <a:r>
              <a:rPr lang="en-US" i="1" dirty="0">
                <a:latin typeface="Arial" panose="020B0604020202020204" pitchFamily="34" charset="0"/>
                <a:cs typeface="Arial" panose="020B0604020202020204" pitchFamily="34" charset="0"/>
              </a:rPr>
              <a:t> providing care closer to home).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1ABDF61-2301-4828-A941-EC6997C08443}" type="slidenum">
              <a:rPr lang="en-US" smtClean="0"/>
              <a:t>6</a:t>
            </a:fld>
            <a:endParaRPr lang="en-US"/>
          </a:p>
        </p:txBody>
      </p:sp>
    </p:spTree>
    <p:extLst>
      <p:ext uri="{BB962C8B-B14F-4D97-AF65-F5344CB8AC3E}">
        <p14:creationId xmlns:p14="http://schemas.microsoft.com/office/powerpoint/2010/main" val="124526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For 17 years, I taught at the same school  in the largest and one of the most diverse public school boards in Canada.</a:t>
            </a:r>
          </a:p>
          <a:p>
            <a:r>
              <a:rPr lang="en-US" dirty="0"/>
              <a:t>The community was mainly recent immigrants </a:t>
            </a:r>
          </a:p>
          <a:p>
            <a:endParaRPr lang="en-US" dirty="0"/>
          </a:p>
          <a:p>
            <a:r>
              <a:rPr lang="en-US" dirty="0"/>
              <a:t>They faced:</a:t>
            </a:r>
          </a:p>
          <a:p>
            <a:pPr marL="171450" indent="-171450">
              <a:buFont typeface="Arial" panose="020B0604020202020204" pitchFamily="34" charset="0"/>
              <a:buChar char="•"/>
            </a:pPr>
            <a:r>
              <a:rPr lang="en-US" dirty="0"/>
              <a:t>Language barriers</a:t>
            </a:r>
          </a:p>
          <a:p>
            <a:pPr marL="171450" indent="-171450">
              <a:buFont typeface="Arial" panose="020B0604020202020204" pitchFamily="34" charset="0"/>
              <a:buChar char="•"/>
            </a:pPr>
            <a:r>
              <a:rPr lang="en-US"/>
              <a:t>Cultural </a:t>
            </a:r>
            <a:r>
              <a:rPr lang="en-US" dirty="0"/>
              <a:t>barriers </a:t>
            </a:r>
          </a:p>
          <a:p>
            <a:pPr marL="171450" indent="-171450">
              <a:buFont typeface="Arial" panose="020B0604020202020204" pitchFamily="34" charset="0"/>
              <a:buChar char="•"/>
            </a:pPr>
            <a:r>
              <a:rPr lang="en-US" dirty="0"/>
              <a:t>Lack of understanding of the systems</a:t>
            </a:r>
          </a:p>
          <a:p>
            <a:pPr marL="171450" indent="-171450">
              <a:buFont typeface="Arial" panose="020B0604020202020204" pitchFamily="34" charset="0"/>
              <a:buChar char="•"/>
            </a:pPr>
            <a:r>
              <a:rPr lang="en-US" dirty="0"/>
              <a:t>Employment, housing, and food security issues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So, there are 2 prominent blind spots and barriers that Keep coming up in CT that remind me of teaching…Data Collection and Representation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From my perspective, these barriers to equity and diversity in CT boil down to what I refer to as the 3Ms…mistrust, misunderstand, and misinformation.  We must work together to address them to eliminate the barriers.</a:t>
            </a:r>
          </a:p>
          <a:p>
            <a:pPr marL="0" indent="0">
              <a:buFont typeface="Arial" panose="020B0604020202020204" pitchFamily="34" charset="0"/>
              <a:buNone/>
            </a:pPr>
            <a:r>
              <a:rPr lang="en-US" dirty="0"/>
              <a:t>(Next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AB36A4E-4777-BE4E-83B4-D6856FC63030}" type="slidenum">
              <a:rPr lang="en-US" smtClean="0"/>
              <a:t>7</a:t>
            </a:fld>
            <a:endParaRPr lang="en-US"/>
          </a:p>
        </p:txBody>
      </p:sp>
    </p:spTree>
    <p:extLst>
      <p:ext uri="{BB962C8B-B14F-4D97-AF65-F5344CB8AC3E}">
        <p14:creationId xmlns:p14="http://schemas.microsoft.com/office/powerpoint/2010/main" val="3574226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want to take up any more of your time. We have 3 amazing panelists who will be providing valuable insights momentarily,</a:t>
            </a:r>
          </a:p>
          <a:p>
            <a:endParaRPr lang="en-US" dirty="0"/>
          </a:p>
          <a:p>
            <a:r>
              <a:rPr lang="en-US" dirty="0"/>
              <a:t>However, I’d be remiss to not acknowledge a few of the organizations that I have the pleasure of being a part of. The list is not exhaustive of my engagements and the amazing work that’s happening.</a:t>
            </a:r>
          </a:p>
          <a:p>
            <a:endParaRPr lang="en-US" dirty="0"/>
          </a:p>
          <a:p>
            <a:r>
              <a:rPr lang="en-US" dirty="0"/>
              <a:t>And lastly, </a:t>
            </a:r>
            <a:r>
              <a:rPr lang="en-US" dirty="0" err="1"/>
              <a:t>Raisa</a:t>
            </a:r>
            <a:endParaRPr lang="en-US" dirty="0"/>
          </a:p>
          <a:p>
            <a:endParaRPr lang="en-US" dirty="0"/>
          </a:p>
          <a:p>
            <a:r>
              <a:rPr lang="en-US" dirty="0"/>
              <a:t>And without further delay , I’d like to introduce our first panelist..</a:t>
            </a:r>
          </a:p>
          <a:p>
            <a:endParaRPr lang="en-US" dirty="0"/>
          </a:p>
        </p:txBody>
      </p:sp>
      <p:sp>
        <p:nvSpPr>
          <p:cNvPr id="4" name="Slide Number Placeholder 3"/>
          <p:cNvSpPr>
            <a:spLocks noGrp="1"/>
          </p:cNvSpPr>
          <p:nvPr>
            <p:ph type="sldNum" sz="quarter" idx="5"/>
          </p:nvPr>
        </p:nvSpPr>
        <p:spPr/>
        <p:txBody>
          <a:bodyPr/>
          <a:lstStyle/>
          <a:p>
            <a:fld id="{FAB36A4E-4777-BE4E-83B4-D6856FC63030}" type="slidenum">
              <a:rPr lang="en-US" smtClean="0"/>
              <a:t>8</a:t>
            </a:fld>
            <a:endParaRPr lang="en-US"/>
          </a:p>
        </p:txBody>
      </p:sp>
    </p:spTree>
    <p:extLst>
      <p:ext uri="{BB962C8B-B14F-4D97-AF65-F5344CB8AC3E}">
        <p14:creationId xmlns:p14="http://schemas.microsoft.com/office/powerpoint/2010/main" val="961544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5.xml" /></Relationships>
</file>

<file path=ppt/slides/_rels/slide3.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3.xml" /><Relationship Id="rId1" Type="http://schemas.openxmlformats.org/officeDocument/2006/relationships/slideLayout" Target="../slideLayouts/slideLayout9.xml" /><Relationship Id="rId4" Type="http://schemas.openxmlformats.org/officeDocument/2006/relationships/image" Target="../media/image2.jpg" /></Relationships>
</file>

<file path=ppt/slides/_rels/slide4.xml.rels><?xml version="1.0" encoding="UTF-8" standalone="yes"?>
<Relationships xmlns="http://schemas.openxmlformats.org/package/2006/relationships"><Relationship Id="rId8" Type="http://schemas.openxmlformats.org/officeDocument/2006/relationships/image" Target="../media/image8.png" /><Relationship Id="rId13" Type="http://schemas.microsoft.com/office/2007/relationships/hdphoto" Target="../media/hdphoto2.wdp" /><Relationship Id="rId3" Type="http://schemas.openxmlformats.org/officeDocument/2006/relationships/image" Target="../media/image3.png" /><Relationship Id="rId7" Type="http://schemas.openxmlformats.org/officeDocument/2006/relationships/image" Target="../media/image7.png" /><Relationship Id="rId12" Type="http://schemas.openxmlformats.org/officeDocument/2006/relationships/image" Target="../media/image11.png" /><Relationship Id="rId2" Type="http://schemas.openxmlformats.org/officeDocument/2006/relationships/notesSlide" Target="../notesSlides/notesSlide4.xml" /><Relationship Id="rId1" Type="http://schemas.openxmlformats.org/officeDocument/2006/relationships/slideLayout" Target="../slideLayouts/slideLayout2.xml" /><Relationship Id="rId6" Type="http://schemas.openxmlformats.org/officeDocument/2006/relationships/image" Target="../media/image6.png" /><Relationship Id="rId11" Type="http://schemas.microsoft.com/office/2007/relationships/hdphoto" Target="../media/hdphoto1.wdp" /><Relationship Id="rId5" Type="http://schemas.openxmlformats.org/officeDocument/2006/relationships/image" Target="../media/image5.png" /><Relationship Id="rId10" Type="http://schemas.openxmlformats.org/officeDocument/2006/relationships/image" Target="../media/image10.png" /><Relationship Id="rId4" Type="http://schemas.openxmlformats.org/officeDocument/2006/relationships/image" Target="../media/image4.png" /><Relationship Id="rId9" Type="http://schemas.openxmlformats.org/officeDocument/2006/relationships/image" Target="../media/image9.png" /></Relationships>
</file>

<file path=ppt/slides/_rels/slide5.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5.xml" /><Relationship Id="rId1" Type="http://schemas.openxmlformats.org/officeDocument/2006/relationships/slideLayout" Target="../slideLayouts/slideLayout2.xml" /><Relationship Id="rId4" Type="http://schemas.openxmlformats.org/officeDocument/2006/relationships/image" Target="../media/image13.png" /></Relationships>
</file>

<file path=ppt/slides/_rels/slide6.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6.xml" /><Relationship Id="rId1" Type="http://schemas.openxmlformats.org/officeDocument/2006/relationships/slideLayout" Target="../slideLayouts/slideLayout2.xml" /><Relationship Id="rId4" Type="http://schemas.openxmlformats.org/officeDocument/2006/relationships/image" Target="../media/image15.png"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5.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06400"/>
            <a:ext cx="9144000" cy="2387600"/>
          </a:xfrm>
        </p:spPr>
        <p:txBody>
          <a:bodyPr/>
          <a:lstStyle/>
          <a:p>
            <a:r>
              <a:rPr lang="en-US" dirty="0"/>
              <a:t>Reducing Barriers:</a:t>
            </a:r>
          </a:p>
        </p:txBody>
      </p:sp>
      <p:sp>
        <p:nvSpPr>
          <p:cNvPr id="3" name="Subtitle 2"/>
          <p:cNvSpPr>
            <a:spLocks noGrp="1"/>
          </p:cNvSpPr>
          <p:nvPr>
            <p:ph type="subTitle" idx="1"/>
          </p:nvPr>
        </p:nvSpPr>
        <p:spPr>
          <a:xfrm>
            <a:off x="1524000" y="2870200"/>
            <a:ext cx="9144000" cy="2387600"/>
          </a:xfrm>
        </p:spPr>
        <p:txBody>
          <a:bodyPr vert="horz" lIns="91440" tIns="45720" rIns="91440" bIns="45720" rtlCol="0" anchor="t">
            <a:normAutofit/>
          </a:bodyPr>
          <a:lstStyle/>
          <a:p>
            <a:r>
              <a:rPr lang="en-US" sz="3200" dirty="0"/>
              <a:t>Equity and Diversity in Clinical Trials</a:t>
            </a:r>
          </a:p>
          <a:p>
            <a:pPr algn="l"/>
            <a:endParaRPr lang="en-US" sz="1400" dirty="0"/>
          </a:p>
          <a:p>
            <a:pPr algn="l"/>
            <a:endParaRPr lang="en-US" sz="1400" dirty="0"/>
          </a:p>
          <a:p>
            <a:pPr algn="l"/>
            <a:endParaRPr lang="en-US" sz="1900" dirty="0"/>
          </a:p>
          <a:p>
            <a:pPr algn="l"/>
            <a:r>
              <a:rPr lang="en-US" sz="1900" dirty="0"/>
              <a:t>Michelle </a:t>
            </a:r>
            <a:r>
              <a:rPr lang="en-US" sz="1900" dirty="0" err="1"/>
              <a:t>Audoin</a:t>
            </a:r>
            <a:endParaRPr lang="en-US" sz="1900" dirty="0"/>
          </a:p>
          <a:p>
            <a:pPr algn="l"/>
            <a:r>
              <a:rPr lang="en-US" sz="1900" dirty="0"/>
              <a:t>OICR PFAC, 3CTN Patient Partner, CCTG Patient Representative</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DBA7-DC1C-A548-8A51-39D696440267}"/>
              </a:ext>
            </a:extLst>
          </p:cNvPr>
          <p:cNvSpPr>
            <a:spLocks noGrp="1"/>
          </p:cNvSpPr>
          <p:nvPr>
            <p:ph type="title"/>
          </p:nvPr>
        </p:nvSpPr>
        <p:spPr>
          <a:xfrm>
            <a:off x="349186" y="365125"/>
            <a:ext cx="11288037" cy="1336001"/>
          </a:xfrm>
        </p:spPr>
        <p:txBody>
          <a:bodyPr/>
          <a:lstStyle/>
          <a:p>
            <a:r>
              <a:rPr lang="en-US" b="1" dirty="0"/>
              <a:t>Who are the experts in CT? Who are trials for?</a:t>
            </a:r>
          </a:p>
        </p:txBody>
      </p:sp>
      <p:sp>
        <p:nvSpPr>
          <p:cNvPr id="3" name="Text Placeholder 2">
            <a:extLst>
              <a:ext uri="{FF2B5EF4-FFF2-40B4-BE49-F238E27FC236}">
                <a16:creationId xmlns:a16="http://schemas.microsoft.com/office/drawing/2014/main" id="{71FA2098-4F33-B79B-3001-1C742C81C569}"/>
              </a:ext>
            </a:extLst>
          </p:cNvPr>
          <p:cNvSpPr>
            <a:spLocks noGrp="1"/>
          </p:cNvSpPr>
          <p:nvPr>
            <p:ph type="body" idx="1"/>
          </p:nvPr>
        </p:nvSpPr>
        <p:spPr>
          <a:xfrm>
            <a:off x="671511" y="1579025"/>
            <a:ext cx="5253037" cy="823912"/>
          </a:xfrm>
        </p:spPr>
        <p:txBody>
          <a:bodyPr/>
          <a:lstStyle/>
          <a:p>
            <a:r>
              <a:rPr lang="en-US" dirty="0"/>
              <a:t>Who I am</a:t>
            </a:r>
          </a:p>
        </p:txBody>
      </p:sp>
      <p:sp>
        <p:nvSpPr>
          <p:cNvPr id="4" name="Content Placeholder 3">
            <a:extLst>
              <a:ext uri="{FF2B5EF4-FFF2-40B4-BE49-F238E27FC236}">
                <a16:creationId xmlns:a16="http://schemas.microsoft.com/office/drawing/2014/main" id="{C3A4A336-8B5A-CA78-FB88-F13F9A746B7F}"/>
              </a:ext>
            </a:extLst>
          </p:cNvPr>
          <p:cNvSpPr>
            <a:spLocks noGrp="1"/>
          </p:cNvSpPr>
          <p:nvPr>
            <p:ph sz="half" idx="2"/>
          </p:nvPr>
        </p:nvSpPr>
        <p:spPr>
          <a:xfrm>
            <a:off x="719137" y="2600813"/>
            <a:ext cx="5157787" cy="2257425"/>
          </a:xfrm>
        </p:spPr>
        <p:txBody>
          <a:bodyPr vert="horz" lIns="91440" tIns="45720" rIns="91440" bIns="45720" rtlCol="0" anchor="t">
            <a:normAutofit/>
          </a:bodyPr>
          <a:lstStyle/>
          <a:p>
            <a:r>
              <a:rPr lang="en-US" dirty="0"/>
              <a:t>Mom</a:t>
            </a:r>
          </a:p>
          <a:p>
            <a:r>
              <a:rPr lang="en-US" dirty="0"/>
              <a:t>Teacher</a:t>
            </a:r>
          </a:p>
          <a:p>
            <a:r>
              <a:rPr lang="en-US" dirty="0"/>
              <a:t>Living with </a:t>
            </a:r>
            <a:r>
              <a:rPr lang="en-US" dirty="0" err="1"/>
              <a:t>mBC</a:t>
            </a:r>
            <a:r>
              <a:rPr lang="en-US" dirty="0"/>
              <a:t> and thyroid cancer</a:t>
            </a:r>
          </a:p>
        </p:txBody>
      </p:sp>
      <p:sp>
        <p:nvSpPr>
          <p:cNvPr id="5" name="Text Placeholder 4">
            <a:extLst>
              <a:ext uri="{FF2B5EF4-FFF2-40B4-BE49-F238E27FC236}">
                <a16:creationId xmlns:a16="http://schemas.microsoft.com/office/drawing/2014/main" id="{E2F6270B-0301-0E4A-642C-FFC2891FDC7F}"/>
              </a:ext>
            </a:extLst>
          </p:cNvPr>
          <p:cNvSpPr>
            <a:spLocks noGrp="1"/>
          </p:cNvSpPr>
          <p:nvPr>
            <p:ph type="body" sz="quarter" idx="3"/>
          </p:nvPr>
        </p:nvSpPr>
        <p:spPr>
          <a:xfrm>
            <a:off x="5698331" y="1640076"/>
            <a:ext cx="5183188" cy="762861"/>
          </a:xfrm>
        </p:spPr>
        <p:txBody>
          <a:bodyPr/>
          <a:lstStyle/>
          <a:p>
            <a:r>
              <a:rPr lang="en-US" dirty="0"/>
              <a:t>Who I am not</a:t>
            </a:r>
          </a:p>
        </p:txBody>
      </p:sp>
      <p:sp>
        <p:nvSpPr>
          <p:cNvPr id="6" name="Content Placeholder 5">
            <a:extLst>
              <a:ext uri="{FF2B5EF4-FFF2-40B4-BE49-F238E27FC236}">
                <a16:creationId xmlns:a16="http://schemas.microsoft.com/office/drawing/2014/main" id="{1FB7E2D1-DDF7-0A70-67CF-E7377F4B621F}"/>
              </a:ext>
            </a:extLst>
          </p:cNvPr>
          <p:cNvSpPr>
            <a:spLocks noGrp="1"/>
          </p:cNvSpPr>
          <p:nvPr>
            <p:ph sz="quarter" idx="4"/>
          </p:nvPr>
        </p:nvSpPr>
        <p:spPr>
          <a:xfrm>
            <a:off x="5698331" y="2613339"/>
            <a:ext cx="5183188" cy="2257425"/>
          </a:xfrm>
        </p:spPr>
        <p:txBody>
          <a:bodyPr vert="horz" lIns="91440" tIns="45720" rIns="91440" bIns="45720" rtlCol="0" anchor="t">
            <a:normAutofit/>
          </a:bodyPr>
          <a:lstStyle/>
          <a:p>
            <a:r>
              <a:rPr lang="en-US"/>
              <a:t>Academic researcher</a:t>
            </a:r>
          </a:p>
          <a:p>
            <a:r>
              <a:rPr lang="en-US"/>
              <a:t>Clinical trialist</a:t>
            </a:r>
          </a:p>
          <a:p>
            <a:r>
              <a:rPr lang="en-US"/>
              <a:t>Any kind of medical professional</a:t>
            </a:r>
          </a:p>
          <a:p>
            <a:endParaRPr lang="en-US"/>
          </a:p>
        </p:txBody>
      </p:sp>
    </p:spTree>
    <p:extLst>
      <p:ext uri="{BB962C8B-B14F-4D97-AF65-F5344CB8AC3E}">
        <p14:creationId xmlns:p14="http://schemas.microsoft.com/office/powerpoint/2010/main" val="55068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D0A85-3A3E-A06B-6CC9-F7E12F5D1B92}"/>
              </a:ext>
            </a:extLst>
          </p:cNvPr>
          <p:cNvSpPr>
            <a:spLocks noGrp="1"/>
          </p:cNvSpPr>
          <p:nvPr>
            <p:ph type="title"/>
          </p:nvPr>
        </p:nvSpPr>
        <p:spPr>
          <a:xfrm>
            <a:off x="238125" y="214314"/>
            <a:ext cx="11054556" cy="966193"/>
          </a:xfrm>
        </p:spPr>
        <p:txBody>
          <a:bodyPr>
            <a:normAutofit/>
          </a:bodyPr>
          <a:lstStyle/>
          <a:p>
            <a:pPr algn="ctr"/>
            <a:r>
              <a:rPr lang="en-US" b="1" dirty="0"/>
              <a:t>My Journey: From Awareness, to Advocacy, To Action</a:t>
            </a:r>
          </a:p>
        </p:txBody>
      </p:sp>
      <p:sp>
        <p:nvSpPr>
          <p:cNvPr id="3" name="Subtitle 2">
            <a:extLst>
              <a:ext uri="{FF2B5EF4-FFF2-40B4-BE49-F238E27FC236}">
                <a16:creationId xmlns:a16="http://schemas.microsoft.com/office/drawing/2014/main" id="{49E4AF3B-CF75-C822-DFDE-8BA03413E2AA}"/>
              </a:ext>
            </a:extLst>
          </p:cNvPr>
          <p:cNvSpPr>
            <a:spLocks noGrp="1"/>
          </p:cNvSpPr>
          <p:nvPr>
            <p:ph type="body" sz="half" idx="2"/>
          </p:nvPr>
        </p:nvSpPr>
        <p:spPr>
          <a:xfrm>
            <a:off x="714376" y="1347193"/>
            <a:ext cx="4978652" cy="4214813"/>
          </a:xfrm>
        </p:spPr>
        <p:txBody>
          <a:bodyPr>
            <a:normAutofit fontScale="85000" lnSpcReduction="20000"/>
          </a:bodyPr>
          <a:lstStyle/>
          <a:p>
            <a:endParaRPr lang="en-US" dirty="0"/>
          </a:p>
          <a:p>
            <a:pPr marL="285750" indent="-285750">
              <a:buFont typeface="Arial" panose="020B0604020202020204" pitchFamily="34" charset="0"/>
              <a:buChar char="•"/>
            </a:pPr>
            <a:r>
              <a:rPr lang="en-US" sz="1900" dirty="0"/>
              <a:t>2017 de novo </a:t>
            </a:r>
            <a:r>
              <a:rPr lang="en-US" sz="1900" dirty="0" err="1"/>
              <a:t>mBC</a:t>
            </a:r>
            <a:r>
              <a:rPr lang="en-US" sz="1900" dirty="0"/>
              <a:t>  + thyroid cancer diagnoses</a:t>
            </a:r>
          </a:p>
          <a:p>
            <a:pPr marL="285750" indent="-285750">
              <a:buFont typeface="Arial" panose="020B0604020202020204" pitchFamily="34" charset="0"/>
              <a:buChar char="•"/>
            </a:pPr>
            <a:r>
              <a:rPr lang="en-US" sz="1900" dirty="0"/>
              <a:t>Resources and information about breast reconstruction for Black women??</a:t>
            </a:r>
          </a:p>
          <a:p>
            <a:pPr marL="285750" indent="-285750">
              <a:buFont typeface="Arial" panose="020B0604020202020204" pitchFamily="34" charset="0"/>
              <a:buChar char="•"/>
            </a:pPr>
            <a:r>
              <a:rPr lang="en-US" sz="1900" dirty="0"/>
              <a:t>1</a:t>
            </a:r>
            <a:r>
              <a:rPr lang="en-US" sz="1900" baseline="30000" dirty="0"/>
              <a:t>st</a:t>
            </a:r>
            <a:r>
              <a:rPr lang="en-US" sz="1900" dirty="0"/>
              <a:t> collaboration: Created Uncovered: A Breast Recognition Project</a:t>
            </a:r>
          </a:p>
          <a:p>
            <a:pPr marL="285750" indent="-285750">
              <a:buFont typeface="Arial" panose="020B0604020202020204" pitchFamily="34" charset="0"/>
              <a:buChar char="•"/>
            </a:pPr>
            <a:r>
              <a:rPr lang="en-US" sz="1900" dirty="0"/>
              <a:t>Rapid progression and failed treatments but no access to clinical trials</a:t>
            </a:r>
          </a:p>
          <a:p>
            <a:pPr marL="285750" indent="-285750">
              <a:buFont typeface="Arial" panose="020B0604020202020204" pitchFamily="34" charset="0"/>
              <a:buChar char="•"/>
            </a:pPr>
            <a:r>
              <a:rPr lang="en-US" sz="1900" dirty="0"/>
              <a:t>Started to advocate for unmet needs for </a:t>
            </a:r>
            <a:r>
              <a:rPr lang="en-US" sz="1900" dirty="0" err="1"/>
              <a:t>mBC</a:t>
            </a:r>
            <a:r>
              <a:rPr lang="en-US" sz="1900" dirty="0"/>
              <a:t> and systemically underserved communities </a:t>
            </a:r>
          </a:p>
          <a:p>
            <a:pPr marL="285750" indent="-285750">
              <a:buFont typeface="Arial" panose="020B0604020202020204" pitchFamily="34" charset="0"/>
              <a:buChar char="•"/>
            </a:pPr>
            <a:r>
              <a:rPr lang="en-US" sz="1900" dirty="0"/>
              <a:t>Systemic change is slow and I want to play an active role</a:t>
            </a:r>
          </a:p>
          <a:p>
            <a:pPr marL="285750" indent="-285750">
              <a:buFont typeface="Arial" panose="020B0604020202020204" pitchFamily="34" charset="0"/>
              <a:buChar char="•"/>
            </a:pPr>
            <a:r>
              <a:rPr lang="en-US" sz="1900" dirty="0"/>
              <a:t>Action plan: </a:t>
            </a:r>
          </a:p>
          <a:p>
            <a:pPr marL="742950" lvl="1" indent="-285750">
              <a:buFont typeface="Arial" panose="020B0604020202020204" pitchFamily="34" charset="0"/>
              <a:buChar char="•"/>
            </a:pPr>
            <a:r>
              <a:rPr lang="en-US" sz="1900" dirty="0"/>
              <a:t>Attend conferences</a:t>
            </a:r>
          </a:p>
          <a:p>
            <a:pPr marL="742950" lvl="1" indent="-285750">
              <a:buFont typeface="Arial" panose="020B0604020202020204" pitchFamily="34" charset="0"/>
              <a:buChar char="•"/>
            </a:pPr>
            <a:r>
              <a:rPr lang="en-US" sz="1900" dirty="0"/>
              <a:t>Build community and connections </a:t>
            </a:r>
          </a:p>
          <a:p>
            <a:pPr marL="742950" lvl="1" indent="-285750">
              <a:buFont typeface="Arial" panose="020B0604020202020204" pitchFamily="34" charset="0"/>
              <a:buChar char="•"/>
            </a:pPr>
            <a:r>
              <a:rPr lang="en-US" sz="1900" dirty="0"/>
              <a:t>Engage with key stakeholders </a:t>
            </a:r>
          </a:p>
        </p:txBody>
      </p:sp>
      <p:pic>
        <p:nvPicPr>
          <p:cNvPr id="5" name="object 21">
            <a:extLst>
              <a:ext uri="{FF2B5EF4-FFF2-40B4-BE49-F238E27FC236}">
                <a16:creationId xmlns:a16="http://schemas.microsoft.com/office/drawing/2014/main" id="{B270706A-5796-E3BA-9EA0-A3115A9809F3}"/>
              </a:ext>
            </a:extLst>
          </p:cNvPr>
          <p:cNvPicPr/>
          <p:nvPr/>
        </p:nvPicPr>
        <p:blipFill>
          <a:blip r:embed="rId3" cstate="print"/>
          <a:stretch>
            <a:fillRect/>
          </a:stretch>
        </p:blipFill>
        <p:spPr>
          <a:xfrm>
            <a:off x="8835514" y="1654175"/>
            <a:ext cx="2457167" cy="3233409"/>
          </a:xfrm>
          <a:prstGeom prst="rect">
            <a:avLst/>
          </a:prstGeom>
        </p:spPr>
      </p:pic>
      <p:sp>
        <p:nvSpPr>
          <p:cNvPr id="8" name="Picture Placeholder 7">
            <a:extLst>
              <a:ext uri="{FF2B5EF4-FFF2-40B4-BE49-F238E27FC236}">
                <a16:creationId xmlns:a16="http://schemas.microsoft.com/office/drawing/2014/main" id="{9EF498D3-C3F4-F3FD-B11B-E07C58882AE8}"/>
              </a:ext>
            </a:extLst>
          </p:cNvPr>
          <p:cNvSpPr>
            <a:spLocks noGrp="1"/>
          </p:cNvSpPr>
          <p:nvPr>
            <p:ph type="pic" idx="1"/>
          </p:nvPr>
        </p:nvSpPr>
        <p:spPr>
          <a:xfrm>
            <a:off x="5916625" y="1417340"/>
            <a:ext cx="5229482" cy="3707077"/>
          </a:xfrm>
        </p:spPr>
      </p:sp>
      <p:pic>
        <p:nvPicPr>
          <p:cNvPr id="6" name="object 20">
            <a:extLst>
              <a:ext uri="{FF2B5EF4-FFF2-40B4-BE49-F238E27FC236}">
                <a16:creationId xmlns:a16="http://schemas.microsoft.com/office/drawing/2014/main" id="{0C6C5DA8-9ACB-96A8-ED89-8856E0E8D930}"/>
              </a:ext>
            </a:extLst>
          </p:cNvPr>
          <p:cNvPicPr/>
          <p:nvPr/>
        </p:nvPicPr>
        <p:blipFill>
          <a:blip r:embed="rId4" cstate="print"/>
          <a:stretch>
            <a:fillRect/>
          </a:stretch>
        </p:blipFill>
        <p:spPr>
          <a:xfrm>
            <a:off x="6207799" y="1654175"/>
            <a:ext cx="2336541" cy="3233409"/>
          </a:xfrm>
          <a:prstGeom prst="rect">
            <a:avLst/>
          </a:prstGeom>
        </p:spPr>
      </p:pic>
    </p:spTree>
    <p:extLst>
      <p:ext uri="{BB962C8B-B14F-4D97-AF65-F5344CB8AC3E}">
        <p14:creationId xmlns:p14="http://schemas.microsoft.com/office/powerpoint/2010/main" val="2112478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8271D-7775-FD82-AD36-DDA97CE72B2B}"/>
            </a:ext>
          </a:extLst>
        </p:cNvPr>
        <p:cNvGrpSpPr/>
        <p:nvPr/>
      </p:nvGrpSpPr>
      <p:grpSpPr>
        <a:xfrm>
          <a:off x="0" y="0"/>
          <a:ext cx="0" cy="0"/>
          <a:chOff x="0" y="0"/>
          <a:chExt cx="0" cy="0"/>
        </a:xfrm>
      </p:grpSpPr>
      <p:sp>
        <p:nvSpPr>
          <p:cNvPr id="60" name="Rectangle: Rounded Corners 59">
            <a:extLst>
              <a:ext uri="{FF2B5EF4-FFF2-40B4-BE49-F238E27FC236}">
                <a16:creationId xmlns:a16="http://schemas.microsoft.com/office/drawing/2014/main" id="{E59845E5-AD87-2BAD-EC2F-B0CD8689DDCB}"/>
              </a:ext>
            </a:extLst>
          </p:cNvPr>
          <p:cNvSpPr/>
          <p:nvPr/>
        </p:nvSpPr>
        <p:spPr>
          <a:xfrm>
            <a:off x="825790" y="2919219"/>
            <a:ext cx="10747143" cy="3213274"/>
          </a:xfrm>
          <a:prstGeom prst="roundRect">
            <a:avLst/>
          </a:prstGeom>
          <a:solidFill>
            <a:srgbClr val="E7EF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80C952-5BD7-5EB7-AB95-76EC2A4E2BEE}"/>
              </a:ext>
            </a:extLst>
          </p:cNvPr>
          <p:cNvSpPr>
            <a:spLocks noGrp="1"/>
          </p:cNvSpPr>
          <p:nvPr>
            <p:ph type="title"/>
          </p:nvPr>
        </p:nvSpPr>
        <p:spPr>
          <a:xfrm>
            <a:off x="731729" y="402175"/>
            <a:ext cx="10665859" cy="590248"/>
          </a:xfrm>
        </p:spPr>
        <p:txBody>
          <a:bodyPr>
            <a:noAutofit/>
          </a:bodyPr>
          <a:lstStyle/>
          <a:p>
            <a:pPr algn="ctr"/>
            <a:r>
              <a:rPr lang="en-US" sz="3600" b="1" dirty="0">
                <a:latin typeface="Arial" panose="020B0604020202020204" pitchFamily="34" charset="0"/>
                <a:cs typeface="Arial" panose="020B0604020202020204" pitchFamily="34" charset="0"/>
              </a:rPr>
              <a:t>Moving EDI Forward in Trials - 3CTN Initiatives</a:t>
            </a:r>
          </a:p>
        </p:txBody>
      </p:sp>
      <p:sp>
        <p:nvSpPr>
          <p:cNvPr id="4" name="Slide Number Placeholder 3">
            <a:extLst>
              <a:ext uri="{FF2B5EF4-FFF2-40B4-BE49-F238E27FC236}">
                <a16:creationId xmlns:a16="http://schemas.microsoft.com/office/drawing/2014/main" id="{2C2D3F6D-461C-CCC8-DE5E-818043B6B3FC}"/>
              </a:ext>
            </a:extLst>
          </p:cNvPr>
          <p:cNvSpPr>
            <a:spLocks noGrp="1"/>
          </p:cNvSpPr>
          <p:nvPr>
            <p:ph type="sldNum" sz="quarter" idx="12"/>
          </p:nvPr>
        </p:nvSpPr>
        <p:spPr>
          <a:xfrm>
            <a:off x="10930839" y="6204603"/>
            <a:ext cx="587829" cy="365125"/>
          </a:xfrm>
        </p:spPr>
        <p:txBody>
          <a:bodyPr/>
          <a:lstStyle/>
          <a:p>
            <a:fld id="{2066355A-084C-D24E-9AD2-7E4FC41EA627}" type="slidenum">
              <a:rPr lang="en-US" smtClean="0"/>
              <a:t>4</a:t>
            </a:fld>
            <a:endParaRPr lang="en-US" dirty="0"/>
          </a:p>
        </p:txBody>
      </p:sp>
      <p:sp>
        <p:nvSpPr>
          <p:cNvPr id="3" name="TextBox 2">
            <a:extLst>
              <a:ext uri="{FF2B5EF4-FFF2-40B4-BE49-F238E27FC236}">
                <a16:creationId xmlns:a16="http://schemas.microsoft.com/office/drawing/2014/main" id="{E319E3BC-A41E-11A9-7287-FE43FF957250}"/>
              </a:ext>
            </a:extLst>
          </p:cNvPr>
          <p:cNvSpPr txBox="1"/>
          <p:nvPr/>
        </p:nvSpPr>
        <p:spPr>
          <a:xfrm>
            <a:off x="1238364" y="1263172"/>
            <a:ext cx="10953636" cy="123110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800" dirty="0">
                <a:latin typeface="Arial" panose="020B0604020202020204" pitchFamily="34" charset="0"/>
                <a:cs typeface="Arial" panose="020B0604020202020204" pitchFamily="34" charset="0"/>
              </a:rPr>
              <a:t>Provided expertise and strategic advice </a:t>
            </a:r>
            <a:r>
              <a:rPr lang="en-US" sz="1800" dirty="0">
                <a:solidFill>
                  <a:prstClr val="black"/>
                </a:solidFill>
                <a:latin typeface="Arial" panose="020B0604020202020204" pitchFamily="34" charset="0"/>
                <a:cs typeface="Arial" panose="020B0604020202020204" pitchFamily="34" charset="0"/>
              </a:rPr>
              <a:t>as 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Person With Living Experience (PWLLE)</a:t>
            </a:r>
          </a:p>
          <a:p>
            <a:pPr marL="285750" indent="-285750">
              <a:spcAft>
                <a:spcPts val="1200"/>
              </a:spcAf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Identified equitable best practices and </a:t>
            </a:r>
            <a:r>
              <a:rPr lang="en-US" sz="1800" dirty="0">
                <a:latin typeface="Arial" panose="020B0604020202020204" pitchFamily="34" charset="0"/>
                <a:cs typeface="Arial" panose="020B0604020202020204" pitchFamily="34" charset="0"/>
              </a:rPr>
              <a:t>practical resources with the EDI Working Group Members</a:t>
            </a:r>
          </a:p>
          <a:p>
            <a:pPr marL="285750" indent="-285750">
              <a:spcAft>
                <a:spcPts val="1200"/>
              </a:spcAft>
              <a:buFont typeface="Arial" panose="020B0604020202020204" pitchFamily="34" charset="0"/>
              <a:buChar char="•"/>
            </a:pPr>
            <a:r>
              <a:rPr lang="en-US" sz="1800" dirty="0">
                <a:latin typeface="Arial" panose="020B0604020202020204" pitchFamily="34" charset="0"/>
                <a:cs typeface="Arial" panose="020B0604020202020204" pitchFamily="34" charset="0"/>
              </a:rPr>
              <a:t>Shared my learnings with others</a:t>
            </a:r>
          </a:p>
        </p:txBody>
      </p:sp>
      <p:grpSp>
        <p:nvGrpSpPr>
          <p:cNvPr id="61" name="Group 60">
            <a:extLst>
              <a:ext uri="{FF2B5EF4-FFF2-40B4-BE49-F238E27FC236}">
                <a16:creationId xmlns:a16="http://schemas.microsoft.com/office/drawing/2014/main" id="{3537593C-FA2C-389A-1EA5-C421432B132B}"/>
              </a:ext>
            </a:extLst>
          </p:cNvPr>
          <p:cNvGrpSpPr/>
          <p:nvPr/>
        </p:nvGrpSpPr>
        <p:grpSpPr>
          <a:xfrm>
            <a:off x="1104900" y="3515014"/>
            <a:ext cx="2931394" cy="707633"/>
            <a:chOff x="1090528" y="3625900"/>
            <a:chExt cx="2931394" cy="707633"/>
          </a:xfrm>
        </p:grpSpPr>
        <p:sp>
          <p:nvSpPr>
            <p:cNvPr id="6" name="TextBox 5">
              <a:extLst>
                <a:ext uri="{FF2B5EF4-FFF2-40B4-BE49-F238E27FC236}">
                  <a16:creationId xmlns:a16="http://schemas.microsoft.com/office/drawing/2014/main" id="{9986585A-182F-FB6D-9984-EB5E682373D3}"/>
                </a:ext>
              </a:extLst>
            </p:cNvPr>
            <p:cNvSpPr txBox="1"/>
            <p:nvPr/>
          </p:nvSpPr>
          <p:spPr>
            <a:xfrm>
              <a:off x="2175385" y="3656425"/>
              <a:ext cx="1846537" cy="677108"/>
            </a:xfrm>
            <a:prstGeom prst="rect">
              <a:avLst/>
            </a:prstGeom>
            <a:noFill/>
          </p:spPr>
          <p:txBody>
            <a:bodyPr wrap="square" rtlCol="0">
              <a:spAutoFit/>
            </a:bodyPr>
            <a:lstStyle/>
            <a:p>
              <a:r>
                <a:rPr lang="en-CA" sz="1400" dirty="0">
                  <a:effectLst/>
                  <a:latin typeface="+mj-lt"/>
                  <a:ea typeface="Times New Roman" panose="02020603050405020304" pitchFamily="18" charset="0"/>
                </a:rPr>
                <a:t>Michelle Audoin</a:t>
              </a:r>
            </a:p>
            <a:p>
              <a:r>
                <a:rPr lang="en-CA" sz="1200" dirty="0">
                  <a:latin typeface="+mj-lt"/>
                  <a:ea typeface="Times New Roman" panose="02020603050405020304" pitchFamily="18" charset="0"/>
                </a:rPr>
                <a:t>PFAC, Ontario Institute of Cancer Research</a:t>
              </a:r>
            </a:p>
          </p:txBody>
        </p:sp>
        <p:pic>
          <p:nvPicPr>
            <p:cNvPr id="21" name="Picture 20" descr="A green and black logo&#10;&#10;Description automatically generated">
              <a:extLst>
                <a:ext uri="{FF2B5EF4-FFF2-40B4-BE49-F238E27FC236}">
                  <a16:creationId xmlns:a16="http://schemas.microsoft.com/office/drawing/2014/main" id="{6EB196B4-342D-02B9-6ABF-33A6BAB2D0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528" y="3625900"/>
              <a:ext cx="881232" cy="638892"/>
            </a:xfrm>
            <a:prstGeom prst="rect">
              <a:avLst/>
            </a:prstGeom>
          </p:spPr>
        </p:pic>
      </p:grpSp>
      <p:grpSp>
        <p:nvGrpSpPr>
          <p:cNvPr id="72" name="Group 71">
            <a:extLst>
              <a:ext uri="{FF2B5EF4-FFF2-40B4-BE49-F238E27FC236}">
                <a16:creationId xmlns:a16="http://schemas.microsoft.com/office/drawing/2014/main" id="{A6FA5206-2212-F261-FBDD-CA378D347F78}"/>
              </a:ext>
            </a:extLst>
          </p:cNvPr>
          <p:cNvGrpSpPr/>
          <p:nvPr/>
        </p:nvGrpSpPr>
        <p:grpSpPr>
          <a:xfrm>
            <a:off x="4239919" y="3515014"/>
            <a:ext cx="3804173" cy="700984"/>
            <a:chOff x="4646682" y="3703563"/>
            <a:chExt cx="3804173" cy="700984"/>
          </a:xfrm>
        </p:grpSpPr>
        <p:sp>
          <p:nvSpPr>
            <p:cNvPr id="5" name="TextBox 4">
              <a:extLst>
                <a:ext uri="{FF2B5EF4-FFF2-40B4-BE49-F238E27FC236}">
                  <a16:creationId xmlns:a16="http://schemas.microsoft.com/office/drawing/2014/main" id="{244CF30E-81F5-2ACF-4F0C-5D2E1D1D8E81}"/>
                </a:ext>
              </a:extLst>
            </p:cNvPr>
            <p:cNvSpPr txBox="1"/>
            <p:nvPr/>
          </p:nvSpPr>
          <p:spPr>
            <a:xfrm>
              <a:off x="6489576" y="3727439"/>
              <a:ext cx="1961279" cy="677108"/>
            </a:xfrm>
            <a:prstGeom prst="rect">
              <a:avLst/>
            </a:prstGeom>
            <a:noFill/>
          </p:spPr>
          <p:txBody>
            <a:bodyPr wrap="square">
              <a:spAutoFit/>
            </a:bodyPr>
            <a:lstStyle/>
            <a:p>
              <a:r>
                <a:rPr lang="en-CA" sz="1400" dirty="0">
                  <a:effectLst/>
                  <a:latin typeface="+mj-lt"/>
                  <a:ea typeface="Times New Roman" panose="02020603050405020304" pitchFamily="18" charset="0"/>
                </a:rPr>
                <a:t>Anna Johnson</a:t>
              </a:r>
            </a:p>
            <a:p>
              <a:r>
                <a:rPr lang="en-CA" sz="1200" dirty="0">
                  <a:latin typeface="+mj-lt"/>
                  <a:ea typeface="Times New Roman" panose="02020603050405020304" pitchFamily="18" charset="0"/>
                </a:rPr>
                <a:t>Canadian Cancer Trials Group</a:t>
              </a:r>
            </a:p>
          </p:txBody>
        </p:sp>
        <p:pic>
          <p:nvPicPr>
            <p:cNvPr id="33" name="Picture 32" descr="Green text on a black background&#10;&#10;Description automatically generated">
              <a:extLst>
                <a:ext uri="{FF2B5EF4-FFF2-40B4-BE49-F238E27FC236}">
                  <a16:creationId xmlns:a16="http://schemas.microsoft.com/office/drawing/2014/main" id="{12F42F86-34C3-7948-65F6-C01D211AAE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6682" y="3703563"/>
              <a:ext cx="1824740" cy="629970"/>
            </a:xfrm>
            <a:prstGeom prst="rect">
              <a:avLst/>
            </a:prstGeom>
          </p:spPr>
        </p:pic>
      </p:grpSp>
      <p:grpSp>
        <p:nvGrpSpPr>
          <p:cNvPr id="71" name="Group 70">
            <a:extLst>
              <a:ext uri="{FF2B5EF4-FFF2-40B4-BE49-F238E27FC236}">
                <a16:creationId xmlns:a16="http://schemas.microsoft.com/office/drawing/2014/main" id="{E0BDF913-42EF-AB5F-D028-65E0450165A4}"/>
              </a:ext>
            </a:extLst>
          </p:cNvPr>
          <p:cNvGrpSpPr/>
          <p:nvPr/>
        </p:nvGrpSpPr>
        <p:grpSpPr>
          <a:xfrm>
            <a:off x="8787069" y="5161014"/>
            <a:ext cx="2385711" cy="677108"/>
            <a:chOff x="9186228" y="5062030"/>
            <a:chExt cx="2385711" cy="677108"/>
          </a:xfrm>
        </p:grpSpPr>
        <p:sp>
          <p:nvSpPr>
            <p:cNvPr id="35" name="TextBox 34">
              <a:extLst>
                <a:ext uri="{FF2B5EF4-FFF2-40B4-BE49-F238E27FC236}">
                  <a16:creationId xmlns:a16="http://schemas.microsoft.com/office/drawing/2014/main" id="{774DE47D-D05E-5A3C-6551-53FF74707D1A}"/>
                </a:ext>
              </a:extLst>
            </p:cNvPr>
            <p:cNvSpPr txBox="1"/>
            <p:nvPr/>
          </p:nvSpPr>
          <p:spPr>
            <a:xfrm>
              <a:off x="9705463" y="5062030"/>
              <a:ext cx="1866476" cy="677108"/>
            </a:xfrm>
            <a:prstGeom prst="rect">
              <a:avLst/>
            </a:prstGeom>
            <a:noFill/>
          </p:spPr>
          <p:txBody>
            <a:bodyPr wrap="square">
              <a:spAutoFit/>
            </a:bodyPr>
            <a:lstStyle/>
            <a:p>
              <a:r>
                <a:rPr lang="en-CA" sz="1400" dirty="0">
                  <a:effectLst/>
                  <a:latin typeface="+mj-lt"/>
                  <a:ea typeface="Times New Roman" panose="02020603050405020304" pitchFamily="18" charset="0"/>
                </a:rPr>
                <a:t>Roel Schlijper-Bos</a:t>
              </a:r>
            </a:p>
            <a:p>
              <a:r>
                <a:rPr lang="en-CA" sz="1200" dirty="0">
                  <a:effectLst/>
                  <a:latin typeface="+mj-lt"/>
                  <a:ea typeface="Times New Roman" panose="02020603050405020304" pitchFamily="18" charset="0"/>
                </a:rPr>
                <a:t>BC Cancer – Prince George</a:t>
              </a:r>
            </a:p>
          </p:txBody>
        </p:sp>
        <p:pic>
          <p:nvPicPr>
            <p:cNvPr id="45" name="Picture 44" descr="A blue and purple text on a black background&#10;&#10;Description automatically generated">
              <a:extLst>
                <a:ext uri="{FF2B5EF4-FFF2-40B4-BE49-F238E27FC236}">
                  <a16:creationId xmlns:a16="http://schemas.microsoft.com/office/drawing/2014/main" id="{3FB95586-9831-AC53-1EBC-AABEC41249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6228" y="5129852"/>
              <a:ext cx="464969" cy="541464"/>
            </a:xfrm>
            <a:prstGeom prst="rect">
              <a:avLst/>
            </a:prstGeom>
          </p:spPr>
        </p:pic>
      </p:grpSp>
      <p:grpSp>
        <p:nvGrpSpPr>
          <p:cNvPr id="62" name="Group 61">
            <a:extLst>
              <a:ext uri="{FF2B5EF4-FFF2-40B4-BE49-F238E27FC236}">
                <a16:creationId xmlns:a16="http://schemas.microsoft.com/office/drawing/2014/main" id="{681C8654-3D70-8139-3BF6-D9307D7D3930}"/>
              </a:ext>
            </a:extLst>
          </p:cNvPr>
          <p:cNvGrpSpPr/>
          <p:nvPr/>
        </p:nvGrpSpPr>
        <p:grpSpPr>
          <a:xfrm>
            <a:off x="952499" y="4444522"/>
            <a:ext cx="3438145" cy="501585"/>
            <a:chOff x="928312" y="4500538"/>
            <a:chExt cx="3438145" cy="501585"/>
          </a:xfrm>
        </p:grpSpPr>
        <p:pic>
          <p:nvPicPr>
            <p:cNvPr id="23" name="Picture 22" descr="A close-up of a black background&#10;&#10;Description automatically generated">
              <a:extLst>
                <a:ext uri="{FF2B5EF4-FFF2-40B4-BE49-F238E27FC236}">
                  <a16:creationId xmlns:a16="http://schemas.microsoft.com/office/drawing/2014/main" id="{FC82B333-3BCC-AB8B-2EF9-EAEBF024CF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8312" y="4535937"/>
              <a:ext cx="1234371" cy="367818"/>
            </a:xfrm>
            <a:prstGeom prst="rect">
              <a:avLst/>
            </a:prstGeom>
          </p:spPr>
        </p:pic>
        <p:sp>
          <p:nvSpPr>
            <p:cNvPr id="54" name="TextBox 53">
              <a:extLst>
                <a:ext uri="{FF2B5EF4-FFF2-40B4-BE49-F238E27FC236}">
                  <a16:creationId xmlns:a16="http://schemas.microsoft.com/office/drawing/2014/main" id="{CCCB7E33-D602-2FBA-E6B3-CA4CD1A312AB}"/>
                </a:ext>
              </a:extLst>
            </p:cNvPr>
            <p:cNvSpPr txBox="1"/>
            <p:nvPr/>
          </p:nvSpPr>
          <p:spPr>
            <a:xfrm>
              <a:off x="2174418" y="4500538"/>
              <a:ext cx="2192039" cy="50158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Doreen Ezeife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Tom Baker Cancer Centre</a:t>
              </a:r>
            </a:p>
          </p:txBody>
        </p:sp>
      </p:grpSp>
      <p:grpSp>
        <p:nvGrpSpPr>
          <p:cNvPr id="63" name="Group 62">
            <a:extLst>
              <a:ext uri="{FF2B5EF4-FFF2-40B4-BE49-F238E27FC236}">
                <a16:creationId xmlns:a16="http://schemas.microsoft.com/office/drawing/2014/main" id="{3511F7FB-391A-EC7C-DC93-B81F739A4600}"/>
              </a:ext>
            </a:extLst>
          </p:cNvPr>
          <p:cNvGrpSpPr/>
          <p:nvPr/>
        </p:nvGrpSpPr>
        <p:grpSpPr>
          <a:xfrm>
            <a:off x="1315966" y="5254262"/>
            <a:ext cx="2726972" cy="492443"/>
            <a:chOff x="1305492" y="5114570"/>
            <a:chExt cx="2726972" cy="492443"/>
          </a:xfrm>
        </p:grpSpPr>
        <p:pic>
          <p:nvPicPr>
            <p:cNvPr id="29" name="Picture 28" descr="A green circle with a leaf&#10;&#10;Description automatically generated">
              <a:extLst>
                <a:ext uri="{FF2B5EF4-FFF2-40B4-BE49-F238E27FC236}">
                  <a16:creationId xmlns:a16="http://schemas.microsoft.com/office/drawing/2014/main" id="{86DD8156-D1A6-CD3C-9162-497A620210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05492" y="5114570"/>
              <a:ext cx="469694" cy="469694"/>
            </a:xfrm>
            <a:prstGeom prst="rect">
              <a:avLst/>
            </a:prstGeom>
          </p:spPr>
        </p:pic>
        <p:sp>
          <p:nvSpPr>
            <p:cNvPr id="56" name="TextBox 55">
              <a:extLst>
                <a:ext uri="{FF2B5EF4-FFF2-40B4-BE49-F238E27FC236}">
                  <a16:creationId xmlns:a16="http://schemas.microsoft.com/office/drawing/2014/main" id="{DFE69C6A-656C-3C4D-FAAB-90A8A117FA3B}"/>
                </a:ext>
              </a:extLst>
            </p:cNvPr>
            <p:cNvSpPr txBox="1"/>
            <p:nvPr/>
          </p:nvSpPr>
          <p:spPr>
            <a:xfrm>
              <a:off x="2185927" y="5114570"/>
              <a:ext cx="1846537" cy="4924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Evani Goll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C17 Pediatric Council</a:t>
              </a:r>
            </a:p>
          </p:txBody>
        </p:sp>
      </p:grpSp>
      <p:grpSp>
        <p:nvGrpSpPr>
          <p:cNvPr id="64" name="Group 63">
            <a:extLst>
              <a:ext uri="{FF2B5EF4-FFF2-40B4-BE49-F238E27FC236}">
                <a16:creationId xmlns:a16="http://schemas.microsoft.com/office/drawing/2014/main" id="{C04921D0-4D3E-20E2-2A68-E7F5015A67ED}"/>
              </a:ext>
            </a:extLst>
          </p:cNvPr>
          <p:cNvGrpSpPr/>
          <p:nvPr/>
        </p:nvGrpSpPr>
        <p:grpSpPr>
          <a:xfrm>
            <a:off x="8632314" y="3566434"/>
            <a:ext cx="2648469" cy="562448"/>
            <a:chOff x="1410116" y="5761873"/>
            <a:chExt cx="2648469" cy="562448"/>
          </a:xfrm>
        </p:grpSpPr>
        <p:pic>
          <p:nvPicPr>
            <p:cNvPr id="31" name="Picture 30" descr="A red and black logo&#10;&#10;Description automatically generated">
              <a:extLst>
                <a:ext uri="{FF2B5EF4-FFF2-40B4-BE49-F238E27FC236}">
                  <a16:creationId xmlns:a16="http://schemas.microsoft.com/office/drawing/2014/main" id="{B6CC7A98-EC28-FE7E-A704-D8C33EF6FD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10116" y="5761873"/>
              <a:ext cx="666934" cy="562448"/>
            </a:xfrm>
            <a:prstGeom prst="rect">
              <a:avLst/>
            </a:prstGeom>
          </p:spPr>
        </p:pic>
        <p:sp>
          <p:nvSpPr>
            <p:cNvPr id="58" name="TextBox 57">
              <a:extLst>
                <a:ext uri="{FF2B5EF4-FFF2-40B4-BE49-F238E27FC236}">
                  <a16:creationId xmlns:a16="http://schemas.microsoft.com/office/drawing/2014/main" id="{D042171F-8505-533A-3567-6D13182A0647}"/>
                </a:ext>
              </a:extLst>
            </p:cNvPr>
            <p:cNvSpPr txBox="1"/>
            <p:nvPr/>
          </p:nvSpPr>
          <p:spPr>
            <a:xfrm>
              <a:off x="2084106" y="5780113"/>
              <a:ext cx="1974479" cy="4924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Tina Hsu</a:t>
              </a:r>
              <a:endParaRPr kumimoji="0" lang="en-CA" sz="12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University of Ottawa</a:t>
              </a:r>
            </a:p>
          </p:txBody>
        </p:sp>
      </p:grpSp>
      <p:grpSp>
        <p:nvGrpSpPr>
          <p:cNvPr id="74" name="Group 73">
            <a:extLst>
              <a:ext uri="{FF2B5EF4-FFF2-40B4-BE49-F238E27FC236}">
                <a16:creationId xmlns:a16="http://schemas.microsoft.com/office/drawing/2014/main" id="{60880DE2-5325-B5C7-6599-F462CFF5F508}"/>
              </a:ext>
            </a:extLst>
          </p:cNvPr>
          <p:cNvGrpSpPr/>
          <p:nvPr/>
        </p:nvGrpSpPr>
        <p:grpSpPr>
          <a:xfrm>
            <a:off x="4375675" y="4352673"/>
            <a:ext cx="3856545" cy="677108"/>
            <a:chOff x="4764891" y="4298256"/>
            <a:chExt cx="3856545" cy="677108"/>
          </a:xfrm>
        </p:grpSpPr>
        <p:pic>
          <p:nvPicPr>
            <p:cNvPr id="37" name="Picture 36" descr="A black background with white text&#10;&#10;Description automatically generated">
              <a:extLst>
                <a:ext uri="{FF2B5EF4-FFF2-40B4-BE49-F238E27FC236}">
                  <a16:creationId xmlns:a16="http://schemas.microsoft.com/office/drawing/2014/main" id="{D19771F6-7A2E-04DE-7F29-4F71215FE5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64891" y="4436254"/>
              <a:ext cx="1611084" cy="419527"/>
            </a:xfrm>
            <a:prstGeom prst="rect">
              <a:avLst/>
            </a:prstGeom>
          </p:spPr>
        </p:pic>
        <p:sp>
          <p:nvSpPr>
            <p:cNvPr id="66" name="TextBox 65">
              <a:extLst>
                <a:ext uri="{FF2B5EF4-FFF2-40B4-BE49-F238E27FC236}">
                  <a16:creationId xmlns:a16="http://schemas.microsoft.com/office/drawing/2014/main" id="{07900045-8358-946C-49A6-527393E3E18B}"/>
                </a:ext>
              </a:extLst>
            </p:cNvPr>
            <p:cNvSpPr txBox="1"/>
            <p:nvPr/>
          </p:nvSpPr>
          <p:spPr>
            <a:xfrm>
              <a:off x="6471422" y="4298256"/>
              <a:ext cx="2150014"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Holly Longstaff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a:ea typeface="+mn-ea"/>
                  <a:cs typeface="+mn-cs"/>
                </a:rPr>
                <a:t>Provincial Health Services Authority</a:t>
              </a:r>
              <a:endParaRPr kumimoji="0" lang="en-CA" sz="12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grpSp>
      <p:grpSp>
        <p:nvGrpSpPr>
          <p:cNvPr id="73" name="Group 72">
            <a:extLst>
              <a:ext uri="{FF2B5EF4-FFF2-40B4-BE49-F238E27FC236}">
                <a16:creationId xmlns:a16="http://schemas.microsoft.com/office/drawing/2014/main" id="{AB55CC14-5A51-52C5-7C4C-AF1A1EC29838}"/>
              </a:ext>
            </a:extLst>
          </p:cNvPr>
          <p:cNvGrpSpPr/>
          <p:nvPr/>
        </p:nvGrpSpPr>
        <p:grpSpPr>
          <a:xfrm>
            <a:off x="4889635" y="5073322"/>
            <a:ext cx="3543587" cy="764967"/>
            <a:chOff x="5550390" y="4914264"/>
            <a:chExt cx="3543587" cy="764967"/>
          </a:xfrm>
        </p:grpSpPr>
        <p:pic>
          <p:nvPicPr>
            <p:cNvPr id="41" name="Picture 40" descr="A circular design with a pattern in the middle&#10;&#10;Description automatically generated with medium confidence">
              <a:extLst>
                <a:ext uri="{FF2B5EF4-FFF2-40B4-BE49-F238E27FC236}">
                  <a16:creationId xmlns:a16="http://schemas.microsoft.com/office/drawing/2014/main" id="{4EEC62B3-0330-D09C-E726-CFDF8F92ED3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4000" b="94778" l="4889" r="95000">
                          <a14:foregroundMark x1="46667" y1="8778" x2="47667" y2="4444"/>
                          <a14:foregroundMark x1="4889" y1="55556" x2="4889" y2="55556"/>
                          <a14:foregroundMark x1="6778" y1="61556" x2="7556" y2="63778"/>
                          <a14:foregroundMark x1="73556" y1="87889" x2="73556" y2="87889"/>
                          <a14:foregroundMark x1="38333" y1="93444" x2="93000" y2="58000"/>
                          <a14:foregroundMark x1="93000" y1="58000" x2="92667" y2="40111"/>
                          <a14:foregroundMark x1="95000" y1="55889" x2="95000" y2="55889"/>
                          <a14:foregroundMark x1="78556" y1="78111" x2="22222" y2="35333"/>
                          <a14:foregroundMark x1="22222" y1="35333" x2="65333" y2="64667"/>
                          <a14:foregroundMark x1="60111" y1="20000" x2="39778" y2="85000"/>
                          <a14:foregroundMark x1="43889" y1="93889" x2="43889" y2="93889"/>
                          <a14:foregroundMark x1="53667" y1="94778" x2="48333" y2="76444"/>
                          <a14:foregroundMark x1="81333" y1="38667" x2="71556" y2="49111"/>
                          <a14:foregroundMark x1="76889" y1="65222" x2="75667" y2="31222"/>
                          <a14:foregroundMark x1="59444" y1="55556" x2="63444" y2="52000"/>
                          <a14:foregroundMark x1="54667" y1="22889" x2="40556" y2="46333"/>
                          <a14:foregroundMark x1="48444" y1="13556" x2="47667" y2="29778"/>
                          <a14:foregroundMark x1="29222" y1="82444" x2="19667" y2="25000"/>
                          <a14:foregroundMark x1="16556" y1="26222" x2="29000" y2="83111"/>
                          <a14:foregroundMark x1="26333" y1="86667" x2="11333" y2="47444"/>
                        </a14:backgroundRemoval>
                      </a14:imgEffect>
                    </a14:imgLayer>
                  </a14:imgProps>
                </a:ext>
                <a:ext uri="{28A0092B-C50C-407E-A947-70E740481C1C}">
                  <a14:useLocalDpi xmlns:a14="http://schemas.microsoft.com/office/drawing/2010/main" val="0"/>
                </a:ext>
              </a:extLst>
            </a:blip>
            <a:stretch>
              <a:fillRect/>
            </a:stretch>
          </p:blipFill>
          <p:spPr>
            <a:xfrm>
              <a:off x="5550390" y="4914264"/>
              <a:ext cx="764967" cy="764967"/>
            </a:xfrm>
            <a:prstGeom prst="rect">
              <a:avLst/>
            </a:prstGeom>
          </p:spPr>
        </p:pic>
        <p:sp>
          <p:nvSpPr>
            <p:cNvPr id="68" name="TextBox 67">
              <a:extLst>
                <a:ext uri="{FF2B5EF4-FFF2-40B4-BE49-F238E27FC236}">
                  <a16:creationId xmlns:a16="http://schemas.microsoft.com/office/drawing/2014/main" id="{171B54BC-BFDE-11F7-D16C-3507515EFEB5}"/>
                </a:ext>
              </a:extLst>
            </p:cNvPr>
            <p:cNvSpPr txBox="1"/>
            <p:nvPr/>
          </p:nvSpPr>
          <p:spPr>
            <a:xfrm>
              <a:off x="6749488" y="4992903"/>
              <a:ext cx="2344489"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Laura McNab-Coombs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BC Network Environment for Indigenous Health Research</a:t>
              </a:r>
            </a:p>
          </p:txBody>
        </p:sp>
      </p:grpSp>
      <p:grpSp>
        <p:nvGrpSpPr>
          <p:cNvPr id="75" name="Group 74">
            <a:extLst>
              <a:ext uri="{FF2B5EF4-FFF2-40B4-BE49-F238E27FC236}">
                <a16:creationId xmlns:a16="http://schemas.microsoft.com/office/drawing/2014/main" id="{8EF5C8AE-654D-83B1-925B-F367302C6515}"/>
              </a:ext>
            </a:extLst>
          </p:cNvPr>
          <p:cNvGrpSpPr/>
          <p:nvPr/>
        </p:nvGrpSpPr>
        <p:grpSpPr>
          <a:xfrm>
            <a:off x="8679522" y="4321194"/>
            <a:ext cx="2839146" cy="677108"/>
            <a:chOff x="9084500" y="4381955"/>
            <a:chExt cx="2733548" cy="677108"/>
          </a:xfrm>
        </p:grpSpPr>
        <p:pic>
          <p:nvPicPr>
            <p:cNvPr id="43" name="Picture 42" descr="A logo with text on it&#10;&#10;Description automatically generated">
              <a:extLst>
                <a:ext uri="{FF2B5EF4-FFF2-40B4-BE49-F238E27FC236}">
                  <a16:creationId xmlns:a16="http://schemas.microsoft.com/office/drawing/2014/main" id="{6927B0E8-78EB-62A3-2F26-309F23914749}"/>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10788" b="89212" l="9091" r="89474">
                          <a14:foregroundMark x1="45933" y1="19087" x2="45933" y2="19087"/>
                          <a14:foregroundMark x1="47847" y1="11203" x2="48804" y2="21577"/>
                          <a14:foregroundMark x1="45933" y1="38589" x2="45933" y2="38589"/>
                          <a14:foregroundMark x1="37799" y1="47718" x2="37799" y2="47718"/>
                          <a14:foregroundMark x1="66986" y1="45228" x2="66986" y2="45228"/>
                          <a14:foregroundMark x1="53110" y1="73029" x2="53110" y2="73029"/>
                          <a14:foregroundMark x1="59330" y1="89212" x2="59330" y2="89212"/>
                          <a14:foregroundMark x1="24880" y1="88382" x2="24880" y2="88382"/>
                          <a14:foregroundMark x1="88995" y1="82158" x2="88995" y2="82158"/>
                        </a14:backgroundRemoval>
                      </a14:imgEffect>
                    </a14:imgLayer>
                  </a14:imgProps>
                </a:ext>
                <a:ext uri="{28A0092B-C50C-407E-A947-70E740481C1C}">
                  <a14:useLocalDpi xmlns:a14="http://schemas.microsoft.com/office/drawing/2010/main" val="0"/>
                </a:ext>
              </a:extLst>
            </a:blip>
            <a:srcRect t="5651" b="5860"/>
            <a:stretch/>
          </p:blipFill>
          <p:spPr>
            <a:xfrm>
              <a:off x="9084500" y="4428600"/>
              <a:ext cx="551224" cy="562448"/>
            </a:xfrm>
            <a:prstGeom prst="rect">
              <a:avLst/>
            </a:prstGeom>
          </p:spPr>
        </p:pic>
        <p:sp>
          <p:nvSpPr>
            <p:cNvPr id="70" name="TextBox 69">
              <a:extLst>
                <a:ext uri="{FF2B5EF4-FFF2-40B4-BE49-F238E27FC236}">
                  <a16:creationId xmlns:a16="http://schemas.microsoft.com/office/drawing/2014/main" id="{EEF5F530-14D9-6254-8983-0433BDB5F5A3}"/>
                </a:ext>
              </a:extLst>
            </p:cNvPr>
            <p:cNvSpPr txBox="1"/>
            <p:nvPr/>
          </p:nvSpPr>
          <p:spPr>
            <a:xfrm>
              <a:off x="9687971" y="4381955"/>
              <a:ext cx="2130077"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Arial"/>
                  <a:ea typeface="+mn-ea"/>
                  <a:cs typeface="+mn-cs"/>
                </a:rPr>
                <a:t>Vinesha Ramasamy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AYA CAN - Canadian Cancer Advocacy</a:t>
              </a:r>
              <a:endParaRPr kumimoji="0" lang="en-CA" sz="12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grpSp>
      <p:sp>
        <p:nvSpPr>
          <p:cNvPr id="7" name="TextBox 6">
            <a:extLst>
              <a:ext uri="{FF2B5EF4-FFF2-40B4-BE49-F238E27FC236}">
                <a16:creationId xmlns:a16="http://schemas.microsoft.com/office/drawing/2014/main" id="{CE373B8A-D178-2FC3-33A8-C4DD28C49129}"/>
              </a:ext>
            </a:extLst>
          </p:cNvPr>
          <p:cNvSpPr txBox="1"/>
          <p:nvPr/>
        </p:nvSpPr>
        <p:spPr>
          <a:xfrm>
            <a:off x="3554161" y="3015288"/>
            <a:ext cx="5290400" cy="373133"/>
          </a:xfrm>
          <a:prstGeom prst="rect">
            <a:avLst/>
          </a:prstGeom>
          <a:noFill/>
        </p:spPr>
        <p:txBody>
          <a:bodyPr wrap="square" rtlCol="0">
            <a:spAutoFit/>
          </a:bodyPr>
          <a:lstStyle/>
          <a:p>
            <a:pPr algn="ctr"/>
            <a:r>
              <a:rPr lang="en-US" b="1" dirty="0"/>
              <a:t>EDI Working Group Members</a:t>
            </a:r>
          </a:p>
        </p:txBody>
      </p:sp>
    </p:spTree>
    <p:extLst>
      <p:ext uri="{BB962C8B-B14F-4D97-AF65-F5344CB8AC3E}">
        <p14:creationId xmlns:p14="http://schemas.microsoft.com/office/powerpoint/2010/main" val="92226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39D2E-5100-EA50-67D8-4DDBF97EC4A4}"/>
              </a:ext>
            </a:extLst>
          </p:cNvPr>
          <p:cNvSpPr>
            <a:spLocks noGrp="1"/>
          </p:cNvSpPr>
          <p:nvPr>
            <p:ph type="title"/>
          </p:nvPr>
        </p:nvSpPr>
        <p:spPr>
          <a:xfrm>
            <a:off x="1542846" y="239409"/>
            <a:ext cx="10202320" cy="483911"/>
          </a:xfrm>
        </p:spPr>
        <p:txBody>
          <a:bodyPr>
            <a:noAutofit/>
          </a:bodyPr>
          <a:lstStyle/>
          <a:p>
            <a:r>
              <a:rPr lang="en-US" sz="3600" b="1" dirty="0">
                <a:latin typeface="Arial" panose="020B0604020202020204" pitchFamily="34" charset="0"/>
                <a:cs typeface="Arial" panose="020B0604020202020204" pitchFamily="34" charset="0"/>
              </a:rPr>
              <a:t>3CTN EDI Framework and Resource Toolkit</a:t>
            </a:r>
          </a:p>
        </p:txBody>
      </p:sp>
      <p:sp>
        <p:nvSpPr>
          <p:cNvPr id="4" name="Slide Number Placeholder 3">
            <a:extLst>
              <a:ext uri="{FF2B5EF4-FFF2-40B4-BE49-F238E27FC236}">
                <a16:creationId xmlns:a16="http://schemas.microsoft.com/office/drawing/2014/main" id="{50DB84A9-5C6D-5C05-EC9C-4C69FD253FA4}"/>
              </a:ext>
            </a:extLst>
          </p:cNvPr>
          <p:cNvSpPr>
            <a:spLocks noGrp="1"/>
          </p:cNvSpPr>
          <p:nvPr>
            <p:ph type="sldNum" sz="quarter" idx="12"/>
          </p:nvPr>
        </p:nvSpPr>
        <p:spPr/>
        <p:txBody>
          <a:bodyPr/>
          <a:lstStyle/>
          <a:p>
            <a:fld id="{2066355A-084C-D24E-9AD2-7E4FC41EA627}" type="slidenum">
              <a:rPr lang="en-US" smtClean="0"/>
              <a:t>5</a:t>
            </a:fld>
            <a:endParaRPr lang="en-US" dirty="0"/>
          </a:p>
        </p:txBody>
      </p:sp>
      <p:cxnSp>
        <p:nvCxnSpPr>
          <p:cNvPr id="45" name="Connector: Elbow 44">
            <a:extLst>
              <a:ext uri="{FF2B5EF4-FFF2-40B4-BE49-F238E27FC236}">
                <a16:creationId xmlns:a16="http://schemas.microsoft.com/office/drawing/2014/main" id="{FBA977A8-05C8-2EED-8751-342EC3A4D9C6}"/>
              </a:ext>
            </a:extLst>
          </p:cNvPr>
          <p:cNvCxnSpPr>
            <a:cxnSpLocks/>
          </p:cNvCxnSpPr>
          <p:nvPr/>
        </p:nvCxnSpPr>
        <p:spPr>
          <a:xfrm rot="16200000" flipH="1">
            <a:off x="7128954" y="2362100"/>
            <a:ext cx="1128017" cy="2809112"/>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Connector: Elbow 49">
            <a:extLst>
              <a:ext uri="{FF2B5EF4-FFF2-40B4-BE49-F238E27FC236}">
                <a16:creationId xmlns:a16="http://schemas.microsoft.com/office/drawing/2014/main" id="{B1D63EFC-299A-9E56-BF05-21E086880141}"/>
              </a:ext>
            </a:extLst>
          </p:cNvPr>
          <p:cNvCxnSpPr>
            <a:cxnSpLocks/>
          </p:cNvCxnSpPr>
          <p:nvPr/>
        </p:nvCxnSpPr>
        <p:spPr>
          <a:xfrm rot="5400000">
            <a:off x="4413475" y="2447856"/>
            <a:ext cx="1110012" cy="2639849"/>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pic>
        <p:nvPicPr>
          <p:cNvPr id="5" name="Picture 4" descr="A group of blue squares with text&#10;&#10;Description automatically generated">
            <a:extLst>
              <a:ext uri="{FF2B5EF4-FFF2-40B4-BE49-F238E27FC236}">
                <a16:creationId xmlns:a16="http://schemas.microsoft.com/office/drawing/2014/main" id="{E55EF28C-3654-7266-C69B-7C654BF29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8130" y="4446030"/>
            <a:ext cx="3318777" cy="1910320"/>
          </a:xfrm>
          <a:prstGeom prst="roundRect">
            <a:avLst>
              <a:gd name="adj" fmla="val 4167"/>
            </a:avLst>
          </a:prstGeom>
          <a:solidFill>
            <a:srgbClr val="FFFFFF"/>
          </a:solidFill>
          <a:ln w="28575"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a:extLst>
              <a:ext uri="{FF2B5EF4-FFF2-40B4-BE49-F238E27FC236}">
                <a16:creationId xmlns:a16="http://schemas.microsoft.com/office/drawing/2014/main" id="{EC5293DF-5D9F-01A4-1FAD-F522712935F0}"/>
              </a:ext>
            </a:extLst>
          </p:cNvPr>
          <p:cNvPicPr>
            <a:picLocks noChangeAspect="1"/>
          </p:cNvPicPr>
          <p:nvPr/>
        </p:nvPicPr>
        <p:blipFill>
          <a:blip r:embed="rId4"/>
          <a:stretch>
            <a:fillRect/>
          </a:stretch>
        </p:blipFill>
        <p:spPr>
          <a:xfrm>
            <a:off x="2191909" y="4446030"/>
            <a:ext cx="2913293" cy="1910320"/>
          </a:xfrm>
          <a:prstGeom prst="roundRect">
            <a:avLst>
              <a:gd name="adj" fmla="val 8104"/>
            </a:avLst>
          </a:prstGeom>
          <a:solidFill>
            <a:srgbClr val="FFFFFF"/>
          </a:solidFill>
          <a:ln w="28575"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70" name="Group 69">
            <a:extLst>
              <a:ext uri="{FF2B5EF4-FFF2-40B4-BE49-F238E27FC236}">
                <a16:creationId xmlns:a16="http://schemas.microsoft.com/office/drawing/2014/main" id="{9BDD14FA-B511-19D2-680E-48BE26C4D2EC}"/>
              </a:ext>
            </a:extLst>
          </p:cNvPr>
          <p:cNvGrpSpPr/>
          <p:nvPr/>
        </p:nvGrpSpPr>
        <p:grpSpPr>
          <a:xfrm>
            <a:off x="2010806" y="1007419"/>
            <a:ext cx="8555197" cy="2244278"/>
            <a:chOff x="1490712" y="991540"/>
            <a:chExt cx="9761148" cy="2628993"/>
          </a:xfrm>
        </p:grpSpPr>
        <p:sp>
          <p:nvSpPr>
            <p:cNvPr id="28" name="Rectangle 27">
              <a:extLst>
                <a:ext uri="{FF2B5EF4-FFF2-40B4-BE49-F238E27FC236}">
                  <a16:creationId xmlns:a16="http://schemas.microsoft.com/office/drawing/2014/main" id="{5F3C92CB-2B7D-374B-9DC5-35E59B150F23}"/>
                </a:ext>
              </a:extLst>
            </p:cNvPr>
            <p:cNvSpPr/>
            <p:nvPr/>
          </p:nvSpPr>
          <p:spPr>
            <a:xfrm>
              <a:off x="1490712" y="1014697"/>
              <a:ext cx="9761148" cy="2605836"/>
            </a:xfrm>
            <a:prstGeom prst="rect">
              <a:avLst/>
            </a:prstGeom>
            <a:solidFill>
              <a:schemeClr val="tx2">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62564FAC-DCF8-B8BB-D93A-25D91E1F741E}"/>
                </a:ext>
              </a:extLst>
            </p:cNvPr>
            <p:cNvSpPr txBox="1"/>
            <p:nvPr/>
          </p:nvSpPr>
          <p:spPr>
            <a:xfrm>
              <a:off x="1831849" y="991540"/>
              <a:ext cx="9194800" cy="2264868"/>
            </a:xfrm>
            <a:prstGeom prst="rect">
              <a:avLst/>
            </a:prstGeom>
            <a:noFill/>
          </p:spPr>
          <p:txBody>
            <a:bodyPr wrap="square" rtlCol="0">
              <a:spAutoFit/>
            </a:bodyPr>
            <a:lstStyle/>
            <a:p>
              <a:pPr algn="ctr"/>
              <a:r>
                <a:rPr lang="en-US" sz="1600" b="1" dirty="0"/>
                <a:t>Framework Themes: </a:t>
              </a:r>
            </a:p>
            <a:p>
              <a:pPr marL="285750" indent="-285750">
                <a:spcBef>
                  <a:spcPts val="600"/>
                </a:spcBef>
                <a:spcAft>
                  <a:spcPts val="300"/>
                </a:spcAft>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Improving Trial Participation – Fostering Trust and Improving Communication</a:t>
              </a:r>
            </a:p>
            <a:p>
              <a:pPr marL="285750" indent="-285750">
                <a:spcAft>
                  <a:spcPts val="300"/>
                </a:spcAft>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Improving Trial Awareness</a:t>
              </a:r>
            </a:p>
            <a:p>
              <a:pPr marL="285750" indent="-285750">
                <a:spcAft>
                  <a:spcPts val="300"/>
                </a:spcAft>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Improving Trial Access</a:t>
              </a:r>
            </a:p>
            <a:p>
              <a:pPr marL="285750" indent="-285750">
                <a:spcAft>
                  <a:spcPts val="300"/>
                </a:spcAft>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Developing Inclusive Trial Design</a:t>
              </a:r>
            </a:p>
            <a:p>
              <a:pPr marL="285750" indent="-285750">
                <a:spcAft>
                  <a:spcPts val="300"/>
                </a:spcAft>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Education and Training for Clinical Research Staff</a:t>
              </a:r>
            </a:p>
            <a:p>
              <a:pPr marL="285750" indent="-285750">
                <a:spcAft>
                  <a:spcPts val="300"/>
                </a:spcAft>
                <a:buFont typeface="Arial" panose="020B0604020202020204" pitchFamily="34" charset="0"/>
                <a:buChar char="•"/>
              </a:pP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Increasing Diversity of Clinical Research Teams and Inclusive Hiring Practices</a:t>
              </a:r>
            </a:p>
            <a:p>
              <a:pPr marL="285750" indent="-285750">
                <a:spcAft>
                  <a:spcPts val="300"/>
                </a:spcAft>
                <a:buFont typeface="Arial" panose="020B0604020202020204" pitchFamily="34" charset="0"/>
                <a:buChar char="•"/>
              </a:pP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Collection of Trial </a:t>
              </a:r>
              <a:r>
                <a:rPr lang="en-US" sz="1400" dirty="0">
                  <a:latin typeface="Tahoma" panose="020B0604030504040204" pitchFamily="34" charset="0"/>
                  <a:ea typeface="Tahoma" panose="020B0604030504040204" pitchFamily="34" charset="0"/>
                  <a:cs typeface="Tahoma" panose="020B0604030504040204" pitchFamily="34" charset="0"/>
                </a:rPr>
                <a:t>P</a:t>
              </a: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articipant </a:t>
              </a:r>
              <a:r>
                <a:rPr lang="en-US" sz="1400" dirty="0">
                  <a:latin typeface="Tahoma" panose="020B0604030504040204" pitchFamily="34" charset="0"/>
                  <a:ea typeface="Tahoma" panose="020B0604030504040204" pitchFamily="34" charset="0"/>
                  <a:cs typeface="Tahoma" panose="020B0604030504040204" pitchFamily="34" charset="0"/>
                </a:rPr>
                <a:t>D</a:t>
              </a: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ata – Race, Ethnicity, Demographic </a:t>
              </a:r>
              <a:r>
                <a:rPr lang="en-US" sz="1400" dirty="0">
                  <a:latin typeface="Tahoma" panose="020B0604030504040204" pitchFamily="34" charset="0"/>
                  <a:ea typeface="Tahoma" panose="020B0604030504040204" pitchFamily="34" charset="0"/>
                  <a:cs typeface="Tahoma" panose="020B0604030504040204" pitchFamily="34" charset="0"/>
                </a:rPr>
                <a:t>D</a:t>
              </a: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ata</a:t>
              </a:r>
              <a:endParaRPr lang="en-US" sz="1400" dirty="0"/>
            </a:p>
          </p:txBody>
        </p:sp>
      </p:grpSp>
    </p:spTree>
    <p:extLst>
      <p:ext uri="{BB962C8B-B14F-4D97-AF65-F5344CB8AC3E}">
        <p14:creationId xmlns:p14="http://schemas.microsoft.com/office/powerpoint/2010/main" val="3516047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6D35AB4-194C-8A49-B5FD-DA44CAD6BFB4}"/>
              </a:ext>
            </a:extLst>
          </p:cNvPr>
          <p:cNvSpPr txBox="1">
            <a:spLocks/>
          </p:cNvSpPr>
          <p:nvPr/>
        </p:nvSpPr>
        <p:spPr>
          <a:xfrm>
            <a:off x="1562100" y="429477"/>
            <a:ext cx="8971175" cy="297733"/>
          </a:xfrm>
          <a:prstGeom prst="rect">
            <a:avLst/>
          </a:prstGeom>
        </p:spPr>
        <p:txBody>
          <a:bodyPr vert="horz" lIns="0" tIns="45720" rIns="91440" bIns="45720" rtlCol="0" anchor="ctr">
            <a:noAutofit/>
          </a:bodyPr>
          <a:lstStyle>
            <a:lvl1pPr algn="l" defTabSz="457200" rtl="0" eaLnBrk="1" latinLnBrk="0" hangingPunct="1">
              <a:spcBef>
                <a:spcPct val="0"/>
              </a:spcBef>
              <a:buNone/>
              <a:defRPr sz="2400" b="1" i="0" kern="1200">
                <a:solidFill>
                  <a:srgbClr val="006DB8"/>
                </a:solidFill>
                <a:latin typeface="+mj-lt"/>
                <a:ea typeface="+mj-ea"/>
                <a:cs typeface="+mj-cs"/>
              </a:defRPr>
            </a:lvl1pPr>
          </a:lstStyle>
          <a:p>
            <a:pPr algn="ctr" defTabSz="914400">
              <a:lnSpc>
                <a:spcPct val="90000"/>
              </a:lnSpc>
            </a:pPr>
            <a:r>
              <a:rPr lang="en-US" sz="3600" dirty="0">
                <a:solidFill>
                  <a:schemeClr val="tx1"/>
                </a:solidFill>
                <a:latin typeface="Arial" panose="020B0604020202020204" pitchFamily="34" charset="0"/>
                <a:cs typeface="Arial" panose="020B0604020202020204" pitchFamily="34" charset="0"/>
              </a:rPr>
              <a:t>Putting Best Practices to Practice  </a:t>
            </a:r>
          </a:p>
        </p:txBody>
      </p:sp>
      <p:sp>
        <p:nvSpPr>
          <p:cNvPr id="7" name="TextBox 6">
            <a:extLst>
              <a:ext uri="{FF2B5EF4-FFF2-40B4-BE49-F238E27FC236}">
                <a16:creationId xmlns:a16="http://schemas.microsoft.com/office/drawing/2014/main" id="{70979C3C-66F7-8810-1C8B-C1804F8A8A82}"/>
              </a:ext>
            </a:extLst>
          </p:cNvPr>
          <p:cNvSpPr txBox="1"/>
          <p:nvPr/>
        </p:nvSpPr>
        <p:spPr>
          <a:xfrm>
            <a:off x="747637" y="3127249"/>
            <a:ext cx="10879606" cy="2631490"/>
          </a:xfrm>
          <a:prstGeom prst="rect">
            <a:avLst/>
          </a:prstGeom>
          <a:noFill/>
        </p:spPr>
        <p:txBody>
          <a:bodyPr wrap="square">
            <a:spAutoFit/>
          </a:bodyPr>
          <a:lstStyle/>
          <a:p>
            <a:pPr marL="234950" lvl="1" algn="ctr" defTabSz="457200">
              <a:spcBef>
                <a:spcPts val="1200"/>
              </a:spcBef>
              <a:spcAft>
                <a:spcPts val="600"/>
              </a:spcAft>
              <a:buSzPct val="70000"/>
              <a:defRPr/>
            </a:pPr>
            <a:r>
              <a:rPr lang="en-US" sz="2000" i="1" dirty="0">
                <a:solidFill>
                  <a:prstClr val="black"/>
                </a:solidFill>
                <a:latin typeface="Arial" panose="020B0604020202020204" pitchFamily="34" charset="0"/>
                <a:cs typeface="Arial" panose="020B0604020202020204" pitchFamily="34" charset="0"/>
              </a:rPr>
              <a:t>Building on 3CTN’s</a:t>
            </a:r>
            <a:r>
              <a:rPr lang="en-US" sz="2000" i="1" dirty="0">
                <a:effectLst/>
                <a:latin typeface="Arial" panose="020B0604020202020204" pitchFamily="34" charset="0"/>
                <a:ea typeface="Aptos" panose="020B0004020202020204" pitchFamily="34" charset="0"/>
                <a:cs typeface="Arial" panose="020B0604020202020204" pitchFamily="34" charset="0"/>
              </a:rPr>
              <a:t> early CRAFT (</a:t>
            </a:r>
            <a:r>
              <a:rPr lang="en-US" sz="2000" i="1" dirty="0">
                <a:latin typeface="Arial" panose="020B0604020202020204" pitchFamily="34" charset="0"/>
                <a:ea typeface="Aptos" panose="020B0004020202020204" pitchFamily="34" charset="0"/>
                <a:cs typeface="Arial" panose="020B0604020202020204" pitchFamily="34" charset="0"/>
              </a:rPr>
              <a:t>Canadian Remote Access Framework For Clinical Trials) </a:t>
            </a:r>
            <a:r>
              <a:rPr lang="en-US" sz="2000" i="1" dirty="0">
                <a:effectLst/>
                <a:latin typeface="Arial" panose="020B0604020202020204" pitchFamily="34" charset="0"/>
                <a:ea typeface="Aptos" panose="020B0004020202020204" pitchFamily="34" charset="0"/>
                <a:cs typeface="Arial" panose="020B0604020202020204" pitchFamily="34" charset="0"/>
              </a:rPr>
              <a:t>successes and the recently launched EDI Framework</a:t>
            </a:r>
          </a:p>
          <a:p>
            <a:pPr marL="234950" lvl="1" defTabSz="457200">
              <a:spcBef>
                <a:spcPts val="1200"/>
              </a:spcBef>
              <a:spcAft>
                <a:spcPts val="600"/>
              </a:spcAft>
              <a:buSzPct val="70000"/>
              <a:defRPr/>
            </a:pPr>
            <a:r>
              <a:rPr lang="en-US" sz="2000" dirty="0">
                <a:latin typeface="Arial" panose="020B0604020202020204" pitchFamily="34" charset="0"/>
                <a:ea typeface="Aptos" panose="020B0004020202020204" pitchFamily="34" charset="0"/>
                <a:cs typeface="Arial" panose="020B0604020202020204" pitchFamily="34" charset="0"/>
              </a:rPr>
              <a:t>3CTN t</a:t>
            </a:r>
            <a:r>
              <a:rPr lang="en-US" sz="2000" dirty="0">
                <a:effectLst/>
                <a:latin typeface="Arial" panose="020B0604020202020204" pitchFamily="34" charset="0"/>
                <a:ea typeface="Aptos" panose="020B0004020202020204" pitchFamily="34" charset="0"/>
                <a:cs typeface="Arial" panose="020B0604020202020204" pitchFamily="34" charset="0"/>
              </a:rPr>
              <a:t>o support projects for </a:t>
            </a:r>
            <a:r>
              <a:rPr lang="en-US" sz="2000" b="1" dirty="0">
                <a:solidFill>
                  <a:srgbClr val="0070C0"/>
                </a:solidFill>
                <a:latin typeface="Arial" panose="020B0604020202020204" pitchFamily="34" charset="0"/>
                <a:cs typeface="Arial" panose="020B0604020202020204" pitchFamily="34" charset="0"/>
              </a:rPr>
              <a:t>implementation of EDI priorities at Cancer </a:t>
            </a:r>
            <a:r>
              <a:rPr lang="en-US" sz="2000" b="1" dirty="0" err="1">
                <a:solidFill>
                  <a:srgbClr val="0070C0"/>
                </a:solidFill>
                <a:latin typeface="Arial" panose="020B0604020202020204" pitchFamily="34" charset="0"/>
                <a:cs typeface="Arial" panose="020B0604020202020204" pitchFamily="34" charset="0"/>
              </a:rPr>
              <a:t>Centres</a:t>
            </a:r>
            <a:endParaRPr lang="en-US" sz="2000" b="1" dirty="0">
              <a:solidFill>
                <a:srgbClr val="0070C0"/>
              </a:solidFill>
              <a:latin typeface="Arial" panose="020B0604020202020204" pitchFamily="34" charset="0"/>
              <a:cs typeface="Arial" panose="020B0604020202020204" pitchFamily="34" charset="0"/>
            </a:endParaRPr>
          </a:p>
          <a:p>
            <a:pPr marL="577850" lvl="1" indent="-342900" defTabSz="457200">
              <a:spcBef>
                <a:spcPts val="1200"/>
              </a:spcBef>
              <a:spcAft>
                <a:spcPts val="600"/>
              </a:spcAft>
              <a:buSzPct val="70000"/>
              <a:buFont typeface="Arial" panose="020B0604020202020204" pitchFamily="34" charset="0"/>
              <a:buChar char="•"/>
              <a:defRPr/>
            </a:pPr>
            <a:r>
              <a:rPr lang="en-US" sz="2000" dirty="0">
                <a:latin typeface="Arial" panose="020B0604020202020204" pitchFamily="34" charset="0"/>
                <a:cs typeface="Arial" panose="020B0604020202020204" pitchFamily="34" charset="0"/>
              </a:rPr>
              <a:t>Increase potential for enrollment of underserved populations</a:t>
            </a:r>
          </a:p>
          <a:p>
            <a:pPr marL="914400" lvl="1" indent="-457200">
              <a:spcBef>
                <a:spcPts val="600"/>
              </a:spcBef>
              <a:buSzPct val="70000"/>
              <a:buFont typeface="Arial" panose="020B0604020202020204" pitchFamily="34" charset="0"/>
              <a:buChar char="•"/>
              <a:defRPr/>
            </a:pPr>
            <a:r>
              <a:rPr lang="en-US" sz="2000" dirty="0">
                <a:latin typeface="Arial" panose="020B0604020202020204" pitchFamily="34" charset="0"/>
                <a:cs typeface="Arial" panose="020B0604020202020204" pitchFamily="34" charset="0"/>
              </a:rPr>
              <a:t>Provide funding to drive meaningful changes in trial conduct and patient access</a:t>
            </a:r>
          </a:p>
          <a:p>
            <a:pPr marL="914400" lvl="1" indent="-457200">
              <a:spcBef>
                <a:spcPts val="600"/>
              </a:spcBef>
              <a:spcAft>
                <a:spcPts val="600"/>
              </a:spcAft>
              <a:buSzPct val="70000"/>
              <a:buFont typeface="Arial" panose="020B0604020202020204" pitchFamily="34" charset="0"/>
              <a:buChar char="•"/>
              <a:defRPr/>
            </a:pPr>
            <a:r>
              <a:rPr lang="en-US" sz="2000" dirty="0">
                <a:latin typeface="Arial" panose="020B0604020202020204" pitchFamily="34" charset="0"/>
                <a:cs typeface="Arial" panose="020B0604020202020204" pitchFamily="34" charset="0"/>
              </a:rPr>
              <a:t>Evaluate and assess impacts</a:t>
            </a:r>
          </a:p>
        </p:txBody>
      </p:sp>
      <p:sp>
        <p:nvSpPr>
          <p:cNvPr id="9" name="Rectangle 8">
            <a:extLst>
              <a:ext uri="{FF2B5EF4-FFF2-40B4-BE49-F238E27FC236}">
                <a16:creationId xmlns:a16="http://schemas.microsoft.com/office/drawing/2014/main" id="{A2391DEC-D602-F517-67B5-3624701B60A2}"/>
              </a:ext>
            </a:extLst>
          </p:cNvPr>
          <p:cNvSpPr/>
          <p:nvPr/>
        </p:nvSpPr>
        <p:spPr>
          <a:xfrm>
            <a:off x="2058988" y="1280019"/>
            <a:ext cx="2654300" cy="83820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EDI Framework + Toolkit</a:t>
            </a:r>
          </a:p>
          <a:p>
            <a:pPr algn="ctr"/>
            <a:r>
              <a:rPr lang="en-US" dirty="0"/>
              <a:t>CRAFT Framework</a:t>
            </a:r>
          </a:p>
        </p:txBody>
      </p:sp>
      <p:sp>
        <p:nvSpPr>
          <p:cNvPr id="10" name="TextBox 9">
            <a:extLst>
              <a:ext uri="{FF2B5EF4-FFF2-40B4-BE49-F238E27FC236}">
                <a16:creationId xmlns:a16="http://schemas.microsoft.com/office/drawing/2014/main" id="{1EED7524-F4FA-C431-94BD-FA8B6BE14B68}"/>
              </a:ext>
            </a:extLst>
          </p:cNvPr>
          <p:cNvSpPr txBox="1"/>
          <p:nvPr/>
        </p:nvSpPr>
        <p:spPr>
          <a:xfrm>
            <a:off x="1916906" y="2227390"/>
            <a:ext cx="2938463" cy="523220"/>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Foundation - Framework, Guideline and Templates</a:t>
            </a:r>
          </a:p>
        </p:txBody>
      </p:sp>
      <p:cxnSp>
        <p:nvCxnSpPr>
          <p:cNvPr id="12" name="Straight Arrow Connector 11">
            <a:extLst>
              <a:ext uri="{FF2B5EF4-FFF2-40B4-BE49-F238E27FC236}">
                <a16:creationId xmlns:a16="http://schemas.microsoft.com/office/drawing/2014/main" id="{DAD323A9-4A10-F688-11F1-C69D756FC56F}"/>
              </a:ext>
            </a:extLst>
          </p:cNvPr>
          <p:cNvCxnSpPr>
            <a:cxnSpLocks/>
          </p:cNvCxnSpPr>
          <p:nvPr/>
        </p:nvCxnSpPr>
        <p:spPr>
          <a:xfrm>
            <a:off x="5018987" y="1675520"/>
            <a:ext cx="20574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4740047C-D803-2BAE-F443-2630760628F3}"/>
              </a:ext>
            </a:extLst>
          </p:cNvPr>
          <p:cNvSpPr/>
          <p:nvPr/>
        </p:nvSpPr>
        <p:spPr>
          <a:xfrm>
            <a:off x="7248525" y="1280019"/>
            <a:ext cx="2654298" cy="8382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Demonstration Projects </a:t>
            </a:r>
          </a:p>
        </p:txBody>
      </p:sp>
      <p:sp>
        <p:nvSpPr>
          <p:cNvPr id="15" name="TextBox 14">
            <a:extLst>
              <a:ext uri="{FF2B5EF4-FFF2-40B4-BE49-F238E27FC236}">
                <a16:creationId xmlns:a16="http://schemas.microsoft.com/office/drawing/2014/main" id="{E898FE47-6A6E-13AF-02F8-1190ABB2B59D}"/>
              </a:ext>
            </a:extLst>
          </p:cNvPr>
          <p:cNvSpPr txBox="1"/>
          <p:nvPr/>
        </p:nvSpPr>
        <p:spPr>
          <a:xfrm>
            <a:off x="7115173" y="2208538"/>
            <a:ext cx="2787650" cy="523220"/>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Pilot cancer centres to implement EDI Best Practices</a:t>
            </a:r>
          </a:p>
        </p:txBody>
      </p:sp>
      <p:pic>
        <p:nvPicPr>
          <p:cNvPr id="2" name="Picture 1">
            <a:extLst>
              <a:ext uri="{FF2B5EF4-FFF2-40B4-BE49-F238E27FC236}">
                <a16:creationId xmlns:a16="http://schemas.microsoft.com/office/drawing/2014/main" id="{09D1C931-EF8E-E7D4-8C2B-36BB1B8D65A6}"/>
              </a:ext>
            </a:extLst>
          </p:cNvPr>
          <p:cNvPicPr>
            <a:picLocks noChangeAspect="1"/>
          </p:cNvPicPr>
          <p:nvPr/>
        </p:nvPicPr>
        <p:blipFill rotWithShape="1">
          <a:blip r:embed="rId3"/>
          <a:srcRect l="22656" t="39445" r="54303" b="19861"/>
          <a:stretch/>
        </p:blipFill>
        <p:spPr>
          <a:xfrm>
            <a:off x="9618147" y="5455009"/>
            <a:ext cx="1060225" cy="1047960"/>
          </a:xfrm>
          <a:prstGeom prst="rect">
            <a:avLst/>
          </a:prstGeom>
        </p:spPr>
      </p:pic>
      <p:pic>
        <p:nvPicPr>
          <p:cNvPr id="3" name="Picture 2">
            <a:extLst>
              <a:ext uri="{FF2B5EF4-FFF2-40B4-BE49-F238E27FC236}">
                <a16:creationId xmlns:a16="http://schemas.microsoft.com/office/drawing/2014/main" id="{709DAC01-5BBF-6573-3B26-4898354639A4}"/>
              </a:ext>
            </a:extLst>
          </p:cNvPr>
          <p:cNvPicPr>
            <a:picLocks noChangeAspect="1"/>
          </p:cNvPicPr>
          <p:nvPr/>
        </p:nvPicPr>
        <p:blipFill>
          <a:blip r:embed="rId4"/>
          <a:stretch>
            <a:fillRect/>
          </a:stretch>
        </p:blipFill>
        <p:spPr>
          <a:xfrm>
            <a:off x="10903428" y="5402812"/>
            <a:ext cx="1160163" cy="1113220"/>
          </a:xfrm>
          <a:prstGeom prst="rect">
            <a:avLst/>
          </a:prstGeom>
        </p:spPr>
      </p:pic>
      <p:sp>
        <p:nvSpPr>
          <p:cNvPr id="4" name="TextBox 3">
            <a:extLst>
              <a:ext uri="{FF2B5EF4-FFF2-40B4-BE49-F238E27FC236}">
                <a16:creationId xmlns:a16="http://schemas.microsoft.com/office/drawing/2014/main" id="{A33C3995-8D24-09B2-B67E-6CB0E56CA5F8}"/>
              </a:ext>
            </a:extLst>
          </p:cNvPr>
          <p:cNvSpPr txBox="1"/>
          <p:nvPr/>
        </p:nvSpPr>
        <p:spPr>
          <a:xfrm>
            <a:off x="9541237" y="6483075"/>
            <a:ext cx="1214043" cy="261610"/>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EDI Framework</a:t>
            </a:r>
          </a:p>
        </p:txBody>
      </p:sp>
      <p:sp>
        <p:nvSpPr>
          <p:cNvPr id="6" name="TextBox 5">
            <a:extLst>
              <a:ext uri="{FF2B5EF4-FFF2-40B4-BE49-F238E27FC236}">
                <a16:creationId xmlns:a16="http://schemas.microsoft.com/office/drawing/2014/main" id="{E4987D2B-9B78-2170-A6A3-6535FB111D82}"/>
              </a:ext>
            </a:extLst>
          </p:cNvPr>
          <p:cNvSpPr txBox="1"/>
          <p:nvPr/>
        </p:nvSpPr>
        <p:spPr>
          <a:xfrm>
            <a:off x="10755280" y="6496327"/>
            <a:ext cx="1385180" cy="253916"/>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CRAFT Framework</a:t>
            </a:r>
          </a:p>
        </p:txBody>
      </p:sp>
    </p:spTree>
    <p:extLst>
      <p:ext uri="{BB962C8B-B14F-4D97-AF65-F5344CB8AC3E}">
        <p14:creationId xmlns:p14="http://schemas.microsoft.com/office/powerpoint/2010/main" val="3801182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43CBF-6490-5115-F4A9-8D09F9450B06}"/>
              </a:ext>
            </a:extLst>
          </p:cNvPr>
          <p:cNvSpPr>
            <a:spLocks noGrp="1"/>
          </p:cNvSpPr>
          <p:nvPr>
            <p:ph type="title"/>
          </p:nvPr>
        </p:nvSpPr>
        <p:spPr>
          <a:xfrm>
            <a:off x="839787" y="365126"/>
            <a:ext cx="10899775" cy="767556"/>
          </a:xfrm>
        </p:spPr>
        <p:txBody>
          <a:bodyPr>
            <a:normAutofit fontScale="90000"/>
          </a:bodyPr>
          <a:lstStyle/>
          <a:p>
            <a:r>
              <a:rPr lang="en-US" b="1" dirty="0"/>
              <a:t>Blind Spots and Barriers: Parallels</a:t>
            </a:r>
            <a:r>
              <a:rPr lang="en-US" dirty="0"/>
              <a:t> </a:t>
            </a:r>
            <a:r>
              <a:rPr lang="en-US" b="1" dirty="0"/>
              <a:t>to Education </a:t>
            </a:r>
            <a:endParaRPr lang="en-US" dirty="0"/>
          </a:p>
        </p:txBody>
      </p:sp>
      <p:sp>
        <p:nvSpPr>
          <p:cNvPr id="4" name="Text Placeholder 3">
            <a:extLst>
              <a:ext uri="{FF2B5EF4-FFF2-40B4-BE49-F238E27FC236}">
                <a16:creationId xmlns:a16="http://schemas.microsoft.com/office/drawing/2014/main" id="{8B24FEA5-07CE-2B8C-FFBF-6854BCFD3943}"/>
              </a:ext>
            </a:extLst>
          </p:cNvPr>
          <p:cNvSpPr>
            <a:spLocks noGrp="1"/>
          </p:cNvSpPr>
          <p:nvPr>
            <p:ph type="body" idx="1"/>
          </p:nvPr>
        </p:nvSpPr>
        <p:spPr>
          <a:xfrm>
            <a:off x="839788" y="1681163"/>
            <a:ext cx="5157787" cy="390525"/>
          </a:xfrm>
        </p:spPr>
        <p:txBody>
          <a:bodyPr>
            <a:noAutofit/>
          </a:bodyPr>
          <a:lstStyle/>
          <a:p>
            <a:r>
              <a:rPr lang="en-US" sz="3200" dirty="0"/>
              <a:t>Data Collection</a:t>
            </a:r>
          </a:p>
        </p:txBody>
      </p:sp>
      <p:sp>
        <p:nvSpPr>
          <p:cNvPr id="3" name="Content Placeholder 2">
            <a:extLst>
              <a:ext uri="{FF2B5EF4-FFF2-40B4-BE49-F238E27FC236}">
                <a16:creationId xmlns:a16="http://schemas.microsoft.com/office/drawing/2014/main" id="{AE0E172F-3A3A-0269-8410-E337E4156D23}"/>
              </a:ext>
            </a:extLst>
          </p:cNvPr>
          <p:cNvSpPr>
            <a:spLocks noGrp="1"/>
          </p:cNvSpPr>
          <p:nvPr>
            <p:ph sz="half" idx="2"/>
          </p:nvPr>
        </p:nvSpPr>
        <p:spPr>
          <a:xfrm>
            <a:off x="554038" y="2250281"/>
            <a:ext cx="5157787" cy="3475038"/>
          </a:xfrm>
        </p:spPr>
        <p:txBody>
          <a:bodyPr>
            <a:normAutofit lnSpcReduction="10000"/>
          </a:bodyPr>
          <a:lstStyle/>
          <a:p>
            <a:r>
              <a:rPr lang="en-US" dirty="0"/>
              <a:t>Whom are we collecting data on?
What data are we collecting?
Language matters!
Accessibility of the process
How is this data being shared back with the community in a timely manner?</a:t>
            </a:r>
          </a:p>
        </p:txBody>
      </p:sp>
      <p:sp>
        <p:nvSpPr>
          <p:cNvPr id="5" name="Text Placeholder 4">
            <a:extLst>
              <a:ext uri="{FF2B5EF4-FFF2-40B4-BE49-F238E27FC236}">
                <a16:creationId xmlns:a16="http://schemas.microsoft.com/office/drawing/2014/main" id="{CFB87BD1-0057-EF67-103F-FA4DDDD5CEE0}"/>
              </a:ext>
            </a:extLst>
          </p:cNvPr>
          <p:cNvSpPr>
            <a:spLocks noGrp="1"/>
          </p:cNvSpPr>
          <p:nvPr>
            <p:ph type="body" sz="quarter" idx="3"/>
          </p:nvPr>
        </p:nvSpPr>
        <p:spPr>
          <a:xfrm>
            <a:off x="6283325" y="1753791"/>
            <a:ext cx="5183188" cy="317898"/>
          </a:xfrm>
        </p:spPr>
        <p:txBody>
          <a:bodyPr>
            <a:noAutofit/>
          </a:bodyPr>
          <a:lstStyle/>
          <a:p>
            <a:r>
              <a:rPr lang="en-US" sz="3200" dirty="0"/>
              <a:t>Representation</a:t>
            </a:r>
          </a:p>
        </p:txBody>
      </p:sp>
      <p:sp>
        <p:nvSpPr>
          <p:cNvPr id="6" name="Content Placeholder 5">
            <a:extLst>
              <a:ext uri="{FF2B5EF4-FFF2-40B4-BE49-F238E27FC236}">
                <a16:creationId xmlns:a16="http://schemas.microsoft.com/office/drawing/2014/main" id="{6EFF8BC6-E8CD-A98B-21B7-7EF715B74478}"/>
              </a:ext>
            </a:extLst>
          </p:cNvPr>
          <p:cNvSpPr>
            <a:spLocks noGrp="1"/>
          </p:cNvSpPr>
          <p:nvPr>
            <p:ph sz="quarter" idx="4"/>
          </p:nvPr>
        </p:nvSpPr>
        <p:spPr>
          <a:xfrm>
            <a:off x="5997575" y="2250281"/>
            <a:ext cx="5183188" cy="3684588"/>
          </a:xfrm>
        </p:spPr>
        <p:txBody>
          <a:bodyPr>
            <a:normAutofit lnSpcReduction="10000"/>
          </a:bodyPr>
          <a:lstStyle/>
          <a:p>
            <a:r>
              <a:rPr lang="en-US" dirty="0"/>
              <a:t>Do staff reflect the diversity of the community?
Do resources reflect diversity and are they authentic?
How do we create safe, welcoming and inclusive environments?</a:t>
            </a:r>
          </a:p>
        </p:txBody>
      </p:sp>
    </p:spTree>
    <p:extLst>
      <p:ext uri="{BB962C8B-B14F-4D97-AF65-F5344CB8AC3E}">
        <p14:creationId xmlns:p14="http://schemas.microsoft.com/office/powerpoint/2010/main" val="2861340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58659-45AF-0A62-74E5-5BF314E26F98}"/>
              </a:ext>
            </a:extLst>
          </p:cNvPr>
          <p:cNvSpPr>
            <a:spLocks noGrp="1"/>
          </p:cNvSpPr>
          <p:nvPr>
            <p:ph type="title"/>
          </p:nvPr>
        </p:nvSpPr>
        <p:spPr/>
        <p:txBody>
          <a:bodyPr/>
          <a:lstStyle/>
          <a:p>
            <a:r>
              <a:rPr lang="en-US" dirty="0"/>
              <a:t>Thank you!</a:t>
            </a:r>
          </a:p>
        </p:txBody>
      </p:sp>
      <p:sp>
        <p:nvSpPr>
          <p:cNvPr id="4" name="Content Placeholder 3">
            <a:extLst>
              <a:ext uri="{FF2B5EF4-FFF2-40B4-BE49-F238E27FC236}">
                <a16:creationId xmlns:a16="http://schemas.microsoft.com/office/drawing/2014/main" id="{68FF4072-4569-C302-AD87-41115051D06C}"/>
              </a:ext>
            </a:extLst>
          </p:cNvPr>
          <p:cNvSpPr>
            <a:spLocks noGrp="1"/>
          </p:cNvSpPr>
          <p:nvPr>
            <p:ph idx="1"/>
          </p:nvPr>
        </p:nvSpPr>
        <p:spPr/>
        <p:txBody>
          <a:bodyPr/>
          <a:lstStyle/>
          <a:p>
            <a:r>
              <a:rPr lang="en-US" dirty="0"/>
              <a:t>CTO and conference organizers</a:t>
            </a:r>
          </a:p>
          <a:p>
            <a:r>
              <a:rPr lang="en-US" dirty="0"/>
              <a:t>The distinguished panelists at this session</a:t>
            </a:r>
          </a:p>
          <a:p>
            <a:r>
              <a:rPr lang="en-US" dirty="0"/>
              <a:t>Organizations that are leaders in patient engagement and partnerships in research:</a:t>
            </a:r>
          </a:p>
          <a:p>
            <a:pPr lvl="1"/>
            <a:r>
              <a:rPr lang="en-US" dirty="0"/>
              <a:t>OICR</a:t>
            </a:r>
          </a:p>
          <a:p>
            <a:pPr lvl="1"/>
            <a:r>
              <a:rPr lang="en-US" dirty="0"/>
              <a:t>3CTN</a:t>
            </a:r>
          </a:p>
          <a:p>
            <a:pPr lvl="1"/>
            <a:r>
              <a:rPr lang="en-US" dirty="0"/>
              <a:t>CCTG</a:t>
            </a:r>
          </a:p>
          <a:p>
            <a:pPr marL="0" indent="0">
              <a:buNone/>
            </a:pPr>
            <a:endParaRPr lang="en-US" dirty="0"/>
          </a:p>
          <a:p>
            <a:r>
              <a:rPr lang="en-US" dirty="0" err="1"/>
              <a:t>Raisa</a:t>
            </a:r>
            <a:r>
              <a:rPr lang="en-US" dirty="0"/>
              <a:t> Chowdhury at 3CTN </a:t>
            </a:r>
          </a:p>
        </p:txBody>
      </p:sp>
    </p:spTree>
    <p:extLst>
      <p:ext uri="{BB962C8B-B14F-4D97-AF65-F5344CB8AC3E}">
        <p14:creationId xmlns:p14="http://schemas.microsoft.com/office/powerpoint/2010/main" val="1813291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8</Slides>
  <Notes>8</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Reducing Barriers:</vt:lpstr>
      <vt:lpstr>Who are the experts in CT? Who are trials for?</vt:lpstr>
      <vt:lpstr>My Journey: From Awareness, to Advocacy, To Action</vt:lpstr>
      <vt:lpstr>Moving EDI Forward in Trials - 3CTN Initiatives</vt:lpstr>
      <vt:lpstr>3CTN EDI Framework and Resource Toolkit</vt:lpstr>
      <vt:lpstr>PowerPoint Presentation</vt:lpstr>
      <vt:lpstr>Blind Spots and Barriers: Parallels to Education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Barriers</dc:title>
  <dc:creator/>
  <cp:lastModifiedBy>michelle audoin</cp:lastModifiedBy>
  <cp:revision>21</cp:revision>
  <dcterms:created xsi:type="dcterms:W3CDTF">2024-11-01T15:48:28Z</dcterms:created>
  <dcterms:modified xsi:type="dcterms:W3CDTF">2024-11-04T02:11:02Z</dcterms:modified>
</cp:coreProperties>
</file>